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89" r:id="rId2"/>
    <p:sldMasterId id="2147483648" r:id="rId3"/>
    <p:sldMasterId id="2147483659" r:id="rId4"/>
    <p:sldMasterId id="2147483870" r:id="rId5"/>
    <p:sldMasterId id="2147483660" r:id="rId6"/>
  </p:sldMasterIdLst>
  <p:notesMasterIdLst>
    <p:notesMasterId r:id="rId124"/>
  </p:notesMasterIdLst>
  <p:sldIdLst>
    <p:sldId id="256" r:id="rId7"/>
    <p:sldId id="257" r:id="rId8"/>
    <p:sldId id="309" r:id="rId9"/>
    <p:sldId id="329"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330" r:id="rId39"/>
    <p:sldId id="374" r:id="rId40"/>
    <p:sldId id="375" r:id="rId41"/>
    <p:sldId id="376" r:id="rId42"/>
    <p:sldId id="377" r:id="rId43"/>
    <p:sldId id="378" r:id="rId44"/>
    <p:sldId id="379" r:id="rId45"/>
    <p:sldId id="380" r:id="rId46"/>
    <p:sldId id="381" r:id="rId47"/>
    <p:sldId id="382" r:id="rId48"/>
    <p:sldId id="383" r:id="rId49"/>
    <p:sldId id="384" r:id="rId50"/>
    <p:sldId id="385" r:id="rId51"/>
    <p:sldId id="386" r:id="rId52"/>
    <p:sldId id="387" r:id="rId53"/>
    <p:sldId id="388" r:id="rId54"/>
    <p:sldId id="389" r:id="rId55"/>
    <p:sldId id="390" r:id="rId56"/>
    <p:sldId id="391" r:id="rId57"/>
    <p:sldId id="392" r:id="rId58"/>
    <p:sldId id="393" r:id="rId59"/>
    <p:sldId id="394" r:id="rId60"/>
    <p:sldId id="395" r:id="rId61"/>
    <p:sldId id="396" r:id="rId62"/>
    <p:sldId id="397" r:id="rId63"/>
    <p:sldId id="398" r:id="rId64"/>
    <p:sldId id="399" r:id="rId65"/>
    <p:sldId id="400" r:id="rId66"/>
    <p:sldId id="401" r:id="rId67"/>
    <p:sldId id="402" r:id="rId68"/>
    <p:sldId id="403" r:id="rId69"/>
    <p:sldId id="310" r:id="rId70"/>
    <p:sldId id="331"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32" r:id="rId85"/>
    <p:sldId id="359" r:id="rId86"/>
    <p:sldId id="360" r:id="rId87"/>
    <p:sldId id="361" r:id="rId88"/>
    <p:sldId id="362" r:id="rId89"/>
    <p:sldId id="363" r:id="rId90"/>
    <p:sldId id="364" r:id="rId91"/>
    <p:sldId id="365" r:id="rId92"/>
    <p:sldId id="366" r:id="rId93"/>
    <p:sldId id="367" r:id="rId94"/>
    <p:sldId id="368" r:id="rId95"/>
    <p:sldId id="369" r:id="rId96"/>
    <p:sldId id="370" r:id="rId97"/>
    <p:sldId id="371" r:id="rId98"/>
    <p:sldId id="372" r:id="rId99"/>
    <p:sldId id="373" r:id="rId100"/>
    <p:sldId id="287" r:id="rId101"/>
    <p:sldId id="333" r:id="rId102"/>
    <p:sldId id="327" r:id="rId103"/>
    <p:sldId id="334" r:id="rId104"/>
    <p:sldId id="288" r:id="rId105"/>
    <p:sldId id="289" r:id="rId106"/>
    <p:sldId id="290" r:id="rId107"/>
    <p:sldId id="291" r:id="rId108"/>
    <p:sldId id="292" r:id="rId109"/>
    <p:sldId id="293" r:id="rId110"/>
    <p:sldId id="294" r:id="rId111"/>
    <p:sldId id="295" r:id="rId112"/>
    <p:sldId id="296" r:id="rId113"/>
    <p:sldId id="297" r:id="rId114"/>
    <p:sldId id="298" r:id="rId115"/>
    <p:sldId id="299" r:id="rId116"/>
    <p:sldId id="300" r:id="rId117"/>
    <p:sldId id="301" r:id="rId118"/>
    <p:sldId id="302" r:id="rId119"/>
    <p:sldId id="303" r:id="rId120"/>
    <p:sldId id="304" r:id="rId121"/>
    <p:sldId id="307" r:id="rId122"/>
    <p:sldId id="335"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86AB"/>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90"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notesMaster" Target="notesMasters/notes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AE9086-496A-8C4A-ABAB-6BD76152EBF3}"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80602DCB-9C2D-B74B-B35F-194D27AAA9CA}">
      <dgm:prSet phldrT="[Text]"/>
      <dgm:spPr/>
      <dgm:t>
        <a:bodyPr/>
        <a:lstStyle/>
        <a:p>
          <a:r>
            <a:rPr lang="en-US" dirty="0"/>
            <a:t>Mission and Core Values</a:t>
          </a:r>
        </a:p>
      </dgm:t>
    </dgm:pt>
    <dgm:pt modelId="{127C3A31-5257-8842-9C68-120D75BB703C}" type="parTrans" cxnId="{850D6D46-CE4D-2D4C-8A40-9F64E58FBC6C}">
      <dgm:prSet/>
      <dgm:spPr/>
      <dgm:t>
        <a:bodyPr/>
        <a:lstStyle/>
        <a:p>
          <a:endParaRPr lang="en-US"/>
        </a:p>
      </dgm:t>
    </dgm:pt>
    <dgm:pt modelId="{682F4B3E-069D-7A4B-A269-DD4521DFC167}" type="sibTrans" cxnId="{850D6D46-CE4D-2D4C-8A40-9F64E58FBC6C}">
      <dgm:prSet/>
      <dgm:spPr/>
      <dgm:t>
        <a:bodyPr/>
        <a:lstStyle/>
        <a:p>
          <a:endParaRPr lang="en-US"/>
        </a:p>
      </dgm:t>
    </dgm:pt>
    <dgm:pt modelId="{B33B60D7-CC71-D949-9CDC-8499A17C05E9}">
      <dgm:prSet phldrT="[Text]"/>
      <dgm:spPr/>
      <dgm:t>
        <a:bodyPr/>
        <a:lstStyle/>
        <a:p>
          <a:r>
            <a:rPr lang="en-US" dirty="0"/>
            <a:t>Conflict &amp; Risk Management</a:t>
          </a:r>
        </a:p>
      </dgm:t>
    </dgm:pt>
    <dgm:pt modelId="{3971A022-C21C-2E48-A4E2-63D43E2DD6A9}" type="parTrans" cxnId="{DF72EC5A-B42C-5148-B6AA-EF73F6CAE52C}">
      <dgm:prSet/>
      <dgm:spPr/>
      <dgm:t>
        <a:bodyPr/>
        <a:lstStyle/>
        <a:p>
          <a:endParaRPr lang="en-US"/>
        </a:p>
      </dgm:t>
    </dgm:pt>
    <dgm:pt modelId="{F37A078F-852E-394B-BD44-0DF7DB106F8B}" type="sibTrans" cxnId="{DF72EC5A-B42C-5148-B6AA-EF73F6CAE52C}">
      <dgm:prSet/>
      <dgm:spPr/>
      <dgm:t>
        <a:bodyPr/>
        <a:lstStyle/>
        <a:p>
          <a:endParaRPr lang="en-US"/>
        </a:p>
      </dgm:t>
    </dgm:pt>
    <dgm:pt modelId="{55F1B055-BAAC-0846-9CA8-06EE7E185505}">
      <dgm:prSet phldrT="[Text]"/>
      <dgm:spPr/>
      <dgm:t>
        <a:bodyPr/>
        <a:lstStyle/>
        <a:p>
          <a:r>
            <a:rPr lang="en-US" dirty="0"/>
            <a:t>Finance</a:t>
          </a:r>
        </a:p>
      </dgm:t>
    </dgm:pt>
    <dgm:pt modelId="{516E29B0-2F7F-6D43-9129-B38974326C87}" type="parTrans" cxnId="{9BE3F7C8-AE65-9D4C-BD6D-90AD4BD4EB3E}">
      <dgm:prSet/>
      <dgm:spPr/>
      <dgm:t>
        <a:bodyPr/>
        <a:lstStyle/>
        <a:p>
          <a:endParaRPr lang="en-US"/>
        </a:p>
      </dgm:t>
    </dgm:pt>
    <dgm:pt modelId="{F1EEC4EB-C22E-0B44-A761-FF85B6D455B1}" type="sibTrans" cxnId="{9BE3F7C8-AE65-9D4C-BD6D-90AD4BD4EB3E}">
      <dgm:prSet/>
      <dgm:spPr/>
      <dgm:t>
        <a:bodyPr/>
        <a:lstStyle/>
        <a:p>
          <a:endParaRPr lang="en-US"/>
        </a:p>
      </dgm:t>
    </dgm:pt>
    <dgm:pt modelId="{838AC08A-FD2C-4D4B-B783-973F8E727A04}">
      <dgm:prSet phldrT="[Text]"/>
      <dgm:spPr/>
      <dgm:t>
        <a:bodyPr/>
        <a:lstStyle/>
        <a:p>
          <a:r>
            <a:rPr lang="en-US" dirty="0"/>
            <a:t>Contracts &amp; 3</a:t>
          </a:r>
          <a:r>
            <a:rPr lang="en-US" baseline="30000" dirty="0"/>
            <a:t>rd</a:t>
          </a:r>
          <a:r>
            <a:rPr lang="en-US" dirty="0"/>
            <a:t> Party Relationships</a:t>
          </a:r>
        </a:p>
      </dgm:t>
    </dgm:pt>
    <dgm:pt modelId="{6DE42E7B-4BFA-EF49-BFB4-90162FBE1123}" type="parTrans" cxnId="{3A7E55C1-5282-254A-BD38-D564EA1432B9}">
      <dgm:prSet/>
      <dgm:spPr/>
      <dgm:t>
        <a:bodyPr/>
        <a:lstStyle/>
        <a:p>
          <a:endParaRPr lang="en-US"/>
        </a:p>
      </dgm:t>
    </dgm:pt>
    <dgm:pt modelId="{9EB10E1D-5F13-C64C-ADF1-3D3EB856C6B9}" type="sibTrans" cxnId="{3A7E55C1-5282-254A-BD38-D564EA1432B9}">
      <dgm:prSet/>
      <dgm:spPr/>
      <dgm:t>
        <a:bodyPr/>
        <a:lstStyle/>
        <a:p>
          <a:endParaRPr lang="en-US"/>
        </a:p>
      </dgm:t>
    </dgm:pt>
    <dgm:pt modelId="{2C41B4E8-3B96-F94D-8EB7-12C2DF204681}">
      <dgm:prSet phldrT="[Text]"/>
      <dgm:spPr/>
      <dgm:t>
        <a:bodyPr/>
        <a:lstStyle/>
        <a:p>
          <a:r>
            <a:rPr lang="en-US" dirty="0"/>
            <a:t>Compliance with Laws</a:t>
          </a:r>
        </a:p>
      </dgm:t>
    </dgm:pt>
    <dgm:pt modelId="{AAC527EF-C762-FB42-BDE7-203BD9A3BB7A}" type="parTrans" cxnId="{B460FFA3-BA34-9042-B7AA-9B4EEDA377F6}">
      <dgm:prSet/>
      <dgm:spPr/>
      <dgm:t>
        <a:bodyPr/>
        <a:lstStyle/>
        <a:p>
          <a:endParaRPr lang="en-US"/>
        </a:p>
      </dgm:t>
    </dgm:pt>
    <dgm:pt modelId="{AB27866C-D1D3-CB4E-B2CB-2BED9A3CF17B}" type="sibTrans" cxnId="{B460FFA3-BA34-9042-B7AA-9B4EEDA377F6}">
      <dgm:prSet/>
      <dgm:spPr/>
      <dgm:t>
        <a:bodyPr/>
        <a:lstStyle/>
        <a:p>
          <a:endParaRPr lang="en-US"/>
        </a:p>
      </dgm:t>
    </dgm:pt>
    <dgm:pt modelId="{BFAD3BE5-B8E1-A948-B36F-66ED42D516D0}">
      <dgm:prSet/>
      <dgm:spPr/>
      <dgm:t>
        <a:bodyPr/>
        <a:lstStyle/>
        <a:p>
          <a:r>
            <a:rPr lang="en-US" dirty="0"/>
            <a:t>Employment Matters </a:t>
          </a:r>
        </a:p>
      </dgm:t>
    </dgm:pt>
    <dgm:pt modelId="{0EE1C27B-F0D9-D846-8775-A66B2CC076F5}" type="parTrans" cxnId="{21F78A60-1897-AC4B-AB6E-A9F6A5EA6B44}">
      <dgm:prSet/>
      <dgm:spPr/>
      <dgm:t>
        <a:bodyPr/>
        <a:lstStyle/>
        <a:p>
          <a:endParaRPr lang="en-US"/>
        </a:p>
      </dgm:t>
    </dgm:pt>
    <dgm:pt modelId="{58FB78C2-D1D0-BE49-AE8A-4B5046243C99}" type="sibTrans" cxnId="{21F78A60-1897-AC4B-AB6E-A9F6A5EA6B44}">
      <dgm:prSet/>
      <dgm:spPr/>
      <dgm:t>
        <a:bodyPr/>
        <a:lstStyle/>
        <a:p>
          <a:endParaRPr lang="en-US"/>
        </a:p>
      </dgm:t>
    </dgm:pt>
    <dgm:pt modelId="{5601D8C9-7980-BB4F-BE38-E309C35DAD5A}">
      <dgm:prSet/>
      <dgm:spPr/>
      <dgm:t>
        <a:bodyPr/>
        <a:lstStyle/>
        <a:p>
          <a:r>
            <a:rPr lang="en-US" dirty="0"/>
            <a:t>Governance</a:t>
          </a:r>
        </a:p>
      </dgm:t>
    </dgm:pt>
    <dgm:pt modelId="{95D570A2-A7F8-DC49-9110-5ADB9F9559F9}" type="parTrans" cxnId="{C0679921-BDA8-D048-BB5D-D7A5E97F4928}">
      <dgm:prSet/>
      <dgm:spPr/>
      <dgm:t>
        <a:bodyPr/>
        <a:lstStyle/>
        <a:p>
          <a:endParaRPr lang="en-US"/>
        </a:p>
      </dgm:t>
    </dgm:pt>
    <dgm:pt modelId="{A42F2765-AE05-1745-AFFA-5996EA089B5B}" type="sibTrans" cxnId="{C0679921-BDA8-D048-BB5D-D7A5E97F4928}">
      <dgm:prSet/>
      <dgm:spPr/>
      <dgm:t>
        <a:bodyPr/>
        <a:lstStyle/>
        <a:p>
          <a:endParaRPr lang="en-US"/>
        </a:p>
      </dgm:t>
    </dgm:pt>
    <dgm:pt modelId="{16D5B5D4-3EB5-3D4A-BC7A-68CED5AE37A1}" type="pres">
      <dgm:prSet presAssocID="{08AE9086-496A-8C4A-ABAB-6BD76152EBF3}" presName="Name0" presStyleCnt="0">
        <dgm:presLayoutVars>
          <dgm:chMax val="1"/>
          <dgm:dir/>
          <dgm:animLvl val="ctr"/>
          <dgm:resizeHandles val="exact"/>
        </dgm:presLayoutVars>
      </dgm:prSet>
      <dgm:spPr/>
    </dgm:pt>
    <dgm:pt modelId="{E4E35D50-72E7-9447-B5E3-CBB1E89357A0}" type="pres">
      <dgm:prSet presAssocID="{80602DCB-9C2D-B74B-B35F-194D27AAA9CA}" presName="centerShape" presStyleLbl="node0" presStyleIdx="0" presStyleCnt="1"/>
      <dgm:spPr/>
    </dgm:pt>
    <dgm:pt modelId="{CD6EAC1E-E322-B04D-8511-2B87D7C9535C}" type="pres">
      <dgm:prSet presAssocID="{B33B60D7-CC71-D949-9CDC-8499A17C05E9}" presName="node" presStyleLbl="node1" presStyleIdx="0" presStyleCnt="6" custScaleX="179871">
        <dgm:presLayoutVars>
          <dgm:bulletEnabled val="1"/>
        </dgm:presLayoutVars>
      </dgm:prSet>
      <dgm:spPr/>
    </dgm:pt>
    <dgm:pt modelId="{81A0ACA3-D27D-BB44-B819-17E1B021468E}" type="pres">
      <dgm:prSet presAssocID="{B33B60D7-CC71-D949-9CDC-8499A17C05E9}" presName="dummy" presStyleCnt="0"/>
      <dgm:spPr/>
    </dgm:pt>
    <dgm:pt modelId="{CC38592E-E2FF-C944-941B-E10A8143D945}" type="pres">
      <dgm:prSet presAssocID="{F37A078F-852E-394B-BD44-0DF7DB106F8B}" presName="sibTrans" presStyleLbl="sibTrans2D1" presStyleIdx="0" presStyleCnt="6"/>
      <dgm:spPr/>
    </dgm:pt>
    <dgm:pt modelId="{D4C1E474-D273-714E-9690-17FE2462A4B7}" type="pres">
      <dgm:prSet presAssocID="{BFAD3BE5-B8E1-A948-B36F-66ED42D516D0}" presName="node" presStyleLbl="node1" presStyleIdx="1" presStyleCnt="6" custScaleX="151814">
        <dgm:presLayoutVars>
          <dgm:bulletEnabled val="1"/>
        </dgm:presLayoutVars>
      </dgm:prSet>
      <dgm:spPr/>
    </dgm:pt>
    <dgm:pt modelId="{113E6360-240F-9741-A3B6-1FBDFADBDAC2}" type="pres">
      <dgm:prSet presAssocID="{BFAD3BE5-B8E1-A948-B36F-66ED42D516D0}" presName="dummy" presStyleCnt="0"/>
      <dgm:spPr/>
    </dgm:pt>
    <dgm:pt modelId="{111A12D4-3A9B-5A42-BBE6-1265AC9ED8E1}" type="pres">
      <dgm:prSet presAssocID="{58FB78C2-D1D0-BE49-AE8A-4B5046243C99}" presName="sibTrans" presStyleLbl="sibTrans2D1" presStyleIdx="1" presStyleCnt="6"/>
      <dgm:spPr/>
    </dgm:pt>
    <dgm:pt modelId="{C7F88E18-337C-E74B-9645-0C244C2EDD84}" type="pres">
      <dgm:prSet presAssocID="{5601D8C9-7980-BB4F-BE38-E309C35DAD5A}" presName="node" presStyleLbl="node1" presStyleIdx="2" presStyleCnt="6" custScaleX="150757">
        <dgm:presLayoutVars>
          <dgm:bulletEnabled val="1"/>
        </dgm:presLayoutVars>
      </dgm:prSet>
      <dgm:spPr/>
    </dgm:pt>
    <dgm:pt modelId="{52D49117-7913-C446-9F45-4F510C2677DE}" type="pres">
      <dgm:prSet presAssocID="{5601D8C9-7980-BB4F-BE38-E309C35DAD5A}" presName="dummy" presStyleCnt="0"/>
      <dgm:spPr/>
    </dgm:pt>
    <dgm:pt modelId="{C28F2D52-9D9B-454A-A3B2-5A89206CAC04}" type="pres">
      <dgm:prSet presAssocID="{A42F2765-AE05-1745-AFFA-5996EA089B5B}" presName="sibTrans" presStyleLbl="sibTrans2D1" presStyleIdx="2" presStyleCnt="6"/>
      <dgm:spPr/>
    </dgm:pt>
    <dgm:pt modelId="{2C22FE95-00E1-A643-A122-66450081E532}" type="pres">
      <dgm:prSet presAssocID="{55F1B055-BAAC-0846-9CA8-06EE7E185505}" presName="node" presStyleLbl="node1" presStyleIdx="3" presStyleCnt="6" custScaleX="135262">
        <dgm:presLayoutVars>
          <dgm:bulletEnabled val="1"/>
        </dgm:presLayoutVars>
      </dgm:prSet>
      <dgm:spPr/>
    </dgm:pt>
    <dgm:pt modelId="{F8751F7A-3FDD-B343-AF99-4FB7E6BFD2CB}" type="pres">
      <dgm:prSet presAssocID="{55F1B055-BAAC-0846-9CA8-06EE7E185505}" presName="dummy" presStyleCnt="0"/>
      <dgm:spPr/>
    </dgm:pt>
    <dgm:pt modelId="{C5D147F6-9FF9-894C-9548-B1323D274574}" type="pres">
      <dgm:prSet presAssocID="{F1EEC4EB-C22E-0B44-A761-FF85B6D455B1}" presName="sibTrans" presStyleLbl="sibTrans2D1" presStyleIdx="3" presStyleCnt="6"/>
      <dgm:spPr/>
    </dgm:pt>
    <dgm:pt modelId="{7E566BAB-3B71-B543-AA7C-E32BF6F524E0}" type="pres">
      <dgm:prSet presAssocID="{838AC08A-FD2C-4D4B-B783-973F8E727A04}" presName="node" presStyleLbl="node1" presStyleIdx="4" presStyleCnt="6" custScaleX="140430">
        <dgm:presLayoutVars>
          <dgm:bulletEnabled val="1"/>
        </dgm:presLayoutVars>
      </dgm:prSet>
      <dgm:spPr/>
    </dgm:pt>
    <dgm:pt modelId="{63CF8CBA-1AE7-7445-BE62-9C0E0273EC93}" type="pres">
      <dgm:prSet presAssocID="{838AC08A-FD2C-4D4B-B783-973F8E727A04}" presName="dummy" presStyleCnt="0"/>
      <dgm:spPr/>
    </dgm:pt>
    <dgm:pt modelId="{C504BBCA-A247-5F4A-9C0D-2A01A81E5676}" type="pres">
      <dgm:prSet presAssocID="{9EB10E1D-5F13-C64C-ADF1-3D3EB856C6B9}" presName="sibTrans" presStyleLbl="sibTrans2D1" presStyleIdx="4" presStyleCnt="6"/>
      <dgm:spPr/>
    </dgm:pt>
    <dgm:pt modelId="{3FFBD5AE-CFFD-F440-B804-A996F3918D60}" type="pres">
      <dgm:prSet presAssocID="{2C41B4E8-3B96-F94D-8EB7-12C2DF204681}" presName="node" presStyleLbl="node1" presStyleIdx="5" presStyleCnt="6" custScaleX="126455">
        <dgm:presLayoutVars>
          <dgm:bulletEnabled val="1"/>
        </dgm:presLayoutVars>
      </dgm:prSet>
      <dgm:spPr/>
    </dgm:pt>
    <dgm:pt modelId="{3D67F6AA-103F-A14D-96E8-D1854D1CE4F0}" type="pres">
      <dgm:prSet presAssocID="{2C41B4E8-3B96-F94D-8EB7-12C2DF204681}" presName="dummy" presStyleCnt="0"/>
      <dgm:spPr/>
    </dgm:pt>
    <dgm:pt modelId="{18BA80BB-50A3-E54B-B1BC-C746B81328BA}" type="pres">
      <dgm:prSet presAssocID="{AB27866C-D1D3-CB4E-B2CB-2BED9A3CF17B}" presName="sibTrans" presStyleLbl="sibTrans2D1" presStyleIdx="5" presStyleCnt="6"/>
      <dgm:spPr/>
    </dgm:pt>
  </dgm:ptLst>
  <dgm:cxnLst>
    <dgm:cxn modelId="{9F0E8D04-A8B1-794B-9599-4209D5FA239B}" type="presOf" srcId="{5601D8C9-7980-BB4F-BE38-E309C35DAD5A}" destId="{C7F88E18-337C-E74B-9645-0C244C2EDD84}" srcOrd="0" destOrd="0" presId="urn:microsoft.com/office/officeart/2005/8/layout/radial6"/>
    <dgm:cxn modelId="{01C5680F-9E39-6343-AD8B-EB7ACA9AC76C}" type="presOf" srcId="{A42F2765-AE05-1745-AFFA-5996EA089B5B}" destId="{C28F2D52-9D9B-454A-A3B2-5A89206CAC04}" srcOrd="0" destOrd="0" presId="urn:microsoft.com/office/officeart/2005/8/layout/radial6"/>
    <dgm:cxn modelId="{C0679921-BDA8-D048-BB5D-D7A5E97F4928}" srcId="{80602DCB-9C2D-B74B-B35F-194D27AAA9CA}" destId="{5601D8C9-7980-BB4F-BE38-E309C35DAD5A}" srcOrd="2" destOrd="0" parTransId="{95D570A2-A7F8-DC49-9110-5ADB9F9559F9}" sibTransId="{A42F2765-AE05-1745-AFFA-5996EA089B5B}"/>
    <dgm:cxn modelId="{3CB68E27-8F51-1E4D-A18C-A8EB7FEC3ABF}" type="presOf" srcId="{08AE9086-496A-8C4A-ABAB-6BD76152EBF3}" destId="{16D5B5D4-3EB5-3D4A-BC7A-68CED5AE37A1}" srcOrd="0" destOrd="0" presId="urn:microsoft.com/office/officeart/2005/8/layout/radial6"/>
    <dgm:cxn modelId="{DA81272A-0AA4-F345-8260-57791E8D671F}" type="presOf" srcId="{2C41B4E8-3B96-F94D-8EB7-12C2DF204681}" destId="{3FFBD5AE-CFFD-F440-B804-A996F3918D60}" srcOrd="0" destOrd="0" presId="urn:microsoft.com/office/officeart/2005/8/layout/radial6"/>
    <dgm:cxn modelId="{F1373F60-2EF1-1C4E-AE4C-80A8E385860A}" type="presOf" srcId="{BFAD3BE5-B8E1-A948-B36F-66ED42D516D0}" destId="{D4C1E474-D273-714E-9690-17FE2462A4B7}" srcOrd="0" destOrd="0" presId="urn:microsoft.com/office/officeart/2005/8/layout/radial6"/>
    <dgm:cxn modelId="{21F78A60-1897-AC4B-AB6E-A9F6A5EA6B44}" srcId="{80602DCB-9C2D-B74B-B35F-194D27AAA9CA}" destId="{BFAD3BE5-B8E1-A948-B36F-66ED42D516D0}" srcOrd="1" destOrd="0" parTransId="{0EE1C27B-F0D9-D846-8775-A66B2CC076F5}" sibTransId="{58FB78C2-D1D0-BE49-AE8A-4B5046243C99}"/>
    <dgm:cxn modelId="{850D6D46-CE4D-2D4C-8A40-9F64E58FBC6C}" srcId="{08AE9086-496A-8C4A-ABAB-6BD76152EBF3}" destId="{80602DCB-9C2D-B74B-B35F-194D27AAA9CA}" srcOrd="0" destOrd="0" parTransId="{127C3A31-5257-8842-9C68-120D75BB703C}" sibTransId="{682F4B3E-069D-7A4B-A269-DD4521DFC167}"/>
    <dgm:cxn modelId="{BD276C48-A127-CC41-BFA8-61844D5DAEBB}" type="presOf" srcId="{55F1B055-BAAC-0846-9CA8-06EE7E185505}" destId="{2C22FE95-00E1-A643-A122-66450081E532}" srcOrd="0" destOrd="0" presId="urn:microsoft.com/office/officeart/2005/8/layout/radial6"/>
    <dgm:cxn modelId="{8B064F6B-8F54-7D44-B391-9C9FA9584A03}" type="presOf" srcId="{80602DCB-9C2D-B74B-B35F-194D27AAA9CA}" destId="{E4E35D50-72E7-9447-B5E3-CBB1E89357A0}" srcOrd="0" destOrd="0" presId="urn:microsoft.com/office/officeart/2005/8/layout/radial6"/>
    <dgm:cxn modelId="{84F25276-B423-5A45-B577-63BD6D0476A8}" type="presOf" srcId="{F37A078F-852E-394B-BD44-0DF7DB106F8B}" destId="{CC38592E-E2FF-C944-941B-E10A8143D945}" srcOrd="0" destOrd="0" presId="urn:microsoft.com/office/officeart/2005/8/layout/radial6"/>
    <dgm:cxn modelId="{DF72EC5A-B42C-5148-B6AA-EF73F6CAE52C}" srcId="{80602DCB-9C2D-B74B-B35F-194D27AAA9CA}" destId="{B33B60D7-CC71-D949-9CDC-8499A17C05E9}" srcOrd="0" destOrd="0" parTransId="{3971A022-C21C-2E48-A4E2-63D43E2DD6A9}" sibTransId="{F37A078F-852E-394B-BD44-0DF7DB106F8B}"/>
    <dgm:cxn modelId="{69CB407D-9529-A04C-8DB1-EE14617E2B8A}" type="presOf" srcId="{B33B60D7-CC71-D949-9CDC-8499A17C05E9}" destId="{CD6EAC1E-E322-B04D-8511-2B87D7C9535C}" srcOrd="0" destOrd="0" presId="urn:microsoft.com/office/officeart/2005/8/layout/radial6"/>
    <dgm:cxn modelId="{C9BA4883-F185-A040-9594-41E89E66AA55}" type="presOf" srcId="{58FB78C2-D1D0-BE49-AE8A-4B5046243C99}" destId="{111A12D4-3A9B-5A42-BBE6-1265AC9ED8E1}" srcOrd="0" destOrd="0" presId="urn:microsoft.com/office/officeart/2005/8/layout/radial6"/>
    <dgm:cxn modelId="{6A543689-BF9D-CE4F-828F-290AA4AF5A00}" type="presOf" srcId="{838AC08A-FD2C-4D4B-B783-973F8E727A04}" destId="{7E566BAB-3B71-B543-AA7C-E32BF6F524E0}" srcOrd="0" destOrd="0" presId="urn:microsoft.com/office/officeart/2005/8/layout/radial6"/>
    <dgm:cxn modelId="{B460FFA3-BA34-9042-B7AA-9B4EEDA377F6}" srcId="{80602DCB-9C2D-B74B-B35F-194D27AAA9CA}" destId="{2C41B4E8-3B96-F94D-8EB7-12C2DF204681}" srcOrd="5" destOrd="0" parTransId="{AAC527EF-C762-FB42-BDE7-203BD9A3BB7A}" sibTransId="{AB27866C-D1D3-CB4E-B2CB-2BED9A3CF17B}"/>
    <dgm:cxn modelId="{3A7E55C1-5282-254A-BD38-D564EA1432B9}" srcId="{80602DCB-9C2D-B74B-B35F-194D27AAA9CA}" destId="{838AC08A-FD2C-4D4B-B783-973F8E727A04}" srcOrd="4" destOrd="0" parTransId="{6DE42E7B-4BFA-EF49-BFB4-90162FBE1123}" sibTransId="{9EB10E1D-5F13-C64C-ADF1-3D3EB856C6B9}"/>
    <dgm:cxn modelId="{1623E0C2-90A9-1E47-B103-0E9C6AB3BBF8}" type="presOf" srcId="{AB27866C-D1D3-CB4E-B2CB-2BED9A3CF17B}" destId="{18BA80BB-50A3-E54B-B1BC-C746B81328BA}" srcOrd="0" destOrd="0" presId="urn:microsoft.com/office/officeart/2005/8/layout/radial6"/>
    <dgm:cxn modelId="{9BE3F7C8-AE65-9D4C-BD6D-90AD4BD4EB3E}" srcId="{80602DCB-9C2D-B74B-B35F-194D27AAA9CA}" destId="{55F1B055-BAAC-0846-9CA8-06EE7E185505}" srcOrd="3" destOrd="0" parTransId="{516E29B0-2F7F-6D43-9129-B38974326C87}" sibTransId="{F1EEC4EB-C22E-0B44-A761-FF85B6D455B1}"/>
    <dgm:cxn modelId="{8B29BADF-43B1-F749-9232-8E03B0F84D38}" type="presOf" srcId="{9EB10E1D-5F13-C64C-ADF1-3D3EB856C6B9}" destId="{C504BBCA-A247-5F4A-9C0D-2A01A81E5676}" srcOrd="0" destOrd="0" presId="urn:microsoft.com/office/officeart/2005/8/layout/radial6"/>
    <dgm:cxn modelId="{5C9EBBFB-7242-404A-A227-4765B49CC8A1}" type="presOf" srcId="{F1EEC4EB-C22E-0B44-A761-FF85B6D455B1}" destId="{C5D147F6-9FF9-894C-9548-B1323D274574}" srcOrd="0" destOrd="0" presId="urn:microsoft.com/office/officeart/2005/8/layout/radial6"/>
    <dgm:cxn modelId="{A2EA24CD-5136-8B41-864F-546E9D9E3EC9}" type="presParOf" srcId="{16D5B5D4-3EB5-3D4A-BC7A-68CED5AE37A1}" destId="{E4E35D50-72E7-9447-B5E3-CBB1E89357A0}" srcOrd="0" destOrd="0" presId="urn:microsoft.com/office/officeart/2005/8/layout/radial6"/>
    <dgm:cxn modelId="{13A92588-31E8-784C-AD31-EA259610821D}" type="presParOf" srcId="{16D5B5D4-3EB5-3D4A-BC7A-68CED5AE37A1}" destId="{CD6EAC1E-E322-B04D-8511-2B87D7C9535C}" srcOrd="1" destOrd="0" presId="urn:microsoft.com/office/officeart/2005/8/layout/radial6"/>
    <dgm:cxn modelId="{AB16E4F1-4C45-DE4C-BC52-B90A5B18FDBF}" type="presParOf" srcId="{16D5B5D4-3EB5-3D4A-BC7A-68CED5AE37A1}" destId="{81A0ACA3-D27D-BB44-B819-17E1B021468E}" srcOrd="2" destOrd="0" presId="urn:microsoft.com/office/officeart/2005/8/layout/radial6"/>
    <dgm:cxn modelId="{E4216B14-5309-B54A-B8AD-8832F2E78FE0}" type="presParOf" srcId="{16D5B5D4-3EB5-3D4A-BC7A-68CED5AE37A1}" destId="{CC38592E-E2FF-C944-941B-E10A8143D945}" srcOrd="3" destOrd="0" presId="urn:microsoft.com/office/officeart/2005/8/layout/radial6"/>
    <dgm:cxn modelId="{AA6B13DC-D371-EE42-8E99-6807837F8F0F}" type="presParOf" srcId="{16D5B5D4-3EB5-3D4A-BC7A-68CED5AE37A1}" destId="{D4C1E474-D273-714E-9690-17FE2462A4B7}" srcOrd="4" destOrd="0" presId="urn:microsoft.com/office/officeart/2005/8/layout/radial6"/>
    <dgm:cxn modelId="{92B3EC96-730C-544C-93F2-507B83C9A026}" type="presParOf" srcId="{16D5B5D4-3EB5-3D4A-BC7A-68CED5AE37A1}" destId="{113E6360-240F-9741-A3B6-1FBDFADBDAC2}" srcOrd="5" destOrd="0" presId="urn:microsoft.com/office/officeart/2005/8/layout/radial6"/>
    <dgm:cxn modelId="{441447E2-284B-7D4F-BBCD-EF3D125C02DC}" type="presParOf" srcId="{16D5B5D4-3EB5-3D4A-BC7A-68CED5AE37A1}" destId="{111A12D4-3A9B-5A42-BBE6-1265AC9ED8E1}" srcOrd="6" destOrd="0" presId="urn:microsoft.com/office/officeart/2005/8/layout/radial6"/>
    <dgm:cxn modelId="{485739CA-B1E6-2C45-B3EF-C804BBEB4E1E}" type="presParOf" srcId="{16D5B5D4-3EB5-3D4A-BC7A-68CED5AE37A1}" destId="{C7F88E18-337C-E74B-9645-0C244C2EDD84}" srcOrd="7" destOrd="0" presId="urn:microsoft.com/office/officeart/2005/8/layout/radial6"/>
    <dgm:cxn modelId="{52E7AB6D-D71C-9146-8FF6-53B2AFB2B967}" type="presParOf" srcId="{16D5B5D4-3EB5-3D4A-BC7A-68CED5AE37A1}" destId="{52D49117-7913-C446-9F45-4F510C2677DE}" srcOrd="8" destOrd="0" presId="urn:microsoft.com/office/officeart/2005/8/layout/radial6"/>
    <dgm:cxn modelId="{E6FAEB84-6F33-1547-B338-A2DDC24651B0}" type="presParOf" srcId="{16D5B5D4-3EB5-3D4A-BC7A-68CED5AE37A1}" destId="{C28F2D52-9D9B-454A-A3B2-5A89206CAC04}" srcOrd="9" destOrd="0" presId="urn:microsoft.com/office/officeart/2005/8/layout/radial6"/>
    <dgm:cxn modelId="{9E57DC5E-EAAC-A347-9406-CECAB9581ABA}" type="presParOf" srcId="{16D5B5D4-3EB5-3D4A-BC7A-68CED5AE37A1}" destId="{2C22FE95-00E1-A643-A122-66450081E532}" srcOrd="10" destOrd="0" presId="urn:microsoft.com/office/officeart/2005/8/layout/radial6"/>
    <dgm:cxn modelId="{C3286EB9-9950-3541-B327-3AFFFB26F496}" type="presParOf" srcId="{16D5B5D4-3EB5-3D4A-BC7A-68CED5AE37A1}" destId="{F8751F7A-3FDD-B343-AF99-4FB7E6BFD2CB}" srcOrd="11" destOrd="0" presId="urn:microsoft.com/office/officeart/2005/8/layout/radial6"/>
    <dgm:cxn modelId="{5558B259-FC31-E945-8D64-B1DB05B65181}" type="presParOf" srcId="{16D5B5D4-3EB5-3D4A-BC7A-68CED5AE37A1}" destId="{C5D147F6-9FF9-894C-9548-B1323D274574}" srcOrd="12" destOrd="0" presId="urn:microsoft.com/office/officeart/2005/8/layout/radial6"/>
    <dgm:cxn modelId="{15EACCFF-C50F-764F-9BF6-80DFD8384C11}" type="presParOf" srcId="{16D5B5D4-3EB5-3D4A-BC7A-68CED5AE37A1}" destId="{7E566BAB-3B71-B543-AA7C-E32BF6F524E0}" srcOrd="13" destOrd="0" presId="urn:microsoft.com/office/officeart/2005/8/layout/radial6"/>
    <dgm:cxn modelId="{B58F7ACF-39D2-CE4C-9409-04510BBC5893}" type="presParOf" srcId="{16D5B5D4-3EB5-3D4A-BC7A-68CED5AE37A1}" destId="{63CF8CBA-1AE7-7445-BE62-9C0E0273EC93}" srcOrd="14" destOrd="0" presId="urn:microsoft.com/office/officeart/2005/8/layout/radial6"/>
    <dgm:cxn modelId="{823E49FE-DE76-A54D-B544-768554A42C26}" type="presParOf" srcId="{16D5B5D4-3EB5-3D4A-BC7A-68CED5AE37A1}" destId="{C504BBCA-A247-5F4A-9C0D-2A01A81E5676}" srcOrd="15" destOrd="0" presId="urn:microsoft.com/office/officeart/2005/8/layout/radial6"/>
    <dgm:cxn modelId="{68A317F4-9FCE-6A4F-BA6D-4285689F2001}" type="presParOf" srcId="{16D5B5D4-3EB5-3D4A-BC7A-68CED5AE37A1}" destId="{3FFBD5AE-CFFD-F440-B804-A996F3918D60}" srcOrd="16" destOrd="0" presId="urn:microsoft.com/office/officeart/2005/8/layout/radial6"/>
    <dgm:cxn modelId="{351D9347-C4B4-954A-9F7B-35A986B72883}" type="presParOf" srcId="{16D5B5D4-3EB5-3D4A-BC7A-68CED5AE37A1}" destId="{3D67F6AA-103F-A14D-96E8-D1854D1CE4F0}" srcOrd="17" destOrd="0" presId="urn:microsoft.com/office/officeart/2005/8/layout/radial6"/>
    <dgm:cxn modelId="{6CD6949F-B936-434C-9850-57FB2E7FE02D}" type="presParOf" srcId="{16D5B5D4-3EB5-3D4A-BC7A-68CED5AE37A1}" destId="{18BA80BB-50A3-E54B-B1BC-C746B81328BA}"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2B402AE-A7B5-4F76-9B56-D48326A514DD}"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F9BFD03A-6155-4660-8BAC-AC8E24509E67}">
      <dgm:prSet phldrT="[Text]"/>
      <dgm:spPr/>
      <dgm:t>
        <a:bodyPr/>
        <a:lstStyle/>
        <a:p>
          <a:r>
            <a:rPr lang="en-US" dirty="0"/>
            <a:t>Cybersecurity</a:t>
          </a:r>
        </a:p>
      </dgm:t>
    </dgm:pt>
    <dgm:pt modelId="{E9231FEC-2D57-4C72-9ED7-8B1136455DBB}" type="parTrans" cxnId="{6F362BF7-F490-431F-9F88-B22D25B60C1A}">
      <dgm:prSet/>
      <dgm:spPr/>
      <dgm:t>
        <a:bodyPr/>
        <a:lstStyle/>
        <a:p>
          <a:endParaRPr lang="en-US"/>
        </a:p>
      </dgm:t>
    </dgm:pt>
    <dgm:pt modelId="{A19DAEA1-3A67-4D78-B559-E1AB86BE47C7}" type="sibTrans" cxnId="{6F362BF7-F490-431F-9F88-B22D25B60C1A}">
      <dgm:prSet/>
      <dgm:spPr/>
      <dgm:t>
        <a:bodyPr/>
        <a:lstStyle/>
        <a:p>
          <a:endParaRPr lang="en-US"/>
        </a:p>
      </dgm:t>
    </dgm:pt>
    <dgm:pt modelId="{EBA23E3D-C27C-41FC-BB24-52F03E8AD98D}">
      <dgm:prSet phldrT="[Text]"/>
      <dgm:spPr/>
      <dgm:t>
        <a:bodyPr/>
        <a:lstStyle/>
        <a:p>
          <a:r>
            <a:rPr lang="en-US" dirty="0"/>
            <a:t>Worldwide spending on cybersecurity reached 133.7 billion in 2022 [Gartner]</a:t>
          </a:r>
        </a:p>
      </dgm:t>
    </dgm:pt>
    <dgm:pt modelId="{80CD18F4-3B68-45BB-A873-540B288D2D91}" type="parTrans" cxnId="{401A9841-52A0-43AC-9651-5C91B79CFB78}">
      <dgm:prSet/>
      <dgm:spPr/>
      <dgm:t>
        <a:bodyPr/>
        <a:lstStyle/>
        <a:p>
          <a:endParaRPr lang="en-US"/>
        </a:p>
      </dgm:t>
    </dgm:pt>
    <dgm:pt modelId="{069B9710-5591-488A-83EE-24894BA3685E}" type="sibTrans" cxnId="{401A9841-52A0-43AC-9651-5C91B79CFB78}">
      <dgm:prSet/>
      <dgm:spPr/>
      <dgm:t>
        <a:bodyPr/>
        <a:lstStyle/>
        <a:p>
          <a:endParaRPr lang="en-US"/>
        </a:p>
      </dgm:t>
    </dgm:pt>
    <dgm:pt modelId="{97F8C783-58F6-4843-BAAE-7AFA02B6629A}">
      <dgm:prSet phldrT="[Text]"/>
      <dgm:spPr/>
      <dgm:t>
        <a:bodyPr/>
        <a:lstStyle/>
        <a:p>
          <a:r>
            <a:rPr lang="en-US" dirty="0"/>
            <a:t>Only 5% of company folders are properly protected (Varonis Systems)</a:t>
          </a:r>
        </a:p>
      </dgm:t>
    </dgm:pt>
    <dgm:pt modelId="{9125B3B6-7818-46CB-91A4-3B33263D3D8D}" type="parTrans" cxnId="{CCDD1425-1511-4136-B86E-44FF3934AAAD}">
      <dgm:prSet/>
      <dgm:spPr/>
      <dgm:t>
        <a:bodyPr/>
        <a:lstStyle/>
        <a:p>
          <a:endParaRPr lang="en-US"/>
        </a:p>
      </dgm:t>
    </dgm:pt>
    <dgm:pt modelId="{1E73CF76-4925-400F-9547-E199D98533A8}" type="sibTrans" cxnId="{CCDD1425-1511-4136-B86E-44FF3934AAAD}">
      <dgm:prSet/>
      <dgm:spPr/>
      <dgm:t>
        <a:bodyPr/>
        <a:lstStyle/>
        <a:p>
          <a:endParaRPr lang="en-US"/>
        </a:p>
      </dgm:t>
    </dgm:pt>
    <dgm:pt modelId="{EDE8689B-D8C3-4361-AB98-A2924E873ACE}">
      <dgm:prSet phldrT="[Text]"/>
      <dgm:spPr/>
      <dgm:t>
        <a:bodyPr/>
        <a:lstStyle/>
        <a:p>
          <a:r>
            <a:rPr lang="en-US" dirty="0"/>
            <a:t>Data breaches exposed 4.1 billion records in the first half of 2019 (</a:t>
          </a:r>
          <a:r>
            <a:rPr lang="en-US" dirty="0" err="1"/>
            <a:t>RiskBased</a:t>
          </a:r>
          <a:r>
            <a:rPr lang="en-US" dirty="0"/>
            <a:t>)</a:t>
          </a:r>
        </a:p>
      </dgm:t>
    </dgm:pt>
    <dgm:pt modelId="{B7D6F866-97EB-465F-9543-46C33497C673}" type="parTrans" cxnId="{860E0409-8B4A-4D0C-A9E1-AA2A7E1C1DCA}">
      <dgm:prSet/>
      <dgm:spPr/>
      <dgm:t>
        <a:bodyPr/>
        <a:lstStyle/>
        <a:p>
          <a:endParaRPr lang="en-US"/>
        </a:p>
      </dgm:t>
    </dgm:pt>
    <dgm:pt modelId="{F86681B0-C7EA-441D-BD3C-587D0DDC973D}" type="sibTrans" cxnId="{860E0409-8B4A-4D0C-A9E1-AA2A7E1C1DCA}">
      <dgm:prSet/>
      <dgm:spPr/>
      <dgm:t>
        <a:bodyPr/>
        <a:lstStyle/>
        <a:p>
          <a:endParaRPr lang="en-US"/>
        </a:p>
      </dgm:t>
    </dgm:pt>
    <dgm:pt modelId="{8FE8AD64-9670-46C6-99DC-EC314C05E4C1}">
      <dgm:prSet phldrT="[Text]"/>
      <dgm:spPr/>
      <dgm:t>
        <a:bodyPr/>
        <a:lstStyle/>
        <a:p>
          <a:r>
            <a:rPr lang="en-US" dirty="0"/>
            <a:t>71% of breaches  were financially motivated (Verizon)</a:t>
          </a:r>
        </a:p>
      </dgm:t>
    </dgm:pt>
    <dgm:pt modelId="{B8589C38-A0EB-4A0A-994F-25D618A13607}" type="parTrans" cxnId="{FCB0E969-8302-4A8E-ACDA-DEE4A3178E1A}">
      <dgm:prSet/>
      <dgm:spPr/>
      <dgm:t>
        <a:bodyPr/>
        <a:lstStyle/>
        <a:p>
          <a:endParaRPr lang="en-US"/>
        </a:p>
      </dgm:t>
    </dgm:pt>
    <dgm:pt modelId="{A406FEFF-5745-44E1-BE34-F359870BA4BD}" type="sibTrans" cxnId="{FCB0E969-8302-4A8E-ACDA-DEE4A3178E1A}">
      <dgm:prSet/>
      <dgm:spPr/>
      <dgm:t>
        <a:bodyPr/>
        <a:lstStyle/>
        <a:p>
          <a:endParaRPr lang="en-US"/>
        </a:p>
      </dgm:t>
    </dgm:pt>
    <dgm:pt modelId="{42A86280-0354-443D-A6CB-5669769F598D}" type="pres">
      <dgm:prSet presAssocID="{D2B402AE-A7B5-4F76-9B56-D48326A514DD}" presName="cycle" presStyleCnt="0">
        <dgm:presLayoutVars>
          <dgm:chMax val="1"/>
          <dgm:dir/>
          <dgm:animLvl val="ctr"/>
          <dgm:resizeHandles val="exact"/>
        </dgm:presLayoutVars>
      </dgm:prSet>
      <dgm:spPr/>
    </dgm:pt>
    <dgm:pt modelId="{2F324564-270D-4353-9E1A-098F3A9EA35E}" type="pres">
      <dgm:prSet presAssocID="{F9BFD03A-6155-4660-8BAC-AC8E24509E67}" presName="centerShape" presStyleLbl="node0" presStyleIdx="0" presStyleCnt="1"/>
      <dgm:spPr/>
    </dgm:pt>
    <dgm:pt modelId="{61E9476C-AC6A-4EE5-BF36-4543E6CC99BA}" type="pres">
      <dgm:prSet presAssocID="{80CD18F4-3B68-45BB-A873-540B288D2D91}" presName="Name9" presStyleLbl="parChTrans1D2" presStyleIdx="0" presStyleCnt="4"/>
      <dgm:spPr/>
    </dgm:pt>
    <dgm:pt modelId="{25449A44-C5EE-4E6C-AEE8-4CE6DB2E78CE}" type="pres">
      <dgm:prSet presAssocID="{80CD18F4-3B68-45BB-A873-540B288D2D91}" presName="connTx" presStyleLbl="parChTrans1D2" presStyleIdx="0" presStyleCnt="4"/>
      <dgm:spPr/>
    </dgm:pt>
    <dgm:pt modelId="{045936FF-7900-4C56-9BDB-3C9FE1C81D1C}" type="pres">
      <dgm:prSet presAssocID="{EBA23E3D-C27C-41FC-BB24-52F03E8AD98D}" presName="node" presStyleLbl="node1" presStyleIdx="0" presStyleCnt="4">
        <dgm:presLayoutVars>
          <dgm:bulletEnabled val="1"/>
        </dgm:presLayoutVars>
      </dgm:prSet>
      <dgm:spPr/>
    </dgm:pt>
    <dgm:pt modelId="{491AC195-E2D9-4FB6-8FD8-8F34F5376ECB}" type="pres">
      <dgm:prSet presAssocID="{9125B3B6-7818-46CB-91A4-3B33263D3D8D}" presName="Name9" presStyleLbl="parChTrans1D2" presStyleIdx="1" presStyleCnt="4"/>
      <dgm:spPr/>
    </dgm:pt>
    <dgm:pt modelId="{F98BD305-B98E-48DF-934A-33C7C5A48870}" type="pres">
      <dgm:prSet presAssocID="{9125B3B6-7818-46CB-91A4-3B33263D3D8D}" presName="connTx" presStyleLbl="parChTrans1D2" presStyleIdx="1" presStyleCnt="4"/>
      <dgm:spPr/>
    </dgm:pt>
    <dgm:pt modelId="{B7F881D4-970F-43A7-B0C6-537ECD89CE85}" type="pres">
      <dgm:prSet presAssocID="{97F8C783-58F6-4843-BAAE-7AFA02B6629A}" presName="node" presStyleLbl="node1" presStyleIdx="1" presStyleCnt="4">
        <dgm:presLayoutVars>
          <dgm:bulletEnabled val="1"/>
        </dgm:presLayoutVars>
      </dgm:prSet>
      <dgm:spPr/>
    </dgm:pt>
    <dgm:pt modelId="{150016D3-6EB6-457E-88F3-4FED881BE27C}" type="pres">
      <dgm:prSet presAssocID="{B7D6F866-97EB-465F-9543-46C33497C673}" presName="Name9" presStyleLbl="parChTrans1D2" presStyleIdx="2" presStyleCnt="4"/>
      <dgm:spPr/>
    </dgm:pt>
    <dgm:pt modelId="{E221553F-FC59-40B9-A400-8D94F098F033}" type="pres">
      <dgm:prSet presAssocID="{B7D6F866-97EB-465F-9543-46C33497C673}" presName="connTx" presStyleLbl="parChTrans1D2" presStyleIdx="2" presStyleCnt="4"/>
      <dgm:spPr/>
    </dgm:pt>
    <dgm:pt modelId="{C4235CED-99A7-4733-B78B-E3970FB602C6}" type="pres">
      <dgm:prSet presAssocID="{EDE8689B-D8C3-4361-AB98-A2924E873ACE}" presName="node" presStyleLbl="node1" presStyleIdx="2" presStyleCnt="4">
        <dgm:presLayoutVars>
          <dgm:bulletEnabled val="1"/>
        </dgm:presLayoutVars>
      </dgm:prSet>
      <dgm:spPr/>
    </dgm:pt>
    <dgm:pt modelId="{A1DF7670-0159-4272-AEF2-40C5915D37AB}" type="pres">
      <dgm:prSet presAssocID="{B8589C38-A0EB-4A0A-994F-25D618A13607}" presName="Name9" presStyleLbl="parChTrans1D2" presStyleIdx="3" presStyleCnt="4"/>
      <dgm:spPr/>
    </dgm:pt>
    <dgm:pt modelId="{5DA9D436-5212-49DA-80D5-0D9570F4E3E4}" type="pres">
      <dgm:prSet presAssocID="{B8589C38-A0EB-4A0A-994F-25D618A13607}" presName="connTx" presStyleLbl="parChTrans1D2" presStyleIdx="3" presStyleCnt="4"/>
      <dgm:spPr/>
    </dgm:pt>
    <dgm:pt modelId="{951D4C19-D671-4775-91BC-25A56312C7C4}" type="pres">
      <dgm:prSet presAssocID="{8FE8AD64-9670-46C6-99DC-EC314C05E4C1}" presName="node" presStyleLbl="node1" presStyleIdx="3" presStyleCnt="4">
        <dgm:presLayoutVars>
          <dgm:bulletEnabled val="1"/>
        </dgm:presLayoutVars>
      </dgm:prSet>
      <dgm:spPr/>
    </dgm:pt>
  </dgm:ptLst>
  <dgm:cxnLst>
    <dgm:cxn modelId="{DE5E2F01-2586-4558-B706-AEB39455DEC6}" type="presOf" srcId="{80CD18F4-3B68-45BB-A873-540B288D2D91}" destId="{61E9476C-AC6A-4EE5-BF36-4543E6CC99BA}" srcOrd="0" destOrd="0" presId="urn:microsoft.com/office/officeart/2005/8/layout/radial1"/>
    <dgm:cxn modelId="{860E0409-8B4A-4D0C-A9E1-AA2A7E1C1DCA}" srcId="{F9BFD03A-6155-4660-8BAC-AC8E24509E67}" destId="{EDE8689B-D8C3-4361-AB98-A2924E873ACE}" srcOrd="2" destOrd="0" parTransId="{B7D6F866-97EB-465F-9543-46C33497C673}" sibTransId="{F86681B0-C7EA-441D-BD3C-587D0DDC973D}"/>
    <dgm:cxn modelId="{47ABAD14-6B5E-4E99-9DDE-4777FFAB9C03}" type="presOf" srcId="{9125B3B6-7818-46CB-91A4-3B33263D3D8D}" destId="{491AC195-E2D9-4FB6-8FD8-8F34F5376ECB}" srcOrd="0" destOrd="0" presId="urn:microsoft.com/office/officeart/2005/8/layout/radial1"/>
    <dgm:cxn modelId="{DFEAA917-C656-40D8-9972-83BC88068CDE}" type="presOf" srcId="{97F8C783-58F6-4843-BAAE-7AFA02B6629A}" destId="{B7F881D4-970F-43A7-B0C6-537ECD89CE85}" srcOrd="0" destOrd="0" presId="urn:microsoft.com/office/officeart/2005/8/layout/radial1"/>
    <dgm:cxn modelId="{0D5A8018-0FA6-4D62-90B6-0087359309AE}" type="presOf" srcId="{EBA23E3D-C27C-41FC-BB24-52F03E8AD98D}" destId="{045936FF-7900-4C56-9BDB-3C9FE1C81D1C}" srcOrd="0" destOrd="0" presId="urn:microsoft.com/office/officeart/2005/8/layout/radial1"/>
    <dgm:cxn modelId="{CCDD1425-1511-4136-B86E-44FF3934AAAD}" srcId="{F9BFD03A-6155-4660-8BAC-AC8E24509E67}" destId="{97F8C783-58F6-4843-BAAE-7AFA02B6629A}" srcOrd="1" destOrd="0" parTransId="{9125B3B6-7818-46CB-91A4-3B33263D3D8D}" sibTransId="{1E73CF76-4925-400F-9547-E199D98533A8}"/>
    <dgm:cxn modelId="{120D0A26-2821-4290-AD93-94CC958FACD0}" type="presOf" srcId="{F9BFD03A-6155-4660-8BAC-AC8E24509E67}" destId="{2F324564-270D-4353-9E1A-098F3A9EA35E}" srcOrd="0" destOrd="0" presId="urn:microsoft.com/office/officeart/2005/8/layout/radial1"/>
    <dgm:cxn modelId="{8FFAAE3E-D76E-4EC8-A60D-C840D2149243}" type="presOf" srcId="{B8589C38-A0EB-4A0A-994F-25D618A13607}" destId="{A1DF7670-0159-4272-AEF2-40C5915D37AB}" srcOrd="0" destOrd="0" presId="urn:microsoft.com/office/officeart/2005/8/layout/radial1"/>
    <dgm:cxn modelId="{401A9841-52A0-43AC-9651-5C91B79CFB78}" srcId="{F9BFD03A-6155-4660-8BAC-AC8E24509E67}" destId="{EBA23E3D-C27C-41FC-BB24-52F03E8AD98D}" srcOrd="0" destOrd="0" parTransId="{80CD18F4-3B68-45BB-A873-540B288D2D91}" sibTransId="{069B9710-5591-488A-83EE-24894BA3685E}"/>
    <dgm:cxn modelId="{FCB0E969-8302-4A8E-ACDA-DEE4A3178E1A}" srcId="{F9BFD03A-6155-4660-8BAC-AC8E24509E67}" destId="{8FE8AD64-9670-46C6-99DC-EC314C05E4C1}" srcOrd="3" destOrd="0" parTransId="{B8589C38-A0EB-4A0A-994F-25D618A13607}" sibTransId="{A406FEFF-5745-44E1-BE34-F359870BA4BD}"/>
    <dgm:cxn modelId="{8B6A636B-B7C5-433A-8327-93C6EDA9DBF7}" type="presOf" srcId="{9125B3B6-7818-46CB-91A4-3B33263D3D8D}" destId="{F98BD305-B98E-48DF-934A-33C7C5A48870}" srcOrd="1" destOrd="0" presId="urn:microsoft.com/office/officeart/2005/8/layout/radial1"/>
    <dgm:cxn modelId="{78A97455-8F28-452D-BEB1-9D02667739A3}" type="presOf" srcId="{8FE8AD64-9670-46C6-99DC-EC314C05E4C1}" destId="{951D4C19-D671-4775-91BC-25A56312C7C4}" srcOrd="0" destOrd="0" presId="urn:microsoft.com/office/officeart/2005/8/layout/radial1"/>
    <dgm:cxn modelId="{AC21EC88-4208-4F98-9BD6-605332A2EEF6}" type="presOf" srcId="{B7D6F866-97EB-465F-9543-46C33497C673}" destId="{E221553F-FC59-40B9-A400-8D94F098F033}" srcOrd="1" destOrd="0" presId="urn:microsoft.com/office/officeart/2005/8/layout/radial1"/>
    <dgm:cxn modelId="{457E4B8B-9EE8-4938-BBCB-12C81DB608B6}" type="presOf" srcId="{80CD18F4-3B68-45BB-A873-540B288D2D91}" destId="{25449A44-C5EE-4E6C-AEE8-4CE6DB2E78CE}" srcOrd="1" destOrd="0" presId="urn:microsoft.com/office/officeart/2005/8/layout/radial1"/>
    <dgm:cxn modelId="{AA92DB95-3E3E-489E-A39C-6C2979973479}" type="presOf" srcId="{D2B402AE-A7B5-4F76-9B56-D48326A514DD}" destId="{42A86280-0354-443D-A6CB-5669769F598D}" srcOrd="0" destOrd="0" presId="urn:microsoft.com/office/officeart/2005/8/layout/radial1"/>
    <dgm:cxn modelId="{0B3539B2-E4B7-4C75-A756-3AE05F9B965A}" type="presOf" srcId="{B7D6F866-97EB-465F-9543-46C33497C673}" destId="{150016D3-6EB6-457E-88F3-4FED881BE27C}" srcOrd="0" destOrd="0" presId="urn:microsoft.com/office/officeart/2005/8/layout/radial1"/>
    <dgm:cxn modelId="{E10728C3-7FED-49A7-8817-A157BB8A1A9A}" type="presOf" srcId="{B8589C38-A0EB-4A0A-994F-25D618A13607}" destId="{5DA9D436-5212-49DA-80D5-0D9570F4E3E4}" srcOrd="1" destOrd="0" presId="urn:microsoft.com/office/officeart/2005/8/layout/radial1"/>
    <dgm:cxn modelId="{881D56CC-4EAF-42BA-A1D2-7900146E8AEB}" type="presOf" srcId="{EDE8689B-D8C3-4361-AB98-A2924E873ACE}" destId="{C4235CED-99A7-4733-B78B-E3970FB602C6}" srcOrd="0" destOrd="0" presId="urn:microsoft.com/office/officeart/2005/8/layout/radial1"/>
    <dgm:cxn modelId="{6F362BF7-F490-431F-9F88-B22D25B60C1A}" srcId="{D2B402AE-A7B5-4F76-9B56-D48326A514DD}" destId="{F9BFD03A-6155-4660-8BAC-AC8E24509E67}" srcOrd="0" destOrd="0" parTransId="{E9231FEC-2D57-4C72-9ED7-8B1136455DBB}" sibTransId="{A19DAEA1-3A67-4D78-B559-E1AB86BE47C7}"/>
    <dgm:cxn modelId="{5CE41E57-EDC3-494C-A79C-1F94309FE585}" type="presParOf" srcId="{42A86280-0354-443D-A6CB-5669769F598D}" destId="{2F324564-270D-4353-9E1A-098F3A9EA35E}" srcOrd="0" destOrd="0" presId="urn:microsoft.com/office/officeart/2005/8/layout/radial1"/>
    <dgm:cxn modelId="{888E8BD8-C6C2-4B1F-ACCC-3664CC8DF348}" type="presParOf" srcId="{42A86280-0354-443D-A6CB-5669769F598D}" destId="{61E9476C-AC6A-4EE5-BF36-4543E6CC99BA}" srcOrd="1" destOrd="0" presId="urn:microsoft.com/office/officeart/2005/8/layout/radial1"/>
    <dgm:cxn modelId="{56C6CB70-DFED-42F0-AB8A-4E6642473A9F}" type="presParOf" srcId="{61E9476C-AC6A-4EE5-BF36-4543E6CC99BA}" destId="{25449A44-C5EE-4E6C-AEE8-4CE6DB2E78CE}" srcOrd="0" destOrd="0" presId="urn:microsoft.com/office/officeart/2005/8/layout/radial1"/>
    <dgm:cxn modelId="{2003F122-6677-4A5B-8D44-3FF5E84572FD}" type="presParOf" srcId="{42A86280-0354-443D-A6CB-5669769F598D}" destId="{045936FF-7900-4C56-9BDB-3C9FE1C81D1C}" srcOrd="2" destOrd="0" presId="urn:microsoft.com/office/officeart/2005/8/layout/radial1"/>
    <dgm:cxn modelId="{B0ACC8AD-A32F-4BAD-A624-29526190FB2B}" type="presParOf" srcId="{42A86280-0354-443D-A6CB-5669769F598D}" destId="{491AC195-E2D9-4FB6-8FD8-8F34F5376ECB}" srcOrd="3" destOrd="0" presId="urn:microsoft.com/office/officeart/2005/8/layout/radial1"/>
    <dgm:cxn modelId="{A0422010-85EC-4570-BEC7-1D1CC4BCE363}" type="presParOf" srcId="{491AC195-E2D9-4FB6-8FD8-8F34F5376ECB}" destId="{F98BD305-B98E-48DF-934A-33C7C5A48870}" srcOrd="0" destOrd="0" presId="urn:microsoft.com/office/officeart/2005/8/layout/radial1"/>
    <dgm:cxn modelId="{40130695-5FEC-440A-ACBE-687090241F87}" type="presParOf" srcId="{42A86280-0354-443D-A6CB-5669769F598D}" destId="{B7F881D4-970F-43A7-B0C6-537ECD89CE85}" srcOrd="4" destOrd="0" presId="urn:microsoft.com/office/officeart/2005/8/layout/radial1"/>
    <dgm:cxn modelId="{7E4CFCAB-73C5-454E-B6A6-32B94621E21A}" type="presParOf" srcId="{42A86280-0354-443D-A6CB-5669769F598D}" destId="{150016D3-6EB6-457E-88F3-4FED881BE27C}" srcOrd="5" destOrd="0" presId="urn:microsoft.com/office/officeart/2005/8/layout/radial1"/>
    <dgm:cxn modelId="{E58BC867-6523-4765-A633-045A57C804EC}" type="presParOf" srcId="{150016D3-6EB6-457E-88F3-4FED881BE27C}" destId="{E221553F-FC59-40B9-A400-8D94F098F033}" srcOrd="0" destOrd="0" presId="urn:microsoft.com/office/officeart/2005/8/layout/radial1"/>
    <dgm:cxn modelId="{CCE1B71C-89F2-4F4C-B892-D358649D69B5}" type="presParOf" srcId="{42A86280-0354-443D-A6CB-5669769F598D}" destId="{C4235CED-99A7-4733-B78B-E3970FB602C6}" srcOrd="6" destOrd="0" presId="urn:microsoft.com/office/officeart/2005/8/layout/radial1"/>
    <dgm:cxn modelId="{A7BF12B6-C403-4BF2-8391-23E99BD30B12}" type="presParOf" srcId="{42A86280-0354-443D-A6CB-5669769F598D}" destId="{A1DF7670-0159-4272-AEF2-40C5915D37AB}" srcOrd="7" destOrd="0" presId="urn:microsoft.com/office/officeart/2005/8/layout/radial1"/>
    <dgm:cxn modelId="{43EEC966-7BD2-47AD-B15A-9E5E3CDC2569}" type="presParOf" srcId="{A1DF7670-0159-4272-AEF2-40C5915D37AB}" destId="{5DA9D436-5212-49DA-80D5-0D9570F4E3E4}" srcOrd="0" destOrd="0" presId="urn:microsoft.com/office/officeart/2005/8/layout/radial1"/>
    <dgm:cxn modelId="{E7C78B17-C628-41EA-BDE0-4509C10844DD}" type="presParOf" srcId="{42A86280-0354-443D-A6CB-5669769F598D}" destId="{951D4C19-D671-4775-91BC-25A56312C7C4}"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A80BB-50A3-E54B-B1BC-C746B81328BA}">
      <dsp:nvSpPr>
        <dsp:cNvPr id="0" name=""/>
        <dsp:cNvSpPr/>
      </dsp:nvSpPr>
      <dsp:spPr>
        <a:xfrm>
          <a:off x="2232055" y="619259"/>
          <a:ext cx="4234638" cy="4234638"/>
        </a:xfrm>
        <a:prstGeom prst="blockArc">
          <a:avLst>
            <a:gd name="adj1" fmla="val 12600000"/>
            <a:gd name="adj2" fmla="val 16200000"/>
            <a:gd name="adj3" fmla="val 45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04BBCA-A247-5F4A-9C0D-2A01A81E5676}">
      <dsp:nvSpPr>
        <dsp:cNvPr id="0" name=""/>
        <dsp:cNvSpPr/>
      </dsp:nvSpPr>
      <dsp:spPr>
        <a:xfrm>
          <a:off x="2232055" y="619259"/>
          <a:ext cx="4234638" cy="4234638"/>
        </a:xfrm>
        <a:prstGeom prst="blockArc">
          <a:avLst>
            <a:gd name="adj1" fmla="val 9000000"/>
            <a:gd name="adj2" fmla="val 12600000"/>
            <a:gd name="adj3" fmla="val 45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D147F6-9FF9-894C-9548-B1323D274574}">
      <dsp:nvSpPr>
        <dsp:cNvPr id="0" name=""/>
        <dsp:cNvSpPr/>
      </dsp:nvSpPr>
      <dsp:spPr>
        <a:xfrm>
          <a:off x="2232055" y="619259"/>
          <a:ext cx="4234638" cy="4234638"/>
        </a:xfrm>
        <a:prstGeom prst="blockArc">
          <a:avLst>
            <a:gd name="adj1" fmla="val 5400000"/>
            <a:gd name="adj2" fmla="val 9000000"/>
            <a:gd name="adj3" fmla="val 45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8F2D52-9D9B-454A-A3B2-5A89206CAC04}">
      <dsp:nvSpPr>
        <dsp:cNvPr id="0" name=""/>
        <dsp:cNvSpPr/>
      </dsp:nvSpPr>
      <dsp:spPr>
        <a:xfrm>
          <a:off x="2232055" y="619259"/>
          <a:ext cx="4234638" cy="4234638"/>
        </a:xfrm>
        <a:prstGeom prst="blockArc">
          <a:avLst>
            <a:gd name="adj1" fmla="val 1800000"/>
            <a:gd name="adj2" fmla="val 5400000"/>
            <a:gd name="adj3" fmla="val 45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1A12D4-3A9B-5A42-BBE6-1265AC9ED8E1}">
      <dsp:nvSpPr>
        <dsp:cNvPr id="0" name=""/>
        <dsp:cNvSpPr/>
      </dsp:nvSpPr>
      <dsp:spPr>
        <a:xfrm>
          <a:off x="2232055" y="619259"/>
          <a:ext cx="4234638" cy="4234638"/>
        </a:xfrm>
        <a:prstGeom prst="blockArc">
          <a:avLst>
            <a:gd name="adj1" fmla="val 19800000"/>
            <a:gd name="adj2" fmla="val 1800000"/>
            <a:gd name="adj3" fmla="val 45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38592E-E2FF-C944-941B-E10A8143D945}">
      <dsp:nvSpPr>
        <dsp:cNvPr id="0" name=""/>
        <dsp:cNvSpPr/>
      </dsp:nvSpPr>
      <dsp:spPr>
        <a:xfrm>
          <a:off x="2232055" y="619259"/>
          <a:ext cx="4234638" cy="4234638"/>
        </a:xfrm>
        <a:prstGeom prst="blockArc">
          <a:avLst>
            <a:gd name="adj1" fmla="val 16200000"/>
            <a:gd name="adj2" fmla="val 19800000"/>
            <a:gd name="adj3" fmla="val 45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E35D50-72E7-9447-B5E3-CBB1E89357A0}">
      <dsp:nvSpPr>
        <dsp:cNvPr id="0" name=""/>
        <dsp:cNvSpPr/>
      </dsp:nvSpPr>
      <dsp:spPr>
        <a:xfrm>
          <a:off x="3398228" y="1785432"/>
          <a:ext cx="1902293" cy="19022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Mission and Core Values</a:t>
          </a:r>
        </a:p>
      </dsp:txBody>
      <dsp:txXfrm>
        <a:off x="3676812" y="2064016"/>
        <a:ext cx="1345125" cy="1345125"/>
      </dsp:txXfrm>
    </dsp:sp>
    <dsp:sp modelId="{CD6EAC1E-E322-B04D-8511-2B87D7C9535C}">
      <dsp:nvSpPr>
        <dsp:cNvPr id="0" name=""/>
        <dsp:cNvSpPr/>
      </dsp:nvSpPr>
      <dsp:spPr>
        <a:xfrm>
          <a:off x="3151788" y="1394"/>
          <a:ext cx="2395172" cy="13316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Conflict &amp; Risk Management</a:t>
          </a:r>
        </a:p>
      </dsp:txBody>
      <dsp:txXfrm>
        <a:off x="3502553" y="196403"/>
        <a:ext cx="1693642" cy="941587"/>
      </dsp:txXfrm>
    </dsp:sp>
    <dsp:sp modelId="{D4C1E474-D273-714E-9690-17FE2462A4B7}">
      <dsp:nvSpPr>
        <dsp:cNvPr id="0" name=""/>
        <dsp:cNvSpPr/>
      </dsp:nvSpPr>
      <dsp:spPr>
        <a:xfrm>
          <a:off x="5130729" y="1036085"/>
          <a:ext cx="2021563" cy="13316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Employment Matters </a:t>
          </a:r>
        </a:p>
      </dsp:txBody>
      <dsp:txXfrm>
        <a:off x="5426780" y="1231094"/>
        <a:ext cx="1429461" cy="941587"/>
      </dsp:txXfrm>
    </dsp:sp>
    <dsp:sp modelId="{C7F88E18-337C-E74B-9645-0C244C2EDD84}">
      <dsp:nvSpPr>
        <dsp:cNvPr id="0" name=""/>
        <dsp:cNvSpPr/>
      </dsp:nvSpPr>
      <dsp:spPr>
        <a:xfrm>
          <a:off x="5137767" y="3105466"/>
          <a:ext cx="2007488" cy="13316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Governance</a:t>
          </a:r>
        </a:p>
      </dsp:txBody>
      <dsp:txXfrm>
        <a:off x="5431757" y="3300475"/>
        <a:ext cx="1419508" cy="941587"/>
      </dsp:txXfrm>
    </dsp:sp>
    <dsp:sp modelId="{2C22FE95-00E1-A643-A122-66450081E532}">
      <dsp:nvSpPr>
        <dsp:cNvPr id="0" name=""/>
        <dsp:cNvSpPr/>
      </dsp:nvSpPr>
      <dsp:spPr>
        <a:xfrm>
          <a:off x="3448796" y="4140157"/>
          <a:ext cx="1801156" cy="13316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Finance</a:t>
          </a:r>
        </a:p>
      </dsp:txBody>
      <dsp:txXfrm>
        <a:off x="3712569" y="4335166"/>
        <a:ext cx="1273610" cy="941587"/>
      </dsp:txXfrm>
    </dsp:sp>
    <dsp:sp modelId="{7E566BAB-3B71-B543-AA7C-E32BF6F524E0}">
      <dsp:nvSpPr>
        <dsp:cNvPr id="0" name=""/>
        <dsp:cNvSpPr/>
      </dsp:nvSpPr>
      <dsp:spPr>
        <a:xfrm>
          <a:off x="1622251" y="3105466"/>
          <a:ext cx="1869973" cy="13316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Contracts &amp; 3</a:t>
          </a:r>
          <a:r>
            <a:rPr lang="en-US" sz="1800" kern="1200" baseline="30000" dirty="0"/>
            <a:t>rd</a:t>
          </a:r>
          <a:r>
            <a:rPr lang="en-US" sz="1800" kern="1200" dirty="0"/>
            <a:t> Party Relationships</a:t>
          </a:r>
        </a:p>
      </dsp:txBody>
      <dsp:txXfrm>
        <a:off x="1896102" y="3300475"/>
        <a:ext cx="1322271" cy="941587"/>
      </dsp:txXfrm>
    </dsp:sp>
    <dsp:sp modelId="{3FFBD5AE-CFFD-F440-B804-A996F3918D60}">
      <dsp:nvSpPr>
        <dsp:cNvPr id="0" name=""/>
        <dsp:cNvSpPr/>
      </dsp:nvSpPr>
      <dsp:spPr>
        <a:xfrm>
          <a:off x="1715297" y="1036085"/>
          <a:ext cx="1683882" cy="13316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Compliance with Laws</a:t>
          </a:r>
        </a:p>
      </dsp:txBody>
      <dsp:txXfrm>
        <a:off x="1961896" y="1231094"/>
        <a:ext cx="1190684" cy="941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24564-270D-4353-9E1A-098F3A9EA35E}">
      <dsp:nvSpPr>
        <dsp:cNvPr id="0" name=""/>
        <dsp:cNvSpPr/>
      </dsp:nvSpPr>
      <dsp:spPr>
        <a:xfrm>
          <a:off x="1995775" y="1484667"/>
          <a:ext cx="1140085" cy="11400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Cybersecurity</a:t>
          </a:r>
        </a:p>
      </dsp:txBody>
      <dsp:txXfrm>
        <a:off x="2162737" y="1651629"/>
        <a:ext cx="806161" cy="806161"/>
      </dsp:txXfrm>
    </dsp:sp>
    <dsp:sp modelId="{61E9476C-AC6A-4EE5-BF36-4543E6CC99BA}">
      <dsp:nvSpPr>
        <dsp:cNvPr id="0" name=""/>
        <dsp:cNvSpPr/>
      </dsp:nvSpPr>
      <dsp:spPr>
        <a:xfrm rot="16200000">
          <a:off x="2394476" y="1293330"/>
          <a:ext cx="342684" cy="39990"/>
        </a:xfrm>
        <a:custGeom>
          <a:avLst/>
          <a:gdLst/>
          <a:ahLst/>
          <a:cxnLst/>
          <a:rect l="0" t="0" r="0" b="0"/>
          <a:pathLst>
            <a:path>
              <a:moveTo>
                <a:pt x="0" y="19995"/>
              </a:moveTo>
              <a:lnTo>
                <a:pt x="342684" y="19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57251" y="1304758"/>
        <a:ext cx="17134" cy="17134"/>
      </dsp:txXfrm>
    </dsp:sp>
    <dsp:sp modelId="{045936FF-7900-4C56-9BDB-3C9FE1C81D1C}">
      <dsp:nvSpPr>
        <dsp:cNvPr id="0" name=""/>
        <dsp:cNvSpPr/>
      </dsp:nvSpPr>
      <dsp:spPr>
        <a:xfrm>
          <a:off x="1995775" y="1897"/>
          <a:ext cx="1140085" cy="11400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Worldwide spending on cybersecurity reached 133.7 billion in 2022 [Gartner]</a:t>
          </a:r>
        </a:p>
      </dsp:txBody>
      <dsp:txXfrm>
        <a:off x="2162737" y="168859"/>
        <a:ext cx="806161" cy="806161"/>
      </dsp:txXfrm>
    </dsp:sp>
    <dsp:sp modelId="{491AC195-E2D9-4FB6-8FD8-8F34F5376ECB}">
      <dsp:nvSpPr>
        <dsp:cNvPr id="0" name=""/>
        <dsp:cNvSpPr/>
      </dsp:nvSpPr>
      <dsp:spPr>
        <a:xfrm>
          <a:off x="3135861" y="2034715"/>
          <a:ext cx="342684" cy="39990"/>
        </a:xfrm>
        <a:custGeom>
          <a:avLst/>
          <a:gdLst/>
          <a:ahLst/>
          <a:cxnLst/>
          <a:rect l="0" t="0" r="0" b="0"/>
          <a:pathLst>
            <a:path>
              <a:moveTo>
                <a:pt x="0" y="19995"/>
              </a:moveTo>
              <a:lnTo>
                <a:pt x="342684" y="19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98636" y="2046143"/>
        <a:ext cx="17134" cy="17134"/>
      </dsp:txXfrm>
    </dsp:sp>
    <dsp:sp modelId="{B7F881D4-970F-43A7-B0C6-537ECD89CE85}">
      <dsp:nvSpPr>
        <dsp:cNvPr id="0" name=""/>
        <dsp:cNvSpPr/>
      </dsp:nvSpPr>
      <dsp:spPr>
        <a:xfrm>
          <a:off x="3478545" y="1484667"/>
          <a:ext cx="1140085" cy="11400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Only 5% of company folders are properly protected (Varonis Systems)</a:t>
          </a:r>
        </a:p>
      </dsp:txBody>
      <dsp:txXfrm>
        <a:off x="3645507" y="1651629"/>
        <a:ext cx="806161" cy="806161"/>
      </dsp:txXfrm>
    </dsp:sp>
    <dsp:sp modelId="{150016D3-6EB6-457E-88F3-4FED881BE27C}">
      <dsp:nvSpPr>
        <dsp:cNvPr id="0" name=""/>
        <dsp:cNvSpPr/>
      </dsp:nvSpPr>
      <dsp:spPr>
        <a:xfrm rot="5400000">
          <a:off x="2394476" y="2776100"/>
          <a:ext cx="342684" cy="39990"/>
        </a:xfrm>
        <a:custGeom>
          <a:avLst/>
          <a:gdLst/>
          <a:ahLst/>
          <a:cxnLst/>
          <a:rect l="0" t="0" r="0" b="0"/>
          <a:pathLst>
            <a:path>
              <a:moveTo>
                <a:pt x="0" y="19995"/>
              </a:moveTo>
              <a:lnTo>
                <a:pt x="342684" y="19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57251" y="2787528"/>
        <a:ext cx="17134" cy="17134"/>
      </dsp:txXfrm>
    </dsp:sp>
    <dsp:sp modelId="{C4235CED-99A7-4733-B78B-E3970FB602C6}">
      <dsp:nvSpPr>
        <dsp:cNvPr id="0" name=""/>
        <dsp:cNvSpPr/>
      </dsp:nvSpPr>
      <dsp:spPr>
        <a:xfrm>
          <a:off x="1995775" y="2967437"/>
          <a:ext cx="1140085" cy="11400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Data breaches exposed 4.1 billion records in the first half of 2019 (</a:t>
          </a:r>
          <a:r>
            <a:rPr lang="en-US" sz="800" kern="1200" dirty="0" err="1"/>
            <a:t>RiskBased</a:t>
          </a:r>
          <a:r>
            <a:rPr lang="en-US" sz="800" kern="1200" dirty="0"/>
            <a:t>)</a:t>
          </a:r>
        </a:p>
      </dsp:txBody>
      <dsp:txXfrm>
        <a:off x="2162737" y="3134399"/>
        <a:ext cx="806161" cy="806161"/>
      </dsp:txXfrm>
    </dsp:sp>
    <dsp:sp modelId="{A1DF7670-0159-4272-AEF2-40C5915D37AB}">
      <dsp:nvSpPr>
        <dsp:cNvPr id="0" name=""/>
        <dsp:cNvSpPr/>
      </dsp:nvSpPr>
      <dsp:spPr>
        <a:xfrm rot="10800000">
          <a:off x="1653091" y="2034715"/>
          <a:ext cx="342684" cy="39990"/>
        </a:xfrm>
        <a:custGeom>
          <a:avLst/>
          <a:gdLst/>
          <a:ahLst/>
          <a:cxnLst/>
          <a:rect l="0" t="0" r="0" b="0"/>
          <a:pathLst>
            <a:path>
              <a:moveTo>
                <a:pt x="0" y="19995"/>
              </a:moveTo>
              <a:lnTo>
                <a:pt x="342684" y="19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815866" y="2046143"/>
        <a:ext cx="17134" cy="17134"/>
      </dsp:txXfrm>
    </dsp:sp>
    <dsp:sp modelId="{951D4C19-D671-4775-91BC-25A56312C7C4}">
      <dsp:nvSpPr>
        <dsp:cNvPr id="0" name=""/>
        <dsp:cNvSpPr/>
      </dsp:nvSpPr>
      <dsp:spPr>
        <a:xfrm>
          <a:off x="513005" y="1484667"/>
          <a:ext cx="1140085" cy="11400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71% of breaches  were financially motivated (Verizon)</a:t>
          </a:r>
        </a:p>
      </dsp:txBody>
      <dsp:txXfrm>
        <a:off x="679967" y="1651629"/>
        <a:ext cx="806161" cy="80616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DF97A-27E4-4726-8423-6E7C68ACEBB8}"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64EB9-A493-4BF9-A889-CA787801762E}" type="slidenum">
              <a:rPr lang="en-US" smtClean="0"/>
              <a:t>‹#›</a:t>
            </a:fld>
            <a:endParaRPr lang="en-US"/>
          </a:p>
        </p:txBody>
      </p:sp>
    </p:spTree>
    <p:extLst>
      <p:ext uri="{BB962C8B-B14F-4D97-AF65-F5344CB8AC3E}">
        <p14:creationId xmlns:p14="http://schemas.microsoft.com/office/powerpoint/2010/main" val="36991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defRPr/>
            </a:pPr>
            <a:endParaRPr lang="en-US" dirty="0"/>
          </a:p>
        </p:txBody>
      </p:sp>
      <p:sp>
        <p:nvSpPr>
          <p:cNvPr id="4" name="Slide Number Placeholder 3"/>
          <p:cNvSpPr>
            <a:spLocks noGrp="1"/>
          </p:cNvSpPr>
          <p:nvPr>
            <p:ph type="sldNum" sz="quarter" idx="10"/>
          </p:nvPr>
        </p:nvSpPr>
        <p:spPr/>
        <p:txBody>
          <a:bodyPr/>
          <a:lstStyle/>
          <a:p>
            <a:fld id="{8D88B7C7-C8B1-E74B-B212-92BEFCCBE43A}" type="slidenum">
              <a:rPr lang="en-US" smtClean="0"/>
              <a:t>5</a:t>
            </a:fld>
            <a:endParaRPr lang="en-US" dirty="0"/>
          </a:p>
        </p:txBody>
      </p:sp>
    </p:spTree>
    <p:extLst>
      <p:ext uri="{BB962C8B-B14F-4D97-AF65-F5344CB8AC3E}">
        <p14:creationId xmlns:p14="http://schemas.microsoft.com/office/powerpoint/2010/main" val="3053642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Introduce ourselves</a:t>
            </a:r>
          </a:p>
        </p:txBody>
      </p:sp>
      <p:sp>
        <p:nvSpPr>
          <p:cNvPr id="4" name="Slide Number Placeholder 3"/>
          <p:cNvSpPr>
            <a:spLocks noGrp="1"/>
          </p:cNvSpPr>
          <p:nvPr>
            <p:ph type="sldNum" sz="quarter" idx="10"/>
          </p:nvPr>
        </p:nvSpPr>
        <p:spPr/>
        <p:txBody>
          <a:bodyPr/>
          <a:lstStyle/>
          <a:p>
            <a:fld id="{AAD7A9E1-9B65-4792-9538-D690B10CB68F}" type="slidenum">
              <a:rPr lang="en-US" smtClean="0"/>
              <a:t>34</a:t>
            </a:fld>
            <a:endParaRPr lang="en-US" dirty="0"/>
          </a:p>
        </p:txBody>
      </p:sp>
    </p:spTree>
    <p:extLst>
      <p:ext uri="{BB962C8B-B14F-4D97-AF65-F5344CB8AC3E}">
        <p14:creationId xmlns:p14="http://schemas.microsoft.com/office/powerpoint/2010/main" val="1942203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a:p>
            <a:r>
              <a:rPr lang="en-US" dirty="0"/>
              <a:t>Purpose</a:t>
            </a:r>
            <a:r>
              <a:rPr lang="en-US" baseline="0" dirty="0"/>
              <a:t> of presentation is to share different types of cybercrime and ways to mitigate risks. </a:t>
            </a:r>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35</a:t>
            </a:fld>
            <a:endParaRPr lang="en-US" dirty="0"/>
          </a:p>
        </p:txBody>
      </p:sp>
    </p:spTree>
    <p:extLst>
      <p:ext uri="{BB962C8B-B14F-4D97-AF65-F5344CB8AC3E}">
        <p14:creationId xmlns:p14="http://schemas.microsoft.com/office/powerpoint/2010/main" val="1674471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Why all the talk about Cyber Crime</a:t>
            </a:r>
            <a:r>
              <a:rPr lang="en-US" baseline="0" dirty="0"/>
              <a:t> and what to do to protect your business?</a:t>
            </a:r>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36</a:t>
            </a:fld>
            <a:endParaRPr lang="en-US" dirty="0"/>
          </a:p>
        </p:txBody>
      </p:sp>
    </p:spTree>
    <p:extLst>
      <p:ext uri="{BB962C8B-B14F-4D97-AF65-F5344CB8AC3E}">
        <p14:creationId xmlns:p14="http://schemas.microsoft.com/office/powerpoint/2010/main" val="2859483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37</a:t>
            </a:fld>
            <a:endParaRPr lang="en-US" dirty="0"/>
          </a:p>
        </p:txBody>
      </p:sp>
    </p:spTree>
    <p:extLst>
      <p:ext uri="{BB962C8B-B14F-4D97-AF65-F5344CB8AC3E}">
        <p14:creationId xmlns:p14="http://schemas.microsoft.com/office/powerpoint/2010/main" val="1017925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38</a:t>
            </a:fld>
            <a:endParaRPr lang="en-US" dirty="0"/>
          </a:p>
        </p:txBody>
      </p:sp>
    </p:spTree>
    <p:extLst>
      <p:ext uri="{BB962C8B-B14F-4D97-AF65-F5344CB8AC3E}">
        <p14:creationId xmlns:p14="http://schemas.microsoft.com/office/powerpoint/2010/main" val="802045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39</a:t>
            </a:fld>
            <a:endParaRPr lang="en-US" dirty="0"/>
          </a:p>
        </p:txBody>
      </p:sp>
    </p:spTree>
    <p:extLst>
      <p:ext uri="{BB962C8B-B14F-4D97-AF65-F5344CB8AC3E}">
        <p14:creationId xmlns:p14="http://schemas.microsoft.com/office/powerpoint/2010/main" val="2979691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40</a:t>
            </a:fld>
            <a:endParaRPr lang="en-US" dirty="0"/>
          </a:p>
        </p:txBody>
      </p:sp>
    </p:spTree>
    <p:extLst>
      <p:ext uri="{BB962C8B-B14F-4D97-AF65-F5344CB8AC3E}">
        <p14:creationId xmlns:p14="http://schemas.microsoft.com/office/powerpoint/2010/main" val="4102445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When you issue a check you are advertising your account information to the world.</a:t>
            </a:r>
          </a:p>
        </p:txBody>
      </p:sp>
      <p:sp>
        <p:nvSpPr>
          <p:cNvPr id="4" name="Slide Number Placeholder 3"/>
          <p:cNvSpPr>
            <a:spLocks noGrp="1"/>
          </p:cNvSpPr>
          <p:nvPr>
            <p:ph type="sldNum" sz="quarter" idx="10"/>
          </p:nvPr>
        </p:nvSpPr>
        <p:spPr/>
        <p:txBody>
          <a:bodyPr/>
          <a:lstStyle/>
          <a:p>
            <a:fld id="{AAD7A9E1-9B65-4792-9538-D690B10CB68F}" type="slidenum">
              <a:rPr lang="en-US" smtClean="0"/>
              <a:t>41</a:t>
            </a:fld>
            <a:endParaRPr lang="en-US" dirty="0"/>
          </a:p>
        </p:txBody>
      </p:sp>
    </p:spTree>
    <p:extLst>
      <p:ext uri="{BB962C8B-B14F-4D97-AF65-F5344CB8AC3E}">
        <p14:creationId xmlns:p14="http://schemas.microsoft.com/office/powerpoint/2010/main" val="197897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You all have heard this over and over, so why does it keep happening?</a:t>
            </a:r>
            <a:r>
              <a:rPr lang="en-US" baseline="0" dirty="0"/>
              <a:t>  Because we all get complacent and something looks enticing, so we click.  </a:t>
            </a:r>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42</a:t>
            </a:fld>
            <a:endParaRPr lang="en-US" dirty="0"/>
          </a:p>
        </p:txBody>
      </p:sp>
    </p:spTree>
    <p:extLst>
      <p:ext uri="{BB962C8B-B14F-4D97-AF65-F5344CB8AC3E}">
        <p14:creationId xmlns:p14="http://schemas.microsoft.com/office/powerpoint/2010/main" val="2763425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Via</a:t>
            </a:r>
            <a:r>
              <a:rPr lang="en-US" baseline="0" dirty="0"/>
              <a:t> email, on social media, or through mobile devices</a:t>
            </a:r>
          </a:p>
          <a:p>
            <a:pPr marL="171450" indent="-171450">
              <a:buFont typeface="Arial" panose="020B0604020202020204" pitchFamily="34" charset="0"/>
              <a:buChar char="•"/>
            </a:pPr>
            <a:r>
              <a:rPr lang="en-US" dirty="0"/>
              <a:t>Links can include URLs, images, music files, advertisements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Ransomware</a:t>
            </a:r>
            <a:r>
              <a:rPr lang="en-US" baseline="0" dirty="0"/>
              <a:t> can be removed, but data will be destroyed… so back up frequently</a:t>
            </a:r>
            <a:endParaRPr lang="en-US"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Back up your data, but </a:t>
            </a:r>
            <a:r>
              <a:rPr lang="en-US" dirty="0">
                <a:latin typeface="Franklin Gothic Book" panose="020B0503020102020204" pitchFamily="34" charset="0"/>
              </a:rPr>
              <a:t>if the cloud apps are running on your PC, data backup could be destroyed</a:t>
            </a:r>
            <a:endParaRPr lang="en-US"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Verify authenticity by checking the web address or phone number on record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Messages</a:t>
            </a:r>
            <a:r>
              <a:rPr lang="en-US" baseline="0" dirty="0"/>
              <a:t> can contain malware / Ransomware</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43</a:t>
            </a:fld>
            <a:endParaRPr lang="en-US" dirty="0"/>
          </a:p>
        </p:txBody>
      </p:sp>
    </p:spTree>
    <p:extLst>
      <p:ext uri="{BB962C8B-B14F-4D97-AF65-F5344CB8AC3E}">
        <p14:creationId xmlns:p14="http://schemas.microsoft.com/office/powerpoint/2010/main" val="201842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88B7C7-C8B1-E74B-B212-92BEFCCBE43A}" type="slidenum">
              <a:rPr lang="en-US" smtClean="0"/>
              <a:t>6</a:t>
            </a:fld>
            <a:endParaRPr lang="en-US" dirty="0"/>
          </a:p>
        </p:txBody>
      </p:sp>
    </p:spTree>
    <p:extLst>
      <p:ext uri="{BB962C8B-B14F-4D97-AF65-F5344CB8AC3E}">
        <p14:creationId xmlns:p14="http://schemas.microsoft.com/office/powerpoint/2010/main" val="580943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44</a:t>
            </a:fld>
            <a:endParaRPr lang="en-US" dirty="0"/>
          </a:p>
        </p:txBody>
      </p:sp>
    </p:spTree>
    <p:extLst>
      <p:ext uri="{BB962C8B-B14F-4D97-AF65-F5344CB8AC3E}">
        <p14:creationId xmlns:p14="http://schemas.microsoft.com/office/powerpoint/2010/main" val="154626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Who</a:t>
            </a:r>
            <a:r>
              <a:rPr lang="en-US" baseline="0" dirty="0"/>
              <a:t> could live without Google search?  We look up retailers, restaurants and on and on.  How many can say they just click on the link and don’t think a thing about it?  These links can take you to a sight that has been set up to look like the real thing.  You make a purchase and put in your credentials.  </a:t>
            </a:r>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45</a:t>
            </a:fld>
            <a:endParaRPr lang="en-US" dirty="0"/>
          </a:p>
        </p:txBody>
      </p:sp>
    </p:spTree>
    <p:extLst>
      <p:ext uri="{BB962C8B-B14F-4D97-AF65-F5344CB8AC3E}">
        <p14:creationId xmlns:p14="http://schemas.microsoft.com/office/powerpoint/2010/main" val="2425916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46</a:t>
            </a:fld>
            <a:endParaRPr lang="en-US" dirty="0"/>
          </a:p>
        </p:txBody>
      </p:sp>
    </p:spTree>
    <p:extLst>
      <p:ext uri="{BB962C8B-B14F-4D97-AF65-F5344CB8AC3E}">
        <p14:creationId xmlns:p14="http://schemas.microsoft.com/office/powerpoint/2010/main" val="2058384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u="sng" dirty="0"/>
              <a:t>Watch for urgent or “secret” requests.</a:t>
            </a:r>
          </a:p>
          <a:p>
            <a:r>
              <a:rPr lang="en-US" dirty="0"/>
              <a:t>Be suspicious of emails that stress the payment needs to be</a:t>
            </a:r>
            <a:r>
              <a:rPr lang="en-US" baseline="0" dirty="0"/>
              <a:t> </a:t>
            </a:r>
            <a:r>
              <a:rPr lang="en-US" dirty="0"/>
              <a:t>made immediately or if the request is secretive.</a:t>
            </a:r>
          </a:p>
          <a:p>
            <a:endParaRPr lang="en-US" dirty="0"/>
          </a:p>
          <a:p>
            <a:r>
              <a:rPr lang="en-US" u="sng" dirty="0"/>
              <a:t>Learn to pick up on anything that looks suspicious.</a:t>
            </a:r>
          </a:p>
          <a:p>
            <a:r>
              <a:rPr lang="en-US" dirty="0"/>
              <a:t>Although an email address may look familiar, the recipient should</a:t>
            </a:r>
            <a:r>
              <a:rPr lang="en-US" baseline="0" dirty="0"/>
              <a:t> </a:t>
            </a:r>
            <a:r>
              <a:rPr lang="en-US" dirty="0"/>
              <a:t>check for letter or character changes that may not be evident at</a:t>
            </a:r>
            <a:r>
              <a:rPr lang="en-US" baseline="0" dirty="0"/>
              <a:t> </a:t>
            </a:r>
            <a:r>
              <a:rPr lang="en-US" dirty="0"/>
              <a:t>first glance.</a:t>
            </a:r>
          </a:p>
          <a:p>
            <a:endParaRPr lang="en-US" dirty="0"/>
          </a:p>
          <a:p>
            <a:r>
              <a:rPr lang="en-US" u="sng" dirty="0"/>
              <a:t>Verify with requestor before you send.</a:t>
            </a:r>
          </a:p>
          <a:p>
            <a:r>
              <a:rPr lang="en-US" dirty="0"/>
              <a:t>Be wary of any emailed request instructing a routine wire payment</a:t>
            </a:r>
            <a:r>
              <a:rPr lang="en-US" baseline="0" dirty="0"/>
              <a:t> </a:t>
            </a:r>
            <a:r>
              <a:rPr lang="en-US" dirty="0"/>
              <a:t>to be sent to a new account.</a:t>
            </a:r>
          </a:p>
          <a:p>
            <a:endParaRPr lang="en-US" dirty="0"/>
          </a:p>
          <a:p>
            <a:r>
              <a:rPr lang="en-US" u="sng" dirty="0"/>
              <a:t>Create policies that mitigate risk.</a:t>
            </a:r>
          </a:p>
          <a:p>
            <a:r>
              <a:rPr lang="en-US" dirty="0"/>
              <a:t>Employees must confirm authenticity of wire requests by calling the</a:t>
            </a:r>
            <a:r>
              <a:rPr lang="en-US" baseline="0" dirty="0"/>
              <a:t> </a:t>
            </a:r>
            <a:r>
              <a:rPr lang="en-US" dirty="0"/>
              <a:t>sender at a known or verified phone number. This common practice</a:t>
            </a:r>
            <a:r>
              <a:rPr lang="en-US" baseline="0" dirty="0"/>
              <a:t> </a:t>
            </a:r>
            <a:r>
              <a:rPr lang="en-US" dirty="0"/>
              <a:t>should be done regardless of urgency, existing relationship, and</a:t>
            </a:r>
            <a:r>
              <a:rPr lang="en-US" baseline="0" dirty="0"/>
              <a:t> </a:t>
            </a:r>
            <a:r>
              <a:rPr lang="en-US" dirty="0"/>
              <a:t>title (CFO, CEO, etc.) of the requestor.</a:t>
            </a:r>
          </a:p>
          <a:p>
            <a:endParaRPr lang="en-US" dirty="0"/>
          </a:p>
          <a:p>
            <a:r>
              <a:rPr lang="en-US" u="sng" dirty="0"/>
              <a:t>Test your employees with simulated phishing attacks.</a:t>
            </a:r>
          </a:p>
          <a:p>
            <a:r>
              <a:rPr lang="en-US" dirty="0"/>
              <a:t>Test your employees, share results and potential risks, and train</a:t>
            </a:r>
            <a:r>
              <a:rPr lang="en-US" baseline="0" dirty="0"/>
              <a:t> </a:t>
            </a:r>
            <a:r>
              <a:rPr lang="en-US" dirty="0"/>
              <a:t>them in order to close the awareness and knowledge gaps.</a:t>
            </a:r>
          </a:p>
          <a:p>
            <a:endParaRPr lang="en-US" dirty="0"/>
          </a:p>
          <a:p>
            <a:r>
              <a:rPr lang="en-US" u="sng" dirty="0"/>
              <a:t>Many BECs take place when key staff members are on vacation.</a:t>
            </a:r>
          </a:p>
          <a:p>
            <a:r>
              <a:rPr lang="en-US" dirty="0"/>
              <a:t>Employees at all levels should refrain from setting an automatic</a:t>
            </a:r>
            <a:r>
              <a:rPr lang="en-US" baseline="0" dirty="0"/>
              <a:t> </a:t>
            </a:r>
            <a:r>
              <a:rPr lang="en-US" dirty="0"/>
              <a:t>out-of-office email message in order to avoid being impersonated.</a:t>
            </a:r>
          </a:p>
        </p:txBody>
      </p:sp>
      <p:sp>
        <p:nvSpPr>
          <p:cNvPr id="4" name="Slide Number Placeholder 3"/>
          <p:cNvSpPr>
            <a:spLocks noGrp="1"/>
          </p:cNvSpPr>
          <p:nvPr>
            <p:ph type="sldNum" sz="quarter" idx="10"/>
          </p:nvPr>
        </p:nvSpPr>
        <p:spPr/>
        <p:txBody>
          <a:bodyPr/>
          <a:lstStyle/>
          <a:p>
            <a:fld id="{AAD7A9E1-9B65-4792-9538-D690B10CB68F}" type="slidenum">
              <a:rPr lang="en-US" smtClean="0"/>
              <a:t>47</a:t>
            </a:fld>
            <a:endParaRPr lang="en-US" dirty="0"/>
          </a:p>
        </p:txBody>
      </p:sp>
    </p:spTree>
    <p:extLst>
      <p:ext uri="{BB962C8B-B14F-4D97-AF65-F5344CB8AC3E}">
        <p14:creationId xmlns:p14="http://schemas.microsoft.com/office/powerpoint/2010/main" val="1033195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a:t>
            </a:r>
            <a:r>
              <a:rPr lang="en-US" baseline="0" dirty="0"/>
              <a:t> was asked for assistance by one of our customers for procedures to help with business email compromise.  I told them they do not need any words written down, just one little sticker with a phone to remind them to never send a single penny based on an email request.  ALWAYS pick up the phone on a number that you know and not one that is on the email.  </a:t>
            </a:r>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48</a:t>
            </a:fld>
            <a:endParaRPr lang="en-US" dirty="0"/>
          </a:p>
        </p:txBody>
      </p:sp>
    </p:spTree>
    <p:extLst>
      <p:ext uri="{BB962C8B-B14F-4D97-AF65-F5344CB8AC3E}">
        <p14:creationId xmlns:p14="http://schemas.microsoft.com/office/powerpoint/2010/main" val="499921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a:t>
            </a:r>
            <a:r>
              <a:rPr lang="en-US" baseline="0" dirty="0"/>
              <a:t> was asked for assistance by one of our customers for procedures to help with business email compromise.  I told them they do not need any words written down, just one little sticker with a phone to remind them to never send a single penny based on an email request.  ALWAYS pick up the phone on a number that you know and not one that is on the email or letter.</a:t>
            </a:r>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49</a:t>
            </a:fld>
            <a:endParaRPr lang="en-US" dirty="0"/>
          </a:p>
        </p:txBody>
      </p:sp>
    </p:spTree>
    <p:extLst>
      <p:ext uri="{BB962C8B-B14F-4D97-AF65-F5344CB8AC3E}">
        <p14:creationId xmlns:p14="http://schemas.microsoft.com/office/powerpoint/2010/main" val="1226689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50</a:t>
            </a:fld>
            <a:endParaRPr lang="en-US" dirty="0"/>
          </a:p>
        </p:txBody>
      </p:sp>
    </p:spTree>
    <p:extLst>
      <p:ext uri="{BB962C8B-B14F-4D97-AF65-F5344CB8AC3E}">
        <p14:creationId xmlns:p14="http://schemas.microsoft.com/office/powerpoint/2010/main" val="1080578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51</a:t>
            </a:fld>
            <a:endParaRPr lang="en-US" dirty="0"/>
          </a:p>
        </p:txBody>
      </p:sp>
    </p:spTree>
    <p:extLst>
      <p:ext uri="{BB962C8B-B14F-4D97-AF65-F5344CB8AC3E}">
        <p14:creationId xmlns:p14="http://schemas.microsoft.com/office/powerpoint/2010/main" val="370140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 this case we were able to recover most of the funds but r</a:t>
            </a:r>
            <a:r>
              <a:rPr lang="en-US" baseline="0" dirty="0"/>
              <a:t>ecoveries are few and far between.  This customer just got lucky that the receiving bank was on alert and put a hold on the account.</a:t>
            </a:r>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52</a:t>
            </a:fld>
            <a:endParaRPr lang="en-US" dirty="0"/>
          </a:p>
        </p:txBody>
      </p:sp>
    </p:spTree>
    <p:extLst>
      <p:ext uri="{BB962C8B-B14F-4D97-AF65-F5344CB8AC3E}">
        <p14:creationId xmlns:p14="http://schemas.microsoft.com/office/powerpoint/2010/main" val="548388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Again, another</a:t>
            </a:r>
            <a:r>
              <a:rPr lang="en-US" baseline="0" dirty="0"/>
              <a:t> lucky save. But note that if the $21MM had been sent and not recovered, the client was 1) out $21MM and 2) still owed $21MM on their loan.</a:t>
            </a:r>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53</a:t>
            </a:fld>
            <a:endParaRPr lang="en-US" dirty="0"/>
          </a:p>
        </p:txBody>
      </p:sp>
    </p:spTree>
    <p:extLst>
      <p:ext uri="{BB962C8B-B14F-4D97-AF65-F5344CB8AC3E}">
        <p14:creationId xmlns:p14="http://schemas.microsoft.com/office/powerpoint/2010/main" val="3663935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88B7C7-C8B1-E74B-B212-92BEFCCBE43A}" type="slidenum">
              <a:rPr lang="en-US" smtClean="0"/>
              <a:t>9</a:t>
            </a:fld>
            <a:endParaRPr lang="en-US" dirty="0"/>
          </a:p>
        </p:txBody>
      </p:sp>
    </p:spTree>
    <p:extLst>
      <p:ext uri="{BB962C8B-B14F-4D97-AF65-F5344CB8AC3E}">
        <p14:creationId xmlns:p14="http://schemas.microsoft.com/office/powerpoint/2010/main" val="1862825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Another case were the receiving bank had already flagged the account suspicious, enabling us to recover the funds for the customer.</a:t>
            </a:r>
          </a:p>
        </p:txBody>
      </p:sp>
      <p:sp>
        <p:nvSpPr>
          <p:cNvPr id="4" name="Slide Number Placeholder 3"/>
          <p:cNvSpPr>
            <a:spLocks noGrp="1"/>
          </p:cNvSpPr>
          <p:nvPr>
            <p:ph type="sldNum" sz="quarter" idx="10"/>
          </p:nvPr>
        </p:nvSpPr>
        <p:spPr/>
        <p:txBody>
          <a:bodyPr/>
          <a:lstStyle/>
          <a:p>
            <a:fld id="{AAD7A9E1-9B65-4792-9538-D690B10CB68F}" type="slidenum">
              <a:rPr lang="en-US" smtClean="0"/>
              <a:t>54</a:t>
            </a:fld>
            <a:endParaRPr lang="en-US" dirty="0"/>
          </a:p>
        </p:txBody>
      </p:sp>
    </p:spTree>
    <p:extLst>
      <p:ext uri="{BB962C8B-B14F-4D97-AF65-F5344CB8AC3E}">
        <p14:creationId xmlns:p14="http://schemas.microsoft.com/office/powerpoint/2010/main" val="1038712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Offer to call the client back (at a known number).  Test the client with information only known to the real person.</a:t>
            </a:r>
          </a:p>
        </p:txBody>
      </p:sp>
      <p:sp>
        <p:nvSpPr>
          <p:cNvPr id="4" name="Slide Number Placeholder 3"/>
          <p:cNvSpPr>
            <a:spLocks noGrp="1"/>
          </p:cNvSpPr>
          <p:nvPr>
            <p:ph type="sldNum" sz="quarter" idx="10"/>
          </p:nvPr>
        </p:nvSpPr>
        <p:spPr/>
        <p:txBody>
          <a:bodyPr/>
          <a:lstStyle/>
          <a:p>
            <a:fld id="{AAD7A9E1-9B65-4792-9538-D690B10CB68F}" type="slidenum">
              <a:rPr lang="en-US" smtClean="0"/>
              <a:t>55</a:t>
            </a:fld>
            <a:endParaRPr lang="en-US" dirty="0"/>
          </a:p>
        </p:txBody>
      </p:sp>
    </p:spTree>
    <p:extLst>
      <p:ext uri="{BB962C8B-B14F-4D97-AF65-F5344CB8AC3E}">
        <p14:creationId xmlns:p14="http://schemas.microsoft.com/office/powerpoint/2010/main" val="908480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56</a:t>
            </a:fld>
            <a:endParaRPr lang="en-US" dirty="0"/>
          </a:p>
        </p:txBody>
      </p:sp>
    </p:spTree>
    <p:extLst>
      <p:ext uri="{BB962C8B-B14F-4D97-AF65-F5344CB8AC3E}">
        <p14:creationId xmlns:p14="http://schemas.microsoft.com/office/powerpoint/2010/main" val="2146129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dirty="0">
                <a:solidFill>
                  <a:srgbClr val="002060"/>
                </a:solidFill>
                <a:latin typeface="Century" panose="02040604050505020304" pitchFamily="18" charset="0"/>
              </a:rPr>
              <a:t>Does your corporate culture emphasis cybersecurity awareness? Is cybersecurity in the DNA of the company?  Robust training for EEs? Is your cyber expert empowered to make changes? Is there any punishment to your EEs for failure to follow cyber protection?</a:t>
            </a:r>
            <a:endParaRPr lang="en-US" dirty="0"/>
          </a:p>
        </p:txBody>
      </p:sp>
      <p:sp>
        <p:nvSpPr>
          <p:cNvPr id="4" name="Slide Number Placeholder 3"/>
          <p:cNvSpPr>
            <a:spLocks noGrp="1"/>
          </p:cNvSpPr>
          <p:nvPr>
            <p:ph type="sldNum" sz="quarter" idx="10"/>
          </p:nvPr>
        </p:nvSpPr>
        <p:spPr/>
        <p:txBody>
          <a:bodyPr/>
          <a:lstStyle/>
          <a:p>
            <a:fld id="{575D528A-E764-45C2-B04C-3170CCC05600}" type="slidenum">
              <a:rPr lang="en-US" smtClean="0"/>
              <a:t>57</a:t>
            </a:fld>
            <a:endParaRPr lang="en-US" dirty="0"/>
          </a:p>
        </p:txBody>
      </p:sp>
    </p:spTree>
    <p:extLst>
      <p:ext uri="{BB962C8B-B14F-4D97-AF65-F5344CB8AC3E}">
        <p14:creationId xmlns:p14="http://schemas.microsoft.com/office/powerpoint/2010/main" val="326738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dirty="0">
                <a:solidFill>
                  <a:srgbClr val="002060"/>
                </a:solidFill>
                <a:latin typeface="Century" panose="02040604050505020304" pitchFamily="18" charset="0"/>
              </a:rPr>
              <a:t>Does your corporate culture emphasis cybersecurity awareness? Is cybersecurity in the DNA of the company?  Robust training for EEs? Is your cyber expert empowered to make changes? Is there any punishment to your EEs for failure to follow cyber protection?</a:t>
            </a:r>
            <a:endParaRPr lang="en-US" dirty="0"/>
          </a:p>
        </p:txBody>
      </p:sp>
      <p:sp>
        <p:nvSpPr>
          <p:cNvPr id="4" name="Slide Number Placeholder 3"/>
          <p:cNvSpPr>
            <a:spLocks noGrp="1"/>
          </p:cNvSpPr>
          <p:nvPr>
            <p:ph type="sldNum" sz="quarter" idx="10"/>
          </p:nvPr>
        </p:nvSpPr>
        <p:spPr/>
        <p:txBody>
          <a:bodyPr/>
          <a:lstStyle/>
          <a:p>
            <a:fld id="{575D528A-E764-45C2-B04C-3170CCC05600}" type="slidenum">
              <a:rPr lang="en-US" smtClean="0"/>
              <a:t>58</a:t>
            </a:fld>
            <a:endParaRPr lang="en-US" dirty="0"/>
          </a:p>
        </p:txBody>
      </p:sp>
    </p:spTree>
    <p:extLst>
      <p:ext uri="{BB962C8B-B14F-4D97-AF65-F5344CB8AC3E}">
        <p14:creationId xmlns:p14="http://schemas.microsoft.com/office/powerpoint/2010/main" val="1946522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 2021 and 2022 we would ask our customers who were requesting credit how they were responding to COVID.  That has changed. Now we are asking how the organization is prepared for cyber attacks.  This is due to its possible impact on an organization’s ability to service any debt with the bank.</a:t>
            </a:r>
          </a:p>
        </p:txBody>
      </p:sp>
      <p:sp>
        <p:nvSpPr>
          <p:cNvPr id="4" name="Slide Number Placeholder 3"/>
          <p:cNvSpPr>
            <a:spLocks noGrp="1"/>
          </p:cNvSpPr>
          <p:nvPr>
            <p:ph type="sldNum" sz="quarter" idx="5"/>
          </p:nvPr>
        </p:nvSpPr>
        <p:spPr/>
        <p:txBody>
          <a:bodyPr/>
          <a:lstStyle/>
          <a:p>
            <a:fld id="{AAD7A9E1-9B65-4792-9538-D690B10CB68F}" type="slidenum">
              <a:rPr lang="en-US" smtClean="0"/>
              <a:t>59</a:t>
            </a:fld>
            <a:endParaRPr lang="en-US" dirty="0"/>
          </a:p>
        </p:txBody>
      </p:sp>
    </p:spTree>
    <p:extLst>
      <p:ext uri="{BB962C8B-B14F-4D97-AF65-F5344CB8AC3E}">
        <p14:creationId xmlns:p14="http://schemas.microsoft.com/office/powerpoint/2010/main" val="2696692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 2021 and 2022 we would ask our customers who were requesting credit how they were responding to COVID.  That has changed. Now we are asking how the organization is prepared for cyber attacks.  This is due to its possible impact on an organization’s ability to service any debt with the bank.</a:t>
            </a:r>
          </a:p>
        </p:txBody>
      </p:sp>
      <p:sp>
        <p:nvSpPr>
          <p:cNvPr id="4" name="Slide Number Placeholder 3"/>
          <p:cNvSpPr>
            <a:spLocks noGrp="1"/>
          </p:cNvSpPr>
          <p:nvPr>
            <p:ph type="sldNum" sz="quarter" idx="5"/>
          </p:nvPr>
        </p:nvSpPr>
        <p:spPr/>
        <p:txBody>
          <a:bodyPr/>
          <a:lstStyle/>
          <a:p>
            <a:fld id="{AAD7A9E1-9B65-4792-9538-D690B10CB68F}" type="slidenum">
              <a:rPr lang="en-US" smtClean="0"/>
              <a:t>60</a:t>
            </a:fld>
            <a:endParaRPr lang="en-US" dirty="0"/>
          </a:p>
        </p:txBody>
      </p:sp>
    </p:spTree>
    <p:extLst>
      <p:ext uri="{BB962C8B-B14F-4D97-AF65-F5344CB8AC3E}">
        <p14:creationId xmlns:p14="http://schemas.microsoft.com/office/powerpoint/2010/main" val="1247056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 2021 and 2022 we would ask our customers who were requesting credit how they were responding to COVID.  That has changed. Now we are asking how the organization is prepared for cyber attacks.  This is due to its possible impact on an organization’s ability to service any debt with the bank.</a:t>
            </a:r>
          </a:p>
        </p:txBody>
      </p:sp>
      <p:sp>
        <p:nvSpPr>
          <p:cNvPr id="4" name="Slide Number Placeholder 3"/>
          <p:cNvSpPr>
            <a:spLocks noGrp="1"/>
          </p:cNvSpPr>
          <p:nvPr>
            <p:ph type="sldNum" sz="quarter" idx="5"/>
          </p:nvPr>
        </p:nvSpPr>
        <p:spPr/>
        <p:txBody>
          <a:bodyPr/>
          <a:lstStyle/>
          <a:p>
            <a:fld id="{AAD7A9E1-9B65-4792-9538-D690B10CB68F}" type="slidenum">
              <a:rPr lang="en-US" smtClean="0"/>
              <a:t>61</a:t>
            </a:fld>
            <a:endParaRPr lang="en-US" dirty="0"/>
          </a:p>
        </p:txBody>
      </p:sp>
    </p:spTree>
    <p:extLst>
      <p:ext uri="{BB962C8B-B14F-4D97-AF65-F5344CB8AC3E}">
        <p14:creationId xmlns:p14="http://schemas.microsoft.com/office/powerpoint/2010/main" val="300950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7A9E1-9B65-4792-9538-D690B10CB68F}" type="slidenum">
              <a:rPr lang="en-US" smtClean="0"/>
              <a:t>62</a:t>
            </a:fld>
            <a:endParaRPr lang="en-US" dirty="0"/>
          </a:p>
        </p:txBody>
      </p:sp>
    </p:spTree>
    <p:extLst>
      <p:ext uri="{BB962C8B-B14F-4D97-AF65-F5344CB8AC3E}">
        <p14:creationId xmlns:p14="http://schemas.microsoft.com/office/powerpoint/2010/main" val="2418748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So before I say goodbye, I would</a:t>
            </a:r>
            <a:r>
              <a:rPr lang="en-US" baseline="0" dirty="0"/>
              <a:t> like to encourage each of you to have that birds and bees talk with your </a:t>
            </a:r>
            <a:r>
              <a:rPr lang="en-US" baseline="0"/>
              <a:t>employees about practicing </a:t>
            </a:r>
            <a:r>
              <a:rPr lang="en-US" baseline="0" dirty="0"/>
              <a:t>safe computing.</a:t>
            </a:r>
            <a:endParaRPr lang="en-US" dirty="0"/>
          </a:p>
        </p:txBody>
      </p:sp>
      <p:sp>
        <p:nvSpPr>
          <p:cNvPr id="4" name="Slide Number Placeholder 3"/>
          <p:cNvSpPr>
            <a:spLocks noGrp="1"/>
          </p:cNvSpPr>
          <p:nvPr>
            <p:ph type="sldNum" sz="quarter" idx="10"/>
          </p:nvPr>
        </p:nvSpPr>
        <p:spPr/>
        <p:txBody>
          <a:bodyPr/>
          <a:lstStyle/>
          <a:p>
            <a:fld id="{AAD7A9E1-9B65-4792-9538-D690B10CB68F}" type="slidenum">
              <a:rPr lang="en-US" smtClean="0"/>
              <a:t>63</a:t>
            </a:fld>
            <a:endParaRPr lang="en-US" dirty="0"/>
          </a:p>
        </p:txBody>
      </p:sp>
    </p:spTree>
    <p:extLst>
      <p:ext uri="{BB962C8B-B14F-4D97-AF65-F5344CB8AC3E}">
        <p14:creationId xmlns:p14="http://schemas.microsoft.com/office/powerpoint/2010/main" val="146009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 Consider your</a:t>
            </a:r>
            <a:r>
              <a:rPr lang="en-US" baseline="0" dirty="0"/>
              <a:t> cost drivers this year in the pandemic. Likely several things (cleaning supplies, paper products, PPE, small medical equipment) was difficult to obtain or you paid a much higher than budgeted amount for essentials. </a:t>
            </a:r>
            <a:endParaRPr lang="en-US" dirty="0"/>
          </a:p>
        </p:txBody>
      </p:sp>
      <p:sp>
        <p:nvSpPr>
          <p:cNvPr id="4" name="Slide Number Placeholder 3"/>
          <p:cNvSpPr>
            <a:spLocks noGrp="1"/>
          </p:cNvSpPr>
          <p:nvPr>
            <p:ph type="sldNum" sz="quarter" idx="10"/>
          </p:nvPr>
        </p:nvSpPr>
        <p:spPr/>
        <p:txBody>
          <a:bodyPr/>
          <a:lstStyle/>
          <a:p>
            <a:fld id="{8D88B7C7-C8B1-E74B-B212-92BEFCCBE43A}" type="slidenum">
              <a:rPr lang="en-US" smtClean="0"/>
              <a:t>10</a:t>
            </a:fld>
            <a:endParaRPr lang="en-US" dirty="0"/>
          </a:p>
        </p:txBody>
      </p:sp>
    </p:spTree>
    <p:extLst>
      <p:ext uri="{BB962C8B-B14F-4D97-AF65-F5344CB8AC3E}">
        <p14:creationId xmlns:p14="http://schemas.microsoft.com/office/powerpoint/2010/main" val="1064362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317500" algn="l" defTabSz="914400" rtl="0" eaLnBrk="1" fontAlgn="auto" latinLnBrk="0" hangingPunct="1">
              <a:lnSpc>
                <a:spcPct val="200000"/>
              </a:lnSpc>
              <a:spcBef>
                <a:spcPts val="1000"/>
              </a:spcBef>
              <a:spcAft>
                <a:spcPts val="0"/>
              </a:spcAft>
              <a:buClr>
                <a:srgbClr val="398AAA"/>
              </a:buClr>
              <a:buSzPts val="1400"/>
              <a:buFont typeface="Arial"/>
              <a:buChar char="●"/>
              <a:tabLst/>
              <a:defRPr/>
            </a:pPr>
            <a:r>
              <a:rPr kumimoji="0" lang="en-US" sz="1400" b="1" i="0" u="none" strike="noStrike" kern="0" cap="none" spc="0" normalizeH="0" baseline="0" noProof="0" dirty="0">
                <a:ln>
                  <a:noFill/>
                </a:ln>
                <a:solidFill>
                  <a:srgbClr val="398AAA"/>
                </a:solidFill>
                <a:effectLst/>
                <a:uLnTx/>
                <a:uFillTx/>
                <a:latin typeface="Helvetica Neue"/>
                <a:ea typeface="Helvetica Neue"/>
                <a:cs typeface="Helvetica Neue"/>
                <a:sym typeface="Helvetica Neue"/>
              </a:rPr>
              <a:t>Peace Corps Haiti and Costa Rica</a:t>
            </a:r>
          </a:p>
          <a:p>
            <a:pPr marL="457200" marR="0" lvl="0" indent="-317500" algn="l" defTabSz="914400" rtl="0" eaLnBrk="1" fontAlgn="auto" latinLnBrk="0" hangingPunct="1">
              <a:lnSpc>
                <a:spcPct val="200000"/>
              </a:lnSpc>
              <a:spcBef>
                <a:spcPts val="1000"/>
              </a:spcBef>
              <a:spcAft>
                <a:spcPts val="0"/>
              </a:spcAft>
              <a:buClr>
                <a:srgbClr val="398AAA"/>
              </a:buClr>
              <a:buSzPts val="1400"/>
              <a:buFont typeface="Arial"/>
              <a:buChar char="●"/>
              <a:tabLst/>
              <a:defRPr/>
            </a:pPr>
            <a:r>
              <a:rPr kumimoji="0" lang="en-US" sz="1400" b="1" i="0" u="none" strike="noStrike" kern="0" cap="none" spc="0" normalizeH="0" baseline="0" noProof="0" dirty="0">
                <a:ln>
                  <a:noFill/>
                </a:ln>
                <a:solidFill>
                  <a:srgbClr val="398AAA"/>
                </a:solidFill>
                <a:effectLst/>
                <a:uLnTx/>
                <a:uFillTx/>
                <a:latin typeface="Helvetica Neue"/>
                <a:ea typeface="Helvetica Neue"/>
                <a:cs typeface="Helvetica Neue"/>
                <a:sym typeface="Helvetica Neue"/>
              </a:rPr>
              <a:t>Volunteer and Board Service</a:t>
            </a:r>
          </a:p>
          <a:p>
            <a:pPr marL="457200" marR="0" lvl="0" indent="-317500" algn="l" defTabSz="914400" rtl="0" eaLnBrk="1" fontAlgn="auto" latinLnBrk="0" hangingPunct="1">
              <a:lnSpc>
                <a:spcPct val="200000"/>
              </a:lnSpc>
              <a:spcBef>
                <a:spcPts val="1000"/>
              </a:spcBef>
              <a:spcAft>
                <a:spcPts val="0"/>
              </a:spcAft>
              <a:buClr>
                <a:srgbClr val="398AAA"/>
              </a:buClr>
              <a:buSzPts val="1400"/>
              <a:buFont typeface="Arial"/>
              <a:buChar char="●"/>
              <a:tabLst/>
              <a:defRPr/>
            </a:pPr>
            <a:r>
              <a:rPr kumimoji="0" lang="en-US" sz="1400" b="1" i="0" u="none" strike="noStrike" kern="0" cap="none" spc="0" normalizeH="0" baseline="0" noProof="0" dirty="0">
                <a:ln>
                  <a:noFill/>
                </a:ln>
                <a:solidFill>
                  <a:srgbClr val="398AAA"/>
                </a:solidFill>
                <a:effectLst/>
                <a:uLnTx/>
                <a:uFillTx/>
                <a:latin typeface="Helvetica Neue"/>
                <a:ea typeface="Helvetica Neue"/>
                <a:cs typeface="Helvetica Neue"/>
                <a:sym typeface="Helvetica Neue"/>
              </a:rPr>
              <a:t>NFP Clients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af16a5c63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af16a5c63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59336771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59336771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C23B50C2-F1C4-063C-96D3-09979CD525CA}"/>
            </a:ext>
          </a:extLst>
        </p:cNvPr>
        <p:cNvGrpSpPr/>
        <p:nvPr/>
      </p:nvGrpSpPr>
      <p:grpSpPr>
        <a:xfrm>
          <a:off x="0" y="0"/>
          <a:ext cx="0" cy="0"/>
          <a:chOff x="0" y="0"/>
          <a:chExt cx="0" cy="0"/>
        </a:xfrm>
      </p:grpSpPr>
      <p:sp>
        <p:nvSpPr>
          <p:cNvPr id="80" name="Google Shape;80;g25933677151_0_0:notes">
            <a:extLst>
              <a:ext uri="{FF2B5EF4-FFF2-40B4-BE49-F238E27FC236}">
                <a16:creationId xmlns:a16="http://schemas.microsoft.com/office/drawing/2014/main" id="{D9113384-22DC-F000-D1D9-1FD26C9C4A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5933677151_0_0:notes">
            <a:extLst>
              <a:ext uri="{FF2B5EF4-FFF2-40B4-BE49-F238E27FC236}">
                <a16:creationId xmlns:a16="http://schemas.microsoft.com/office/drawing/2014/main" id="{17E2FA86-E860-C962-68EB-6DC4407FCE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373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59336771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59336771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7727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59336771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59336771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5098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59336771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59336771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596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afce7aa1a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afce7aa1a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af16a5c630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af16a5c630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43A2EBAF-0486-3DFA-96DE-A5D2641370CD}"/>
            </a:ext>
          </a:extLst>
        </p:cNvPr>
        <p:cNvGrpSpPr/>
        <p:nvPr/>
      </p:nvGrpSpPr>
      <p:grpSpPr>
        <a:xfrm>
          <a:off x="0" y="0"/>
          <a:ext cx="0" cy="0"/>
          <a:chOff x="0" y="0"/>
          <a:chExt cx="0" cy="0"/>
        </a:xfrm>
      </p:grpSpPr>
      <p:sp>
        <p:nvSpPr>
          <p:cNvPr id="114" name="Google Shape;114;g2af16a5c630_0_132:notes">
            <a:extLst>
              <a:ext uri="{FF2B5EF4-FFF2-40B4-BE49-F238E27FC236}">
                <a16:creationId xmlns:a16="http://schemas.microsoft.com/office/drawing/2014/main" id="{3D364EC7-DA04-C4F6-5E4D-541CD4132B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af16a5c630_0_132:notes">
            <a:extLst>
              <a:ext uri="{FF2B5EF4-FFF2-40B4-BE49-F238E27FC236}">
                <a16:creationId xmlns:a16="http://schemas.microsoft.com/office/drawing/2014/main" id="{57E27C27-EAE7-8D52-FBED-A142309C1F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913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88B7C7-C8B1-E74B-B212-92BEFCCBE43A}" type="slidenum">
              <a:rPr lang="en-US" smtClean="0"/>
              <a:t>15</a:t>
            </a:fld>
            <a:endParaRPr lang="en-US" dirty="0"/>
          </a:p>
        </p:txBody>
      </p:sp>
    </p:spTree>
    <p:extLst>
      <p:ext uri="{BB962C8B-B14F-4D97-AF65-F5344CB8AC3E}">
        <p14:creationId xmlns:p14="http://schemas.microsoft.com/office/powerpoint/2010/main" val="215286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afce7aa1a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afce7aa1a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14689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2900" indent="-242900" algn="l">
              <a:lnSpc>
                <a:spcPts val="2722"/>
              </a:lnSpc>
              <a:buSzPct val="100000"/>
              <a:buChar char="•"/>
            </a:pPr>
            <a:r>
              <a:rPr lang="en-US" sz="2160" dirty="0">
                <a:solidFill>
                  <a:srgbClr val="2A2921"/>
                </a:solidFill>
                <a:latin typeface="Montserrat" pitchFamily="34" charset="0"/>
                <a:ea typeface="Montserrat" pitchFamily="34" charset="-122"/>
                <a:cs typeface="Montserrat" pitchFamily="34" charset="-120"/>
              </a:rPr>
              <a:t>- Identify</a:t>
            </a:r>
          </a:p>
          <a:p>
            <a:pPr lvl="1" algn="l">
              <a:lnSpc>
                <a:spcPts val="1932"/>
              </a:lnSpc>
              <a:spcBef>
                <a:spcPts val="404"/>
              </a:spcBef>
              <a:buNone/>
            </a:pPr>
            <a:r>
              <a:rPr lang="en-US" sz="1380" dirty="0">
                <a:solidFill>
                  <a:srgbClr val="5A5A4C"/>
                </a:solidFill>
                <a:latin typeface="Montserrat" pitchFamily="34" charset="0"/>
                <a:ea typeface="Montserrat" pitchFamily="34" charset="-122"/>
                <a:cs typeface="Montserrat" pitchFamily="34" charset="-120"/>
              </a:rPr>
              <a:t>Determine cybersecurity risks to systems, assets, data, and capabilities</a:t>
            </a:r>
          </a:p>
          <a:p>
            <a:pPr marL="242900" indent="-242900" algn="l">
              <a:lnSpc>
                <a:spcPts val="2722"/>
              </a:lnSpc>
              <a:spcBef>
                <a:spcPts val="2609"/>
              </a:spcBef>
              <a:buSzPct val="100000"/>
              <a:buChar char="•"/>
            </a:pPr>
            <a:r>
              <a:rPr lang="en-US" sz="2160" dirty="0">
                <a:solidFill>
                  <a:srgbClr val="2A2921"/>
                </a:solidFill>
                <a:latin typeface="Montserrat" pitchFamily="34" charset="0"/>
                <a:ea typeface="Montserrat" pitchFamily="34" charset="-122"/>
                <a:cs typeface="Montserrat" pitchFamily="34" charset="-120"/>
              </a:rPr>
              <a:t>- Protect</a:t>
            </a:r>
          </a:p>
          <a:p>
            <a:pPr lvl="1" algn="l">
              <a:lnSpc>
                <a:spcPts val="1932"/>
              </a:lnSpc>
              <a:spcBef>
                <a:spcPts val="404"/>
              </a:spcBef>
              <a:buNone/>
            </a:pPr>
            <a:r>
              <a:rPr lang="en-US" sz="1380" dirty="0">
                <a:solidFill>
                  <a:srgbClr val="5A5A4C"/>
                </a:solidFill>
                <a:latin typeface="Montserrat" pitchFamily="34" charset="0"/>
                <a:ea typeface="Montserrat" pitchFamily="34" charset="-122"/>
                <a:cs typeface="Montserrat" pitchFamily="34" charset="-120"/>
              </a:rPr>
              <a:t>Develop safeguards to ensure delivery of critical services</a:t>
            </a:r>
          </a:p>
          <a:p>
            <a:pPr marL="242900" indent="-242900" algn="l">
              <a:lnSpc>
                <a:spcPts val="2722"/>
              </a:lnSpc>
              <a:spcBef>
                <a:spcPts val="2609"/>
              </a:spcBef>
              <a:buSzPct val="100000"/>
              <a:buChar char="•"/>
            </a:pPr>
            <a:r>
              <a:rPr lang="en-US" sz="2160" dirty="0">
                <a:solidFill>
                  <a:srgbClr val="2A2921"/>
                </a:solidFill>
                <a:latin typeface="Montserrat" pitchFamily="34" charset="0"/>
                <a:ea typeface="Montserrat" pitchFamily="34" charset="-122"/>
                <a:cs typeface="Montserrat" pitchFamily="34" charset="-120"/>
              </a:rPr>
              <a:t>- Detect</a:t>
            </a:r>
          </a:p>
          <a:p>
            <a:pPr lvl="1" algn="l">
              <a:lnSpc>
                <a:spcPts val="1932"/>
              </a:lnSpc>
              <a:spcBef>
                <a:spcPts val="404"/>
              </a:spcBef>
              <a:buNone/>
            </a:pPr>
            <a:r>
              <a:rPr lang="en-US" sz="1380" dirty="0">
                <a:solidFill>
                  <a:srgbClr val="5A5A4C"/>
                </a:solidFill>
                <a:latin typeface="Montserrat" pitchFamily="34" charset="0"/>
                <a:ea typeface="Montserrat" pitchFamily="34" charset="-122"/>
                <a:cs typeface="Montserrat" pitchFamily="34" charset="-120"/>
              </a:rPr>
              <a:t>Implement activities to identify cybersecurity events</a:t>
            </a:r>
            <a:endParaRPr lang="en-US" dirty="0"/>
          </a:p>
          <a:p>
            <a:pPr marL="242900" indent="-242900" algn="l">
              <a:lnSpc>
                <a:spcPts val="2722"/>
              </a:lnSpc>
              <a:buSzPct val="100000"/>
              <a:buChar char="•"/>
            </a:pPr>
            <a:r>
              <a:rPr lang="en-US" sz="2160" dirty="0">
                <a:solidFill>
                  <a:srgbClr val="2A2921"/>
                </a:solidFill>
                <a:latin typeface="Montserrat" pitchFamily="34" charset="0"/>
                <a:ea typeface="Montserrat" pitchFamily="34" charset="-122"/>
                <a:cs typeface="Montserrat" pitchFamily="34" charset="-120"/>
              </a:rPr>
              <a:t>- Respond</a:t>
            </a:r>
          </a:p>
          <a:p>
            <a:pPr lvl="1" algn="l">
              <a:lnSpc>
                <a:spcPts val="1932"/>
              </a:lnSpc>
              <a:spcBef>
                <a:spcPts val="404"/>
              </a:spcBef>
              <a:buNone/>
            </a:pPr>
            <a:r>
              <a:rPr lang="en-US" sz="1380" dirty="0">
                <a:solidFill>
                  <a:srgbClr val="5A5A4C"/>
                </a:solidFill>
                <a:latin typeface="Montserrat" pitchFamily="34" charset="0"/>
                <a:ea typeface="Montserrat" pitchFamily="34" charset="-122"/>
                <a:cs typeface="Montserrat" pitchFamily="34" charset="-120"/>
              </a:rPr>
              <a:t>Take action to contain the impact of potential cybersecurity incidents</a:t>
            </a:r>
          </a:p>
          <a:p>
            <a:pPr marL="242900" indent="-242900" algn="l">
              <a:lnSpc>
                <a:spcPts val="2722"/>
              </a:lnSpc>
              <a:spcBef>
                <a:spcPts val="2609"/>
              </a:spcBef>
              <a:buSzPct val="100000"/>
              <a:buChar char="•"/>
            </a:pPr>
            <a:r>
              <a:rPr lang="en-US" sz="2160" dirty="0">
                <a:solidFill>
                  <a:srgbClr val="2A2921"/>
                </a:solidFill>
                <a:latin typeface="Montserrat" pitchFamily="34" charset="0"/>
                <a:ea typeface="Montserrat" pitchFamily="34" charset="-122"/>
                <a:cs typeface="Montserrat" pitchFamily="34" charset="-120"/>
              </a:rPr>
              <a:t>- Recover</a:t>
            </a:r>
          </a:p>
          <a:p>
            <a:pPr lvl="1" algn="l">
              <a:lnSpc>
                <a:spcPts val="1932"/>
              </a:lnSpc>
              <a:spcBef>
                <a:spcPts val="404"/>
              </a:spcBef>
              <a:buNone/>
            </a:pPr>
            <a:r>
              <a:rPr lang="en-US" sz="1380" dirty="0">
                <a:solidFill>
                  <a:srgbClr val="5A5A4C"/>
                </a:solidFill>
                <a:latin typeface="Montserrat" pitchFamily="34" charset="0"/>
                <a:ea typeface="Montserrat" pitchFamily="34" charset="-122"/>
                <a:cs typeface="Montserrat" pitchFamily="34" charset="-120"/>
              </a:rPr>
              <a:t>Restore capabilities or services impaired due to a cybersecurity incident</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88B7C7-C8B1-E74B-B212-92BEFCCBE43A}" type="slidenum">
              <a:rPr lang="en-US" smtClean="0"/>
              <a:t>16</a:t>
            </a:fld>
            <a:endParaRPr lang="en-US" dirty="0"/>
          </a:p>
        </p:txBody>
      </p:sp>
    </p:spTree>
    <p:extLst>
      <p:ext uri="{BB962C8B-B14F-4D97-AF65-F5344CB8AC3E}">
        <p14:creationId xmlns:p14="http://schemas.microsoft.com/office/powerpoint/2010/main" val="2590326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important thing about projecting your revenue is that you base your projections on real data. You cannot create projections based on the revenue you would like to bring in without having the system in place to support your goals. You need to base your projections upon the capabilities of your company. If you were a million dollar organization last year, it will be very hard for you to be a hundred million dollar organization in just one year. Therefore, base your projections upon realistic growth that will occur over time.</a:t>
            </a:r>
          </a:p>
        </p:txBody>
      </p:sp>
      <p:sp>
        <p:nvSpPr>
          <p:cNvPr id="4" name="Slide Number Placeholder 3"/>
          <p:cNvSpPr>
            <a:spLocks noGrp="1"/>
          </p:cNvSpPr>
          <p:nvPr>
            <p:ph type="sldNum" sz="quarter" idx="10"/>
          </p:nvPr>
        </p:nvSpPr>
        <p:spPr/>
        <p:txBody>
          <a:bodyPr/>
          <a:lstStyle/>
          <a:p>
            <a:fld id="{8D88B7C7-C8B1-E74B-B212-92BEFCCBE43A}" type="slidenum">
              <a:rPr lang="en-US" smtClean="0"/>
              <a:t>17</a:t>
            </a:fld>
            <a:endParaRPr lang="en-US" dirty="0"/>
          </a:p>
        </p:txBody>
      </p:sp>
    </p:spTree>
    <p:extLst>
      <p:ext uri="{BB962C8B-B14F-4D97-AF65-F5344CB8AC3E}">
        <p14:creationId xmlns:p14="http://schemas.microsoft.com/office/powerpoint/2010/main" val="826988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tips:</a:t>
            </a:r>
          </a:p>
          <a:p>
            <a:pPr marL="171450" indent="-171450">
              <a:buFont typeface="Arial" panose="020B0604020202020204" pitchFamily="34" charset="0"/>
              <a:buChar char="•"/>
            </a:pPr>
            <a:r>
              <a:rPr lang="en-US" dirty="0"/>
              <a:t>Overstate</a:t>
            </a:r>
            <a:r>
              <a:rPr lang="en-US" baseline="0" dirty="0"/>
              <a:t> costs in order to avoid underestimating expenditures</a:t>
            </a:r>
          </a:p>
          <a:p>
            <a:pPr marL="171450" indent="-171450">
              <a:buFont typeface="Arial" panose="020B0604020202020204" pitchFamily="34" charset="0"/>
              <a:buChar char="•"/>
            </a:pPr>
            <a:r>
              <a:rPr lang="en-US" baseline="0" dirty="0"/>
              <a:t>Marketing costs are always higher. If you think you have enough, you don’t. </a:t>
            </a:r>
          </a:p>
          <a:p>
            <a:pPr marL="171450" indent="-171450">
              <a:buFont typeface="Arial" panose="020B0604020202020204" pitchFamily="34" charset="0"/>
              <a:buChar char="•"/>
            </a:pPr>
            <a:r>
              <a:rPr lang="en-US" baseline="0" dirty="0"/>
              <a:t>If it is a new company, include start-up costs</a:t>
            </a:r>
          </a:p>
          <a:p>
            <a:pPr marL="171450" indent="-171450">
              <a:buFont typeface="Arial" panose="020B0604020202020204" pitchFamily="34" charset="0"/>
              <a:buChar char="•"/>
            </a:pPr>
            <a:r>
              <a:rPr lang="en-US" baseline="0" dirty="0"/>
              <a:t>Variable costs generally are tied to sales in some way. When you have a selling expense, that should trigger a consideration for variable costs.</a:t>
            </a:r>
            <a:endParaRPr lang="en-US" dirty="0"/>
          </a:p>
        </p:txBody>
      </p:sp>
      <p:sp>
        <p:nvSpPr>
          <p:cNvPr id="4" name="Slide Number Placeholder 3"/>
          <p:cNvSpPr>
            <a:spLocks noGrp="1"/>
          </p:cNvSpPr>
          <p:nvPr>
            <p:ph type="sldNum" sz="quarter" idx="10"/>
          </p:nvPr>
        </p:nvSpPr>
        <p:spPr/>
        <p:txBody>
          <a:bodyPr/>
          <a:lstStyle/>
          <a:p>
            <a:fld id="{8D88B7C7-C8B1-E74B-B212-92BEFCCBE43A}" type="slidenum">
              <a:rPr lang="en-US" smtClean="0"/>
              <a:t>18</a:t>
            </a:fld>
            <a:endParaRPr lang="en-US" dirty="0"/>
          </a:p>
        </p:txBody>
      </p:sp>
    </p:spTree>
    <p:extLst>
      <p:ext uri="{BB962C8B-B14F-4D97-AF65-F5344CB8AC3E}">
        <p14:creationId xmlns:p14="http://schemas.microsoft.com/office/powerpoint/2010/main" val="1539213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88B7C7-C8B1-E74B-B212-92BEFCCBE43A}" type="slidenum">
              <a:rPr lang="en-US" smtClean="0"/>
              <a:t>31</a:t>
            </a:fld>
            <a:endParaRPr lang="en-US" dirty="0"/>
          </a:p>
        </p:txBody>
      </p:sp>
    </p:spTree>
    <p:extLst>
      <p:ext uri="{BB962C8B-B14F-4D97-AF65-F5344CB8AC3E}">
        <p14:creationId xmlns:p14="http://schemas.microsoft.com/office/powerpoint/2010/main" val="2446514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0187-ECCF-3D37-9D7D-4422A60918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D2FF12-733E-69B7-79CD-DF386A27EA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2B5E25-73E0-B3F6-3BAB-C0728A46C40F}"/>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5" name="Footer Placeholder 4">
            <a:extLst>
              <a:ext uri="{FF2B5EF4-FFF2-40B4-BE49-F238E27FC236}">
                <a16:creationId xmlns:a16="http://schemas.microsoft.com/office/drawing/2014/main" id="{62A7F838-45BB-6C15-92BA-C3662CA5C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4D398-574F-9101-73C8-FA24C82D0CD4}"/>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425108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88D3-FD9E-7746-8C78-2C3D5A7B1A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7EAFE5-2F1F-B369-367E-82DD9D9D3B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E21EB-2DBB-3F49-28DF-7D8673918FF4}"/>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5" name="Footer Placeholder 4">
            <a:extLst>
              <a:ext uri="{FF2B5EF4-FFF2-40B4-BE49-F238E27FC236}">
                <a16:creationId xmlns:a16="http://schemas.microsoft.com/office/drawing/2014/main" id="{24FC82FB-1F99-7496-D83B-6D1548BBA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478B8-6D0D-0821-9C78-5ABBF38D8CD2}"/>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1503800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A7426C-5738-0BFA-F77A-697E41CCC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AECF4B-0C8F-7D03-C4B7-268065094F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B1E411-2F6B-9F90-072D-20510E7208F1}"/>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5" name="Footer Placeholder 4">
            <a:extLst>
              <a:ext uri="{FF2B5EF4-FFF2-40B4-BE49-F238E27FC236}">
                <a16:creationId xmlns:a16="http://schemas.microsoft.com/office/drawing/2014/main" id="{0C31EEB4-EB38-A653-8246-A8335BE4E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A0413-1C56-ECE0-F281-D547190BBAFE}"/>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2687568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7A3B61-F84C-634C-9DD6-7982B6ECD611}"/>
              </a:ext>
            </a:extLst>
          </p:cNvPr>
          <p:cNvSpPr/>
          <p:nvPr userDrawn="1"/>
        </p:nvSpPr>
        <p:spPr>
          <a:xfrm>
            <a:off x="0" y="-5823"/>
            <a:ext cx="12192000" cy="6863823"/>
          </a:xfrm>
          <a:prstGeom prst="rect">
            <a:avLst/>
          </a:prstGeom>
          <a:gradFill flip="none" rotWithShape="1">
            <a:gsLst>
              <a:gs pos="0">
                <a:srgbClr val="005596"/>
              </a:gs>
              <a:gs pos="99000">
                <a:srgbClr val="1B77B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49528" y="3051523"/>
            <a:ext cx="9840686" cy="1969076"/>
          </a:xfrm>
        </p:spPr>
        <p:txBody>
          <a:bodyPr anchor="b">
            <a:normAutofit/>
          </a:bodyPr>
          <a:lstStyle>
            <a:lvl1pPr algn="l">
              <a:defRPr sz="4400" b="0">
                <a:solidFill>
                  <a:schemeClr val="bg1"/>
                </a:solidFill>
                <a:latin typeface="Franklin Gothic Book" charset="0"/>
                <a:ea typeface="Franklin Gothic Book" charset="0"/>
                <a:cs typeface="Franklin Gothic Book" charset="0"/>
              </a:defRPr>
            </a:lvl1pPr>
          </a:lstStyle>
          <a:p>
            <a:r>
              <a:rPr lang="en-US" dirty="0"/>
              <a:t>Click to edit Master title style</a:t>
            </a:r>
          </a:p>
        </p:txBody>
      </p:sp>
      <p:sp>
        <p:nvSpPr>
          <p:cNvPr id="3" name="Subtitle 2"/>
          <p:cNvSpPr>
            <a:spLocks noGrp="1"/>
          </p:cNvSpPr>
          <p:nvPr>
            <p:ph type="subTitle" idx="1"/>
          </p:nvPr>
        </p:nvSpPr>
        <p:spPr>
          <a:xfrm>
            <a:off x="1049528" y="5146728"/>
            <a:ext cx="9840686" cy="1285607"/>
          </a:xfrm>
        </p:spPr>
        <p:txBody>
          <a:bodyPr>
            <a:normAutofit/>
          </a:bodyPr>
          <a:lstStyle>
            <a:lvl1pPr marL="0" indent="0" algn="l">
              <a:spcBef>
                <a:spcPts val="0"/>
              </a:spcBef>
              <a:buNone/>
              <a:defRPr sz="1600">
                <a:solidFill>
                  <a:srgbClr val="B9CBEA"/>
                </a:solidFill>
                <a:latin typeface="Franklin Gothic Book" charset="0"/>
                <a:ea typeface="Franklin Gothic Book"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18113"/>
          <a:stretch/>
        </p:blipFill>
        <p:spPr>
          <a:xfrm>
            <a:off x="769837" y="0"/>
            <a:ext cx="1981290" cy="1205345"/>
          </a:xfrm>
          <a:prstGeom prst="rect">
            <a:avLst/>
          </a:prstGeom>
        </p:spPr>
      </p:pic>
      <p:sp>
        <p:nvSpPr>
          <p:cNvPr id="16" name="Rectangle 15"/>
          <p:cNvSpPr/>
          <p:nvPr userDrawn="1"/>
        </p:nvSpPr>
        <p:spPr>
          <a:xfrm>
            <a:off x="11281462" y="0"/>
            <a:ext cx="910537" cy="9105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userDrawn="1"/>
        </p:nvSpPr>
        <p:spPr>
          <a:xfrm>
            <a:off x="11283382" y="-5823"/>
            <a:ext cx="900851" cy="920224"/>
          </a:xfrm>
          <a:custGeom>
            <a:avLst/>
            <a:gdLst>
              <a:gd name="connsiteX0" fmla="*/ 0 w 1083302"/>
              <a:gd name="connsiteY0" fmla="*/ 0 h 1106599"/>
              <a:gd name="connsiteX1" fmla="*/ 0 w 1083302"/>
              <a:gd name="connsiteY1" fmla="*/ 1106599 h 1106599"/>
              <a:gd name="connsiteX2" fmla="*/ 1083302 w 1083302"/>
              <a:gd name="connsiteY2" fmla="*/ 1106599 h 1106599"/>
              <a:gd name="connsiteX3" fmla="*/ 0 w 1083302"/>
              <a:gd name="connsiteY3" fmla="*/ 0 h 1106599"/>
            </a:gdLst>
            <a:ahLst/>
            <a:cxnLst>
              <a:cxn ang="0">
                <a:pos x="connsiteX0" y="connsiteY0"/>
              </a:cxn>
              <a:cxn ang="0">
                <a:pos x="connsiteX1" y="connsiteY1"/>
              </a:cxn>
              <a:cxn ang="0">
                <a:pos x="connsiteX2" y="connsiteY2"/>
              </a:cxn>
              <a:cxn ang="0">
                <a:pos x="connsiteX3" y="connsiteY3"/>
              </a:cxn>
            </a:cxnLst>
            <a:rect l="l" t="t" r="r" b="b"/>
            <a:pathLst>
              <a:path w="1083302" h="1106599">
                <a:moveTo>
                  <a:pt x="0" y="0"/>
                </a:moveTo>
                <a:lnTo>
                  <a:pt x="0" y="1106599"/>
                </a:lnTo>
                <a:lnTo>
                  <a:pt x="1083302" y="1106599"/>
                </a:lnTo>
                <a:lnTo>
                  <a:pt x="0" y="0"/>
                </a:lnTo>
                <a:close/>
              </a:path>
            </a:pathLst>
          </a:custGeom>
          <a:solidFill>
            <a:srgbClr val="81A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1436381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4127" y="140997"/>
            <a:ext cx="10515600" cy="1189039"/>
          </a:xfrm>
        </p:spPr>
        <p:txBody>
          <a:bodyPr/>
          <a:lstStyle/>
          <a:p>
            <a:r>
              <a:rPr lang="en-US" dirty="0"/>
              <a:t>Click to edit Master title style</a:t>
            </a:r>
          </a:p>
        </p:txBody>
      </p:sp>
      <p:sp>
        <p:nvSpPr>
          <p:cNvPr id="3" name="Content Placeholder 2"/>
          <p:cNvSpPr>
            <a:spLocks noGrp="1"/>
          </p:cNvSpPr>
          <p:nvPr>
            <p:ph idx="1"/>
          </p:nvPr>
        </p:nvSpPr>
        <p:spPr>
          <a:xfrm>
            <a:off x="464125" y="1454727"/>
            <a:ext cx="10515600" cy="4571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3"/>
          <p:cNvSpPr>
            <a:spLocks noGrp="1"/>
          </p:cNvSpPr>
          <p:nvPr>
            <p:ph type="sldNum" sz="quarter" idx="10"/>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1698230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D9DCEC-7512-FA4C-986D-6ADAA5F0E254}"/>
              </a:ext>
            </a:extLst>
          </p:cNvPr>
          <p:cNvSpPr/>
          <p:nvPr userDrawn="1"/>
        </p:nvSpPr>
        <p:spPr>
          <a:xfrm>
            <a:off x="0" y="-5823"/>
            <a:ext cx="12192000" cy="6863823"/>
          </a:xfrm>
          <a:prstGeom prst="rect">
            <a:avLst/>
          </a:prstGeom>
          <a:gradFill flip="none" rotWithShape="1">
            <a:gsLst>
              <a:gs pos="0">
                <a:srgbClr val="0A2A49"/>
              </a:gs>
              <a:gs pos="98000">
                <a:srgbClr val="1F497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p:nvPr>
        </p:nvSpPr>
        <p:spPr>
          <a:xfrm>
            <a:off x="1049528" y="3051523"/>
            <a:ext cx="9840686" cy="1969076"/>
          </a:xfrm>
        </p:spPr>
        <p:txBody>
          <a:bodyPr anchor="b">
            <a:normAutofit/>
          </a:bodyPr>
          <a:lstStyle>
            <a:lvl1pPr algn="l">
              <a:defRPr sz="4400" b="0">
                <a:solidFill>
                  <a:schemeClr val="bg1"/>
                </a:solidFill>
                <a:latin typeface="Franklin Gothic Book" charset="0"/>
                <a:ea typeface="Franklin Gothic Book" charset="0"/>
                <a:cs typeface="Franklin Gothic Book" charset="0"/>
              </a:defRPr>
            </a:lvl1pPr>
          </a:lstStyle>
          <a:p>
            <a:r>
              <a:rPr lang="en-US" dirty="0"/>
              <a:t>Click to edit Master title style</a:t>
            </a:r>
          </a:p>
        </p:txBody>
      </p:sp>
      <p:sp>
        <p:nvSpPr>
          <p:cNvPr id="11" name="Subtitle 2"/>
          <p:cNvSpPr>
            <a:spLocks noGrp="1"/>
          </p:cNvSpPr>
          <p:nvPr>
            <p:ph type="subTitle" idx="1"/>
          </p:nvPr>
        </p:nvSpPr>
        <p:spPr>
          <a:xfrm>
            <a:off x="1049528" y="5146728"/>
            <a:ext cx="9840686" cy="1285607"/>
          </a:xfrm>
        </p:spPr>
        <p:txBody>
          <a:bodyPr>
            <a:normAutofit/>
          </a:bodyPr>
          <a:lstStyle>
            <a:lvl1pPr marL="0" indent="0" algn="l">
              <a:spcBef>
                <a:spcPts val="0"/>
              </a:spcBef>
              <a:buNone/>
              <a:defRPr sz="1600">
                <a:solidFill>
                  <a:srgbClr val="B9CBEA"/>
                </a:solidFill>
                <a:latin typeface="Franklin Gothic Book" charset="0"/>
                <a:ea typeface="Franklin Gothic Book"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b="18113"/>
          <a:stretch/>
        </p:blipFill>
        <p:spPr>
          <a:xfrm>
            <a:off x="769837" y="0"/>
            <a:ext cx="1981290" cy="1205345"/>
          </a:xfrm>
          <a:prstGeom prst="rect">
            <a:avLst/>
          </a:prstGeom>
        </p:spPr>
      </p:pic>
      <p:sp>
        <p:nvSpPr>
          <p:cNvPr id="19" name="Rectangle 18"/>
          <p:cNvSpPr/>
          <p:nvPr userDrawn="1"/>
        </p:nvSpPr>
        <p:spPr>
          <a:xfrm>
            <a:off x="11281462" y="0"/>
            <a:ext cx="910537" cy="9105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userDrawn="1"/>
        </p:nvSpPr>
        <p:spPr>
          <a:xfrm>
            <a:off x="11283382" y="-5823"/>
            <a:ext cx="900851" cy="920224"/>
          </a:xfrm>
          <a:custGeom>
            <a:avLst/>
            <a:gdLst>
              <a:gd name="connsiteX0" fmla="*/ 0 w 1083302"/>
              <a:gd name="connsiteY0" fmla="*/ 0 h 1106599"/>
              <a:gd name="connsiteX1" fmla="*/ 0 w 1083302"/>
              <a:gd name="connsiteY1" fmla="*/ 1106599 h 1106599"/>
              <a:gd name="connsiteX2" fmla="*/ 1083302 w 1083302"/>
              <a:gd name="connsiteY2" fmla="*/ 1106599 h 1106599"/>
              <a:gd name="connsiteX3" fmla="*/ 0 w 1083302"/>
              <a:gd name="connsiteY3" fmla="*/ 0 h 1106599"/>
            </a:gdLst>
            <a:ahLst/>
            <a:cxnLst>
              <a:cxn ang="0">
                <a:pos x="connsiteX0" y="connsiteY0"/>
              </a:cxn>
              <a:cxn ang="0">
                <a:pos x="connsiteX1" y="connsiteY1"/>
              </a:cxn>
              <a:cxn ang="0">
                <a:pos x="connsiteX2" y="connsiteY2"/>
              </a:cxn>
              <a:cxn ang="0">
                <a:pos x="connsiteX3" y="connsiteY3"/>
              </a:cxn>
            </a:cxnLst>
            <a:rect l="l" t="t" r="r" b="b"/>
            <a:pathLst>
              <a:path w="1083302" h="1106599">
                <a:moveTo>
                  <a:pt x="0" y="0"/>
                </a:moveTo>
                <a:lnTo>
                  <a:pt x="0" y="1106599"/>
                </a:lnTo>
                <a:lnTo>
                  <a:pt x="1083302" y="1106599"/>
                </a:lnTo>
                <a:lnTo>
                  <a:pt x="0" y="0"/>
                </a:lnTo>
                <a:close/>
              </a:path>
            </a:pathLst>
          </a:custGeom>
          <a:solidFill>
            <a:srgbClr val="81A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3"/>
          <p:cNvSpPr>
            <a:spLocks noGrp="1"/>
          </p:cNvSpPr>
          <p:nvPr>
            <p:ph type="sldNum" sz="quarter" idx="10"/>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2104983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813243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10"/>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1597659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1867228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1328311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3"/>
          <p:cNvSpPr>
            <a:spLocks noGrp="1"/>
          </p:cNvSpPr>
          <p:nvPr>
            <p:ph type="sldNum" sz="quarter" idx="10"/>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1834248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A44D1-2BA3-F402-B878-60FA70525A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E5242E-8909-A9E0-DB80-BADB33ACB5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9EC321-7FD8-44E9-CC74-19D7A34DB820}"/>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5" name="Footer Placeholder 4">
            <a:extLst>
              <a:ext uri="{FF2B5EF4-FFF2-40B4-BE49-F238E27FC236}">
                <a16:creationId xmlns:a16="http://schemas.microsoft.com/office/drawing/2014/main" id="{51BA25FE-04AF-E916-6E90-9F83DECC9D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7961F-0458-025F-FDCF-B68AF37D1D8C}"/>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246596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3"/>
          <p:cNvSpPr>
            <a:spLocks noGrp="1"/>
          </p:cNvSpPr>
          <p:nvPr>
            <p:ph type="sldNum" sz="quarter" idx="10"/>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1078551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303663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1249080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0187-ECCF-3D37-9D7D-4422A60918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D2FF12-733E-69B7-79CD-DF386A27EA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2B5E25-73E0-B3F6-3BAB-C0728A46C40F}"/>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5" name="Footer Placeholder 4">
            <a:extLst>
              <a:ext uri="{FF2B5EF4-FFF2-40B4-BE49-F238E27FC236}">
                <a16:creationId xmlns:a16="http://schemas.microsoft.com/office/drawing/2014/main" id="{62A7F838-45BB-6C15-92BA-C3662CA5C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4D398-574F-9101-73C8-FA24C82D0CD4}"/>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1001091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2CAF5-E84E-7F9A-8052-D018838444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FD187E-6DC6-F517-993A-6A8ED514F0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544FDF-8E8E-9D1F-2D59-4BBC29AE912C}"/>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5" name="Footer Placeholder 4">
            <a:extLst>
              <a:ext uri="{FF2B5EF4-FFF2-40B4-BE49-F238E27FC236}">
                <a16:creationId xmlns:a16="http://schemas.microsoft.com/office/drawing/2014/main" id="{2500E1D4-E04B-ADD9-87FF-3617DE7BF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4D968-CAC3-BC9A-D16A-62A05EA7FCCD}"/>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3756543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0185A-44AA-7905-E96E-BFEA697B44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E4941-A2C5-FE16-97E2-1C42A43B31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37E094-AD2A-D2BA-8DA8-271116CF22B4}"/>
              </a:ext>
            </a:extLst>
          </p:cNvPr>
          <p:cNvSpPr>
            <a:spLocks noGrp="1"/>
          </p:cNvSpPr>
          <p:nvPr>
            <p:ph type="dt" sz="half" idx="10"/>
          </p:nvPr>
        </p:nvSpPr>
        <p:spPr/>
        <p:txBody>
          <a:bodyPr/>
          <a:lstStyle/>
          <a:p>
            <a:fld id="{86544153-FBF9-FB4F-AAC1-7DE20304D7C1}" type="datetimeFigureOut">
              <a:rPr lang="en-US" smtClean="0"/>
              <a:t>2/21/2024</a:t>
            </a:fld>
            <a:endParaRPr lang="en-US"/>
          </a:p>
        </p:txBody>
      </p:sp>
      <p:sp>
        <p:nvSpPr>
          <p:cNvPr id="5" name="Footer Placeholder 4">
            <a:extLst>
              <a:ext uri="{FF2B5EF4-FFF2-40B4-BE49-F238E27FC236}">
                <a16:creationId xmlns:a16="http://schemas.microsoft.com/office/drawing/2014/main" id="{2C4E1E6B-73C3-69D0-C1E0-1C4DF39A2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AD924-B4A6-9690-8886-BD27758E9C59}"/>
              </a:ext>
            </a:extLst>
          </p:cNvPr>
          <p:cNvSpPr>
            <a:spLocks noGrp="1"/>
          </p:cNvSpPr>
          <p:nvPr>
            <p:ph type="sldNum" sz="quarter" idx="12"/>
          </p:nvPr>
        </p:nvSpPr>
        <p:spPr/>
        <p:txBody>
          <a:bodyPr/>
          <a:lstStyle/>
          <a:p>
            <a:fld id="{95C88F76-1DD9-1840-8C46-A60648FAF69E}" type="slidenum">
              <a:rPr lang="en-US" smtClean="0"/>
              <a:t>‹#›</a:t>
            </a:fld>
            <a:endParaRPr lang="en-US"/>
          </a:p>
        </p:txBody>
      </p:sp>
      <p:sp>
        <p:nvSpPr>
          <p:cNvPr id="7" name="Rectangle 6">
            <a:extLst>
              <a:ext uri="{FF2B5EF4-FFF2-40B4-BE49-F238E27FC236}">
                <a16:creationId xmlns:a16="http://schemas.microsoft.com/office/drawing/2014/main" id="{D507B474-DC17-E6A9-4E48-A599B8D5759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E65DFB32-E143-33DF-A81E-0482EFB8D0E0}"/>
              </a:ext>
            </a:extLst>
          </p:cNvPr>
          <p:cNvGrpSpPr/>
          <p:nvPr userDrawn="1"/>
        </p:nvGrpSpPr>
        <p:grpSpPr>
          <a:xfrm>
            <a:off x="-1604709" y="-3756"/>
            <a:ext cx="13796710" cy="6861756"/>
            <a:chOff x="-1604709" y="-3756"/>
            <a:chExt cx="13796710" cy="6861756"/>
          </a:xfrm>
        </p:grpSpPr>
        <p:grpSp>
          <p:nvGrpSpPr>
            <p:cNvPr id="9" name="Group 8">
              <a:extLst>
                <a:ext uri="{FF2B5EF4-FFF2-40B4-BE49-F238E27FC236}">
                  <a16:creationId xmlns:a16="http://schemas.microsoft.com/office/drawing/2014/main" id="{80ECA99A-8996-59A0-9131-E3FDA73B4CAE}"/>
                </a:ext>
              </a:extLst>
            </p:cNvPr>
            <p:cNvGrpSpPr/>
            <p:nvPr/>
          </p:nvGrpSpPr>
          <p:grpSpPr>
            <a:xfrm>
              <a:off x="-16298" y="0"/>
              <a:ext cx="12208299" cy="6858000"/>
              <a:chOff x="-16298" y="0"/>
              <a:chExt cx="12208299" cy="6858000"/>
            </a:xfrm>
          </p:grpSpPr>
          <p:sp>
            <p:nvSpPr>
              <p:cNvPr id="16" name="Freeform: Shape 14">
                <a:extLst>
                  <a:ext uri="{FF2B5EF4-FFF2-40B4-BE49-F238E27FC236}">
                    <a16:creationId xmlns:a16="http://schemas.microsoft.com/office/drawing/2014/main" id="{8FF6389C-06C5-DCAB-3BD4-9BC3ADF95B2E}"/>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5">
                <a:extLst>
                  <a:ext uri="{FF2B5EF4-FFF2-40B4-BE49-F238E27FC236}">
                    <a16:creationId xmlns:a16="http://schemas.microsoft.com/office/drawing/2014/main" id="{19407776-0C8D-F040-8431-4990169D8EC2}"/>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82520D01-28A6-562F-C6BA-78AF7A9EC760}"/>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0B7E8B28-EA03-ECEF-C985-4ECB103C373E}"/>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ight Triangle 19">
                <a:extLst>
                  <a:ext uri="{FF2B5EF4-FFF2-40B4-BE49-F238E27FC236}">
                    <a16:creationId xmlns:a16="http://schemas.microsoft.com/office/drawing/2014/main" id="{36DCD2F1-0193-539E-8874-115D83578775}"/>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19">
                <a:extLst>
                  <a:ext uri="{FF2B5EF4-FFF2-40B4-BE49-F238E27FC236}">
                    <a16:creationId xmlns:a16="http://schemas.microsoft.com/office/drawing/2014/main" id="{F874F16B-2DAE-72C5-C38F-4E5FBDBF12E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Freeform: Shape 12">
              <a:extLst>
                <a:ext uri="{FF2B5EF4-FFF2-40B4-BE49-F238E27FC236}">
                  <a16:creationId xmlns:a16="http://schemas.microsoft.com/office/drawing/2014/main" id="{03BDF188-B956-DDEC-3B44-3783FF4759C6}"/>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9">
              <a:extLst>
                <a:ext uri="{FF2B5EF4-FFF2-40B4-BE49-F238E27FC236}">
                  <a16:creationId xmlns:a16="http://schemas.microsoft.com/office/drawing/2014/main" id="{FE8B5F53-5381-4CF5-D275-14764FA1095B}"/>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2">
              <a:extLst>
                <a:ext uri="{FF2B5EF4-FFF2-40B4-BE49-F238E27FC236}">
                  <a16:creationId xmlns:a16="http://schemas.microsoft.com/office/drawing/2014/main" id="{D1340830-8A84-3A0E-E14A-8F18CDC0E651}"/>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76294BA1-360A-5602-5DFC-0720C294CFA0}"/>
                </a:ext>
              </a:extLst>
            </p:cNvPr>
            <p:cNvGrpSpPr/>
            <p:nvPr/>
          </p:nvGrpSpPr>
          <p:grpSpPr>
            <a:xfrm>
              <a:off x="-760406" y="4672937"/>
              <a:ext cx="1520812" cy="1520812"/>
              <a:chOff x="-1604709" y="3012880"/>
              <a:chExt cx="3211378" cy="3211378"/>
            </a:xfrm>
          </p:grpSpPr>
          <p:sp>
            <p:nvSpPr>
              <p:cNvPr id="14" name="Freeform: Shape 12">
                <a:extLst>
                  <a:ext uri="{FF2B5EF4-FFF2-40B4-BE49-F238E27FC236}">
                    <a16:creationId xmlns:a16="http://schemas.microsoft.com/office/drawing/2014/main" id="{2529B80C-9981-3F85-E91D-EFE1839ED1EC}"/>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2">
                <a:extLst>
                  <a:ext uri="{FF2B5EF4-FFF2-40B4-BE49-F238E27FC236}">
                    <a16:creationId xmlns:a16="http://schemas.microsoft.com/office/drawing/2014/main" id="{A019CAD4-5A0D-908A-B164-7C8B26D12E0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Tree>
    <p:extLst>
      <p:ext uri="{BB962C8B-B14F-4D97-AF65-F5344CB8AC3E}">
        <p14:creationId xmlns:p14="http://schemas.microsoft.com/office/powerpoint/2010/main" val="3014208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B93D-B4F5-34FA-7D3B-B734FDE80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4B8622-6C66-5E55-93B6-B7CE3FF5F6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8391A-FD1C-4C5A-6123-78BD33888FA8}"/>
              </a:ext>
            </a:extLst>
          </p:cNvPr>
          <p:cNvSpPr>
            <a:spLocks noGrp="1"/>
          </p:cNvSpPr>
          <p:nvPr>
            <p:ph type="dt" sz="half" idx="10"/>
          </p:nvPr>
        </p:nvSpPr>
        <p:spPr/>
        <p:txBody>
          <a:bodyPr/>
          <a:lstStyle/>
          <a:p>
            <a:fld id="{86544153-FBF9-FB4F-AAC1-7DE20304D7C1}" type="datetimeFigureOut">
              <a:rPr lang="en-US" smtClean="0"/>
              <a:t>2/21/2024</a:t>
            </a:fld>
            <a:endParaRPr lang="en-US"/>
          </a:p>
        </p:txBody>
      </p:sp>
      <p:sp>
        <p:nvSpPr>
          <p:cNvPr id="5" name="Footer Placeholder 4">
            <a:extLst>
              <a:ext uri="{FF2B5EF4-FFF2-40B4-BE49-F238E27FC236}">
                <a16:creationId xmlns:a16="http://schemas.microsoft.com/office/drawing/2014/main" id="{B552DC7E-EFED-8158-2335-637238610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29FB7-1D7D-1690-A602-EF4DFA0A56CE}"/>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7" name="Rectangle 6">
            <a:extLst>
              <a:ext uri="{FF2B5EF4-FFF2-40B4-BE49-F238E27FC236}">
                <a16:creationId xmlns:a16="http://schemas.microsoft.com/office/drawing/2014/main" id="{AA64E706-BC2C-D8F6-3F1C-478EAA75676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9">
            <a:extLst>
              <a:ext uri="{FF2B5EF4-FFF2-40B4-BE49-F238E27FC236}">
                <a16:creationId xmlns:a16="http://schemas.microsoft.com/office/drawing/2014/main" id="{E0E9E2F5-C3E4-A3ED-1B4A-9C99CE4A8714}"/>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7">
            <a:extLst>
              <a:ext uri="{FF2B5EF4-FFF2-40B4-BE49-F238E27FC236}">
                <a16:creationId xmlns:a16="http://schemas.microsoft.com/office/drawing/2014/main" id="{D743E63B-B107-C199-12B9-70064B9D69B7}"/>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1">
            <a:extLst>
              <a:ext uri="{FF2B5EF4-FFF2-40B4-BE49-F238E27FC236}">
                <a16:creationId xmlns:a16="http://schemas.microsoft.com/office/drawing/2014/main" id="{0B9AA2C0-5D0C-248A-A307-CF832E9C0701}"/>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7">
            <a:extLst>
              <a:ext uri="{FF2B5EF4-FFF2-40B4-BE49-F238E27FC236}">
                <a16:creationId xmlns:a16="http://schemas.microsoft.com/office/drawing/2014/main" id="{76801811-AE90-5235-4168-9BA5E972EBD4}"/>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BF130BB7-35CA-D86F-A3FE-BA2B886784AA}"/>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8FF71E53-858B-58A8-ACEC-7EC2CD188B37}"/>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39C2813A-C659-AF61-3A9D-5D9607C3137D}"/>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40637FA0-3917-DD87-BE62-9424B547082C}"/>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0D9D9ED-BBED-973A-2E24-10C301DEBE84}"/>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F4EDCAC0-54C2-293B-672C-3845E1CB0EA5}"/>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82E82F90-A6B4-6604-4563-D442A9D8AEEA}"/>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6211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4DD6-70A4-145E-E93D-071AAB11BA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69FD7C-78D9-C7B8-EC9B-8FF7380CDE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557141-9D4B-1BDF-0973-C943F3926791}"/>
              </a:ext>
            </a:extLst>
          </p:cNvPr>
          <p:cNvSpPr>
            <a:spLocks noGrp="1"/>
          </p:cNvSpPr>
          <p:nvPr>
            <p:ph type="dt" sz="half" idx="10"/>
          </p:nvPr>
        </p:nvSpPr>
        <p:spPr/>
        <p:txBody>
          <a:bodyPr/>
          <a:lstStyle/>
          <a:p>
            <a:fld id="{86544153-FBF9-FB4F-AAC1-7DE20304D7C1}" type="datetimeFigureOut">
              <a:rPr lang="en-US" smtClean="0"/>
              <a:t>2/21/2024</a:t>
            </a:fld>
            <a:endParaRPr lang="en-US"/>
          </a:p>
        </p:txBody>
      </p:sp>
      <p:sp>
        <p:nvSpPr>
          <p:cNvPr id="5" name="Footer Placeholder 4">
            <a:extLst>
              <a:ext uri="{FF2B5EF4-FFF2-40B4-BE49-F238E27FC236}">
                <a16:creationId xmlns:a16="http://schemas.microsoft.com/office/drawing/2014/main" id="{D26FB814-9E4D-3963-A3A5-5B6120E72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95872-A264-C193-544A-F486378BA8D8}"/>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7" name="Rectangle 6">
            <a:extLst>
              <a:ext uri="{FF2B5EF4-FFF2-40B4-BE49-F238E27FC236}">
                <a16:creationId xmlns:a16="http://schemas.microsoft.com/office/drawing/2014/main" id="{DE7FB811-D16A-D7A6-7C21-E73754EC5266}"/>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D70D2284-DF77-73C2-0C05-A617B381814C}"/>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EED6CACA-3F0C-5E59-6B25-7B4F550B781A}"/>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20FDD5C5-5B7F-FDFF-AC93-93AF0CF1051F}"/>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F9E295D-9357-637A-345B-4B327F457742}"/>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55939965-E0A0-4ED5-C56D-B448E4236E57}"/>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BC814BA4-5E11-2988-773C-5AE403CF2C21}"/>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ABA5D9E6-CC27-C54F-C02E-22ECC39679B3}"/>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4CD9727B-984B-5428-7EE1-4E71F1A1BA18}"/>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95AD7C11-AEA0-0E32-1955-8D0284C0F700}"/>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3EB9685-ACE8-BDE8-0BCC-3A6EC2ABAF8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C183C437-ADDE-B4F9-E36C-73B3ED00AA03}"/>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BE6E01C6-6E2E-DF8B-4D3D-A474C30E063D}"/>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995FD1B-429A-FE05-A2CF-66E64CD3FAFD}"/>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C3726E65-F610-E562-9915-5B197EF1C32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747122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69C3-56EF-FEE3-FD69-EBDE1BD35B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70835-8DED-53B5-CCAC-7C81E1B5FD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933427-C820-9DFF-239A-74719DA0D3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FB6E3C-50FC-CBC1-C43E-78BEB3EC87E7}"/>
              </a:ext>
            </a:extLst>
          </p:cNvPr>
          <p:cNvSpPr>
            <a:spLocks noGrp="1"/>
          </p:cNvSpPr>
          <p:nvPr>
            <p:ph type="dt" sz="half" idx="10"/>
          </p:nvPr>
        </p:nvSpPr>
        <p:spPr/>
        <p:txBody>
          <a:bodyPr/>
          <a:lstStyle/>
          <a:p>
            <a:fld id="{86544153-FBF9-FB4F-AAC1-7DE20304D7C1}" type="datetimeFigureOut">
              <a:rPr lang="en-US" smtClean="0"/>
              <a:t>2/21/2024</a:t>
            </a:fld>
            <a:endParaRPr lang="en-US"/>
          </a:p>
        </p:txBody>
      </p:sp>
      <p:sp>
        <p:nvSpPr>
          <p:cNvPr id="6" name="Footer Placeholder 5">
            <a:extLst>
              <a:ext uri="{FF2B5EF4-FFF2-40B4-BE49-F238E27FC236}">
                <a16:creationId xmlns:a16="http://schemas.microsoft.com/office/drawing/2014/main" id="{28B037B5-6BC1-13C2-2111-21AF11F77A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1C40CA-0E42-AB76-90D9-174A517C883C}"/>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1C493718-8CFA-B6A2-458A-B2A3E1AD5173}"/>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9">
            <a:extLst>
              <a:ext uri="{FF2B5EF4-FFF2-40B4-BE49-F238E27FC236}">
                <a16:creationId xmlns:a16="http://schemas.microsoft.com/office/drawing/2014/main" id="{D627EF06-7E83-DC6E-05A7-E5AD5AA12F0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7">
            <a:extLst>
              <a:ext uri="{FF2B5EF4-FFF2-40B4-BE49-F238E27FC236}">
                <a16:creationId xmlns:a16="http://schemas.microsoft.com/office/drawing/2014/main" id="{9CCCD7EC-2237-4B07-391E-AC232D6EDA57}"/>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1">
            <a:extLst>
              <a:ext uri="{FF2B5EF4-FFF2-40B4-BE49-F238E27FC236}">
                <a16:creationId xmlns:a16="http://schemas.microsoft.com/office/drawing/2014/main" id="{948B5456-A6EA-92EC-85B8-D9DB0282EF3A}"/>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7">
            <a:extLst>
              <a:ext uri="{FF2B5EF4-FFF2-40B4-BE49-F238E27FC236}">
                <a16:creationId xmlns:a16="http://schemas.microsoft.com/office/drawing/2014/main" id="{649F598E-33A1-7821-250F-05DCC934514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E0A00ADD-A128-8FC9-EEAA-D50F377D382C}"/>
              </a:ext>
            </a:extLst>
          </p:cNvPr>
          <p:cNvGrpSpPr/>
          <p:nvPr userDrawn="1"/>
        </p:nvGrpSpPr>
        <p:grpSpPr>
          <a:xfrm rot="16200000">
            <a:off x="499388" y="-322655"/>
            <a:ext cx="535531" cy="645309"/>
            <a:chOff x="10945855" y="7317026"/>
            <a:chExt cx="2483924" cy="2993104"/>
          </a:xfrm>
        </p:grpSpPr>
        <p:sp>
          <p:nvSpPr>
            <p:cNvPr id="14" name="Freeform: Shape 15">
              <a:extLst>
                <a:ext uri="{FF2B5EF4-FFF2-40B4-BE49-F238E27FC236}">
                  <a16:creationId xmlns:a16="http://schemas.microsoft.com/office/drawing/2014/main" id="{5491D25C-C5D3-89F1-3AC2-92C94A2C5D9E}"/>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6">
              <a:extLst>
                <a:ext uri="{FF2B5EF4-FFF2-40B4-BE49-F238E27FC236}">
                  <a16:creationId xmlns:a16="http://schemas.microsoft.com/office/drawing/2014/main" id="{E2C226A0-3EBD-CC0C-14DB-9BF2830E6CBA}"/>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2DD45A53-58D9-D544-C9D4-9981BC6770E2}"/>
              </a:ext>
            </a:extLst>
          </p:cNvPr>
          <p:cNvGrpSpPr/>
          <p:nvPr userDrawn="1"/>
        </p:nvGrpSpPr>
        <p:grpSpPr>
          <a:xfrm>
            <a:off x="-1" y="1357409"/>
            <a:ext cx="12192001" cy="4846320"/>
            <a:chOff x="-1" y="1357409"/>
            <a:chExt cx="12192001" cy="4917518"/>
          </a:xfrm>
        </p:grpSpPr>
        <p:sp>
          <p:nvSpPr>
            <p:cNvPr id="17" name="Rectangle: Single Corner Snipped 18">
              <a:extLst>
                <a:ext uri="{FF2B5EF4-FFF2-40B4-BE49-F238E27FC236}">
                  <a16:creationId xmlns:a16="http://schemas.microsoft.com/office/drawing/2014/main" id="{3DAF3FE4-29DC-0D15-80EA-506D029B7D11}"/>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8" name="Rectangle: Single Corner Snipped 2">
              <a:extLst>
                <a:ext uri="{FF2B5EF4-FFF2-40B4-BE49-F238E27FC236}">
                  <a16:creationId xmlns:a16="http://schemas.microsoft.com/office/drawing/2014/main" id="{0A87A153-9598-3F0E-C6EC-152DED967636}"/>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23">
            <a:extLst>
              <a:ext uri="{FF2B5EF4-FFF2-40B4-BE49-F238E27FC236}">
                <a16:creationId xmlns:a16="http://schemas.microsoft.com/office/drawing/2014/main" id="{D1ED4C57-1FED-B0E2-8A5F-998A51138626}"/>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417390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8A2D1-DB07-EF99-FF54-1117972B7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6FB9D6-7200-FEF9-97AC-9F5D06684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2AC7A4-F69C-EC68-3128-5B0EC00533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2192A6-1433-6845-5272-DC2F7EF6B332}"/>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6" name="Footer Placeholder 5">
            <a:extLst>
              <a:ext uri="{FF2B5EF4-FFF2-40B4-BE49-F238E27FC236}">
                <a16:creationId xmlns:a16="http://schemas.microsoft.com/office/drawing/2014/main" id="{3B8FD9DB-D0DF-5431-7607-B05E4AF1A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D5DE48-83D1-1B98-9B2C-2ADB663D4F5F}"/>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233785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3FC1-8784-F885-8694-268EECDA4C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300A6-2103-8276-D141-95425EC16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0078A1-F78A-2378-A344-E121FBB45C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23CE59-68D2-46B0-E449-CC3B8791A8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D04874-3677-6C42-C601-60DDDF7A5C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62A470-4F8C-997C-A8B7-2C6192E13636}"/>
              </a:ext>
            </a:extLst>
          </p:cNvPr>
          <p:cNvSpPr>
            <a:spLocks noGrp="1"/>
          </p:cNvSpPr>
          <p:nvPr>
            <p:ph type="dt" sz="half" idx="10"/>
          </p:nvPr>
        </p:nvSpPr>
        <p:spPr/>
        <p:txBody>
          <a:bodyPr/>
          <a:lstStyle/>
          <a:p>
            <a:fld id="{86544153-FBF9-FB4F-AAC1-7DE20304D7C1}" type="datetimeFigureOut">
              <a:rPr lang="en-US" smtClean="0"/>
              <a:t>2/21/2024</a:t>
            </a:fld>
            <a:endParaRPr lang="en-US"/>
          </a:p>
        </p:txBody>
      </p:sp>
      <p:sp>
        <p:nvSpPr>
          <p:cNvPr id="8" name="Footer Placeholder 7">
            <a:extLst>
              <a:ext uri="{FF2B5EF4-FFF2-40B4-BE49-F238E27FC236}">
                <a16:creationId xmlns:a16="http://schemas.microsoft.com/office/drawing/2014/main" id="{BA620B1F-86C9-D946-5D7D-BC655B72A0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9B0167-0B1E-9CC4-8F93-5ACDB7D52F7D}"/>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10" name="Rectangle 9">
            <a:extLst>
              <a:ext uri="{FF2B5EF4-FFF2-40B4-BE49-F238E27FC236}">
                <a16:creationId xmlns:a16="http://schemas.microsoft.com/office/drawing/2014/main" id="{1AD90DCB-8A69-45DE-6CF2-FBDAE2ABD09B}"/>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9">
            <a:extLst>
              <a:ext uri="{FF2B5EF4-FFF2-40B4-BE49-F238E27FC236}">
                <a16:creationId xmlns:a16="http://schemas.microsoft.com/office/drawing/2014/main" id="{626C8965-1014-CE8B-40BB-D6881D04D582}"/>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7">
            <a:extLst>
              <a:ext uri="{FF2B5EF4-FFF2-40B4-BE49-F238E27FC236}">
                <a16:creationId xmlns:a16="http://schemas.microsoft.com/office/drawing/2014/main" id="{56EDE6E4-8A3D-D74F-17FA-14CA28E7BFAA}"/>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1">
            <a:extLst>
              <a:ext uri="{FF2B5EF4-FFF2-40B4-BE49-F238E27FC236}">
                <a16:creationId xmlns:a16="http://schemas.microsoft.com/office/drawing/2014/main" id="{701D9F78-7DE6-12AA-E602-FD2FAAD9AFC3}"/>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7">
            <a:extLst>
              <a:ext uri="{FF2B5EF4-FFF2-40B4-BE49-F238E27FC236}">
                <a16:creationId xmlns:a16="http://schemas.microsoft.com/office/drawing/2014/main" id="{A5186635-0D75-4C6B-39EE-F215E2EB5462}"/>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E7A9D846-0B6A-E5D1-F899-10A98E7BD1D3}"/>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F6E775AE-2A0A-AB15-6649-999CEF7DD48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FB5318E2-536B-C4EC-6F02-CD475936EED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8" name="Group 17">
            <a:extLst>
              <a:ext uri="{FF2B5EF4-FFF2-40B4-BE49-F238E27FC236}">
                <a16:creationId xmlns:a16="http://schemas.microsoft.com/office/drawing/2014/main" id="{5AD3680B-597F-3164-6B88-7E0D7ED180FC}"/>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9C295F25-2625-C8EF-B9F1-1A93293C367D}"/>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0" name="Rectangle: Single Corner Snipped 2">
              <a:extLst>
                <a:ext uri="{FF2B5EF4-FFF2-40B4-BE49-F238E27FC236}">
                  <a16:creationId xmlns:a16="http://schemas.microsoft.com/office/drawing/2014/main" id="{0BC3F8B5-3F4E-4334-099F-4259568F494D}"/>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1" name="Freeform: Shape 23">
            <a:extLst>
              <a:ext uri="{FF2B5EF4-FFF2-40B4-BE49-F238E27FC236}">
                <a16:creationId xmlns:a16="http://schemas.microsoft.com/office/drawing/2014/main" id="{0C105103-1A43-5611-1314-79D72182C96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814487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B509-E98E-3847-D694-EDA7CAC91F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6E0604-F2CB-7D29-118E-25FDE83C3701}"/>
              </a:ext>
            </a:extLst>
          </p:cNvPr>
          <p:cNvSpPr>
            <a:spLocks noGrp="1"/>
          </p:cNvSpPr>
          <p:nvPr>
            <p:ph type="dt" sz="half" idx="10"/>
          </p:nvPr>
        </p:nvSpPr>
        <p:spPr/>
        <p:txBody>
          <a:bodyPr/>
          <a:lstStyle/>
          <a:p>
            <a:fld id="{86544153-FBF9-FB4F-AAC1-7DE20304D7C1}" type="datetimeFigureOut">
              <a:rPr lang="en-US" smtClean="0"/>
              <a:t>2/21/2024</a:t>
            </a:fld>
            <a:endParaRPr lang="en-US"/>
          </a:p>
        </p:txBody>
      </p:sp>
      <p:sp>
        <p:nvSpPr>
          <p:cNvPr id="4" name="Footer Placeholder 3">
            <a:extLst>
              <a:ext uri="{FF2B5EF4-FFF2-40B4-BE49-F238E27FC236}">
                <a16:creationId xmlns:a16="http://schemas.microsoft.com/office/drawing/2014/main" id="{CE9517AA-9C15-6D8E-4A4D-41720F0785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EB3A03-7ACD-6BB4-2EA1-3934A86A57E3}"/>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6" name="Rectangle 5">
            <a:extLst>
              <a:ext uri="{FF2B5EF4-FFF2-40B4-BE49-F238E27FC236}">
                <a16:creationId xmlns:a16="http://schemas.microsoft.com/office/drawing/2014/main" id="{D7C1DBDE-F82E-76E4-4989-A998692C073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C4401CE1-D0B3-EDF8-F29C-A1080B5A6247}"/>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C6553907-6ECD-650D-3A7B-91A441E8D99F}"/>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C9647856-52C9-94B0-2A3B-C6E91D5B47DE}"/>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4C0F9A5B-F922-C5F6-8617-6D0B1D7A181A}"/>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1" name="Group 10">
            <a:extLst>
              <a:ext uri="{FF2B5EF4-FFF2-40B4-BE49-F238E27FC236}">
                <a16:creationId xmlns:a16="http://schemas.microsoft.com/office/drawing/2014/main" id="{BDE231FB-5C4D-9729-3148-30AEACFED9B5}"/>
              </a:ext>
            </a:extLst>
          </p:cNvPr>
          <p:cNvGrpSpPr/>
          <p:nvPr userDrawn="1"/>
        </p:nvGrpSpPr>
        <p:grpSpPr>
          <a:xfrm rot="16200000">
            <a:off x="499388" y="-322655"/>
            <a:ext cx="535531" cy="645309"/>
            <a:chOff x="10945855" y="7317026"/>
            <a:chExt cx="2483924" cy="2993104"/>
          </a:xfrm>
        </p:grpSpPr>
        <p:sp>
          <p:nvSpPr>
            <p:cNvPr id="12" name="Freeform: Shape 15">
              <a:extLst>
                <a:ext uri="{FF2B5EF4-FFF2-40B4-BE49-F238E27FC236}">
                  <a16:creationId xmlns:a16="http://schemas.microsoft.com/office/drawing/2014/main" id="{F7ACBCD2-3ED5-6149-AB69-05023C77913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6">
              <a:extLst>
                <a:ext uri="{FF2B5EF4-FFF2-40B4-BE49-F238E27FC236}">
                  <a16:creationId xmlns:a16="http://schemas.microsoft.com/office/drawing/2014/main" id="{EA2E4E0B-1930-E83F-FD2F-6DD8A2D139A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4" name="Group 13">
            <a:extLst>
              <a:ext uri="{FF2B5EF4-FFF2-40B4-BE49-F238E27FC236}">
                <a16:creationId xmlns:a16="http://schemas.microsoft.com/office/drawing/2014/main" id="{6E09C13C-DCFD-7ADA-D85E-E7B05D5B010D}"/>
              </a:ext>
            </a:extLst>
          </p:cNvPr>
          <p:cNvGrpSpPr/>
          <p:nvPr userDrawn="1"/>
        </p:nvGrpSpPr>
        <p:grpSpPr>
          <a:xfrm>
            <a:off x="-1" y="1357409"/>
            <a:ext cx="12192001" cy="4846320"/>
            <a:chOff x="-1" y="1357409"/>
            <a:chExt cx="12192001" cy="4917518"/>
          </a:xfrm>
        </p:grpSpPr>
        <p:sp>
          <p:nvSpPr>
            <p:cNvPr id="15" name="Rectangle: Single Corner Snipped 18">
              <a:extLst>
                <a:ext uri="{FF2B5EF4-FFF2-40B4-BE49-F238E27FC236}">
                  <a16:creationId xmlns:a16="http://schemas.microsoft.com/office/drawing/2014/main" id="{BC3F9A9A-6BF7-6BB3-285A-D4FABE7FDDCA}"/>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6" name="Rectangle: Single Corner Snipped 2">
              <a:extLst>
                <a:ext uri="{FF2B5EF4-FFF2-40B4-BE49-F238E27FC236}">
                  <a16:creationId xmlns:a16="http://schemas.microsoft.com/office/drawing/2014/main" id="{6FC3CC8A-344D-EB2B-1438-F55988069094}"/>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Freeform: Shape 23">
            <a:extLst>
              <a:ext uri="{FF2B5EF4-FFF2-40B4-BE49-F238E27FC236}">
                <a16:creationId xmlns:a16="http://schemas.microsoft.com/office/drawing/2014/main" id="{EA79916D-9AC9-F1DE-D744-D4A8CA05C548}"/>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940795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78894-4C87-A416-C139-E8BF6CD169FF}"/>
              </a:ext>
            </a:extLst>
          </p:cNvPr>
          <p:cNvSpPr>
            <a:spLocks noGrp="1"/>
          </p:cNvSpPr>
          <p:nvPr>
            <p:ph type="dt" sz="half" idx="10"/>
          </p:nvPr>
        </p:nvSpPr>
        <p:spPr/>
        <p:txBody>
          <a:bodyPr/>
          <a:lstStyle/>
          <a:p>
            <a:fld id="{86544153-FBF9-FB4F-AAC1-7DE20304D7C1}" type="datetimeFigureOut">
              <a:rPr lang="en-US" smtClean="0"/>
              <a:t>2/21/2024</a:t>
            </a:fld>
            <a:endParaRPr lang="en-US"/>
          </a:p>
        </p:txBody>
      </p:sp>
      <p:sp>
        <p:nvSpPr>
          <p:cNvPr id="3" name="Footer Placeholder 2">
            <a:extLst>
              <a:ext uri="{FF2B5EF4-FFF2-40B4-BE49-F238E27FC236}">
                <a16:creationId xmlns:a16="http://schemas.microsoft.com/office/drawing/2014/main" id="{FFA83F4A-E80E-68E4-25D4-9C366F2501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5F136D-11E3-EA92-F10B-7F5A093B6607}"/>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5" name="Rectangle 4">
            <a:extLst>
              <a:ext uri="{FF2B5EF4-FFF2-40B4-BE49-F238E27FC236}">
                <a16:creationId xmlns:a16="http://schemas.microsoft.com/office/drawing/2014/main" id="{ACD51B11-7FDB-2940-22F5-B68721935832}"/>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9">
            <a:extLst>
              <a:ext uri="{FF2B5EF4-FFF2-40B4-BE49-F238E27FC236}">
                <a16:creationId xmlns:a16="http://schemas.microsoft.com/office/drawing/2014/main" id="{ABC5684D-F6FC-4C9E-F725-988EDF4CF496}"/>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7" name="Freeform: Shape 17">
            <a:extLst>
              <a:ext uri="{FF2B5EF4-FFF2-40B4-BE49-F238E27FC236}">
                <a16:creationId xmlns:a16="http://schemas.microsoft.com/office/drawing/2014/main" id="{48F42157-FF04-F578-3DA8-EFEDABF70A57}"/>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1">
            <a:extLst>
              <a:ext uri="{FF2B5EF4-FFF2-40B4-BE49-F238E27FC236}">
                <a16:creationId xmlns:a16="http://schemas.microsoft.com/office/drawing/2014/main" id="{78AFC984-10F6-7DAF-C602-EB97F2A24921}"/>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7">
            <a:extLst>
              <a:ext uri="{FF2B5EF4-FFF2-40B4-BE49-F238E27FC236}">
                <a16:creationId xmlns:a16="http://schemas.microsoft.com/office/drawing/2014/main" id="{B78AE9CB-7904-1147-6BDB-5033EDCBD3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0" name="Group 9">
            <a:extLst>
              <a:ext uri="{FF2B5EF4-FFF2-40B4-BE49-F238E27FC236}">
                <a16:creationId xmlns:a16="http://schemas.microsoft.com/office/drawing/2014/main" id="{789F39F6-D2C4-FAF9-7EC2-FF0967AC5D82}"/>
              </a:ext>
            </a:extLst>
          </p:cNvPr>
          <p:cNvGrpSpPr/>
          <p:nvPr userDrawn="1"/>
        </p:nvGrpSpPr>
        <p:grpSpPr>
          <a:xfrm rot="16200000">
            <a:off x="499388" y="-322655"/>
            <a:ext cx="535531" cy="645309"/>
            <a:chOff x="10945855" y="7317026"/>
            <a:chExt cx="2483924" cy="2993104"/>
          </a:xfrm>
        </p:grpSpPr>
        <p:sp>
          <p:nvSpPr>
            <p:cNvPr id="11" name="Freeform: Shape 15">
              <a:extLst>
                <a:ext uri="{FF2B5EF4-FFF2-40B4-BE49-F238E27FC236}">
                  <a16:creationId xmlns:a16="http://schemas.microsoft.com/office/drawing/2014/main" id="{44E9B177-A4B6-9BA3-19D2-158FD821F08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6">
              <a:extLst>
                <a:ext uri="{FF2B5EF4-FFF2-40B4-BE49-F238E27FC236}">
                  <a16:creationId xmlns:a16="http://schemas.microsoft.com/office/drawing/2014/main" id="{ED048F28-9385-B14D-917B-F7D1749B1BE8}"/>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23">
            <a:extLst>
              <a:ext uri="{FF2B5EF4-FFF2-40B4-BE49-F238E27FC236}">
                <a16:creationId xmlns:a16="http://schemas.microsoft.com/office/drawing/2014/main" id="{6F70B66E-DCCD-4057-B811-29E0C116AFB4}"/>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95558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C4BB-00B3-7ECD-A110-2C9799088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B34A9A-9BF9-C705-FF42-2DB886D0F3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50BABB-8207-070C-5AEF-72855FD5C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D2273-491E-27CF-6652-BA70FCEF41D7}"/>
              </a:ext>
            </a:extLst>
          </p:cNvPr>
          <p:cNvSpPr>
            <a:spLocks noGrp="1"/>
          </p:cNvSpPr>
          <p:nvPr>
            <p:ph type="dt" sz="half" idx="10"/>
          </p:nvPr>
        </p:nvSpPr>
        <p:spPr/>
        <p:txBody>
          <a:bodyPr/>
          <a:lstStyle/>
          <a:p>
            <a:fld id="{86544153-FBF9-FB4F-AAC1-7DE20304D7C1}" type="datetimeFigureOut">
              <a:rPr lang="en-US" smtClean="0"/>
              <a:t>2/21/2024</a:t>
            </a:fld>
            <a:endParaRPr lang="en-US"/>
          </a:p>
        </p:txBody>
      </p:sp>
      <p:sp>
        <p:nvSpPr>
          <p:cNvPr id="6" name="Footer Placeholder 5">
            <a:extLst>
              <a:ext uri="{FF2B5EF4-FFF2-40B4-BE49-F238E27FC236}">
                <a16:creationId xmlns:a16="http://schemas.microsoft.com/office/drawing/2014/main" id="{2F1ACB60-079E-5953-A894-2336E6B74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FB3D1-21F7-C877-DE6F-F28D9E42116D}"/>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162287EC-7EA9-B004-71C9-7221489B2E92}"/>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9">
            <a:extLst>
              <a:ext uri="{FF2B5EF4-FFF2-40B4-BE49-F238E27FC236}">
                <a16:creationId xmlns:a16="http://schemas.microsoft.com/office/drawing/2014/main" id="{B419648D-7FAA-DAD9-3D92-180B8F2128A5}"/>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7">
            <a:extLst>
              <a:ext uri="{FF2B5EF4-FFF2-40B4-BE49-F238E27FC236}">
                <a16:creationId xmlns:a16="http://schemas.microsoft.com/office/drawing/2014/main" id="{EB63CF60-2001-4BEA-004F-2937178F308D}"/>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1">
            <a:extLst>
              <a:ext uri="{FF2B5EF4-FFF2-40B4-BE49-F238E27FC236}">
                <a16:creationId xmlns:a16="http://schemas.microsoft.com/office/drawing/2014/main" id="{DA9A7676-3367-C5C2-B38B-27E22D6B2A5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7">
            <a:extLst>
              <a:ext uri="{FF2B5EF4-FFF2-40B4-BE49-F238E27FC236}">
                <a16:creationId xmlns:a16="http://schemas.microsoft.com/office/drawing/2014/main" id="{982FEE96-3BA1-1889-B628-F54ED61B3B5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69904865-9F96-118B-B52C-40EBB40DA316}"/>
              </a:ext>
            </a:extLst>
          </p:cNvPr>
          <p:cNvGrpSpPr/>
          <p:nvPr userDrawn="1"/>
        </p:nvGrpSpPr>
        <p:grpSpPr>
          <a:xfrm rot="16200000">
            <a:off x="499388" y="-322655"/>
            <a:ext cx="535531" cy="645309"/>
            <a:chOff x="10945855" y="7317026"/>
            <a:chExt cx="2483924" cy="2993104"/>
          </a:xfrm>
        </p:grpSpPr>
        <p:sp>
          <p:nvSpPr>
            <p:cNvPr id="14" name="Freeform: Shape 15">
              <a:extLst>
                <a:ext uri="{FF2B5EF4-FFF2-40B4-BE49-F238E27FC236}">
                  <a16:creationId xmlns:a16="http://schemas.microsoft.com/office/drawing/2014/main" id="{62D4060B-8886-8E35-C9A4-62A015AF2388}"/>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6">
              <a:extLst>
                <a:ext uri="{FF2B5EF4-FFF2-40B4-BE49-F238E27FC236}">
                  <a16:creationId xmlns:a16="http://schemas.microsoft.com/office/drawing/2014/main" id="{B258028F-D6EB-0F93-C52D-D1E2699EBA89}"/>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E764B7B8-0883-F801-93C6-1932F54CC88B}"/>
              </a:ext>
            </a:extLst>
          </p:cNvPr>
          <p:cNvGrpSpPr/>
          <p:nvPr userDrawn="1"/>
        </p:nvGrpSpPr>
        <p:grpSpPr>
          <a:xfrm>
            <a:off x="-1" y="1357409"/>
            <a:ext cx="12192001" cy="4846320"/>
            <a:chOff x="-1" y="1357409"/>
            <a:chExt cx="12192001" cy="4917518"/>
          </a:xfrm>
        </p:grpSpPr>
        <p:sp>
          <p:nvSpPr>
            <p:cNvPr id="17" name="Rectangle: Single Corner Snipped 18">
              <a:extLst>
                <a:ext uri="{FF2B5EF4-FFF2-40B4-BE49-F238E27FC236}">
                  <a16:creationId xmlns:a16="http://schemas.microsoft.com/office/drawing/2014/main" id="{7C787A98-5CF8-CE03-8247-183A6F0C8CDF}"/>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Single Corner Snipped 2">
              <a:extLst>
                <a:ext uri="{FF2B5EF4-FFF2-40B4-BE49-F238E27FC236}">
                  <a16:creationId xmlns:a16="http://schemas.microsoft.com/office/drawing/2014/main" id="{26505143-8CF3-650D-9FA9-1B8A116EAFC2}"/>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34">
            <a:extLst>
              <a:ext uri="{FF2B5EF4-FFF2-40B4-BE49-F238E27FC236}">
                <a16:creationId xmlns:a16="http://schemas.microsoft.com/office/drawing/2014/main" id="{FD6AF622-2B25-6ACB-D629-8E688D7983BD}"/>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994608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A99A-BE4F-3DDD-DA2D-715E3FADF5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2927-CD63-34ED-CFF6-65A2D5B1E4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7E2352-FA6C-8D9E-A2BA-F525F847D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4525E-C3A9-537F-1631-0B945ED25A5A}"/>
              </a:ext>
            </a:extLst>
          </p:cNvPr>
          <p:cNvSpPr>
            <a:spLocks noGrp="1"/>
          </p:cNvSpPr>
          <p:nvPr>
            <p:ph type="dt" sz="half" idx="10"/>
          </p:nvPr>
        </p:nvSpPr>
        <p:spPr/>
        <p:txBody>
          <a:bodyPr/>
          <a:lstStyle/>
          <a:p>
            <a:fld id="{86544153-FBF9-FB4F-AAC1-7DE20304D7C1}" type="datetimeFigureOut">
              <a:rPr lang="en-US" smtClean="0"/>
              <a:t>2/21/2024</a:t>
            </a:fld>
            <a:endParaRPr lang="en-US"/>
          </a:p>
        </p:txBody>
      </p:sp>
      <p:sp>
        <p:nvSpPr>
          <p:cNvPr id="6" name="Footer Placeholder 5">
            <a:extLst>
              <a:ext uri="{FF2B5EF4-FFF2-40B4-BE49-F238E27FC236}">
                <a16:creationId xmlns:a16="http://schemas.microsoft.com/office/drawing/2014/main" id="{70D0939E-74B6-C18E-4D9D-87FC7F656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BE09E-BD26-0D9E-2D13-580FD20D4724}"/>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2DA19586-A89B-9427-7F78-B9F3DE728E1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9">
            <a:extLst>
              <a:ext uri="{FF2B5EF4-FFF2-40B4-BE49-F238E27FC236}">
                <a16:creationId xmlns:a16="http://schemas.microsoft.com/office/drawing/2014/main" id="{0220BF3B-5120-B900-FF67-DBA536D0929A}"/>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7">
            <a:extLst>
              <a:ext uri="{FF2B5EF4-FFF2-40B4-BE49-F238E27FC236}">
                <a16:creationId xmlns:a16="http://schemas.microsoft.com/office/drawing/2014/main" id="{0FE197E8-685D-52A7-5BFC-2CFEBEB768A9}"/>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1">
            <a:extLst>
              <a:ext uri="{FF2B5EF4-FFF2-40B4-BE49-F238E27FC236}">
                <a16:creationId xmlns:a16="http://schemas.microsoft.com/office/drawing/2014/main" id="{D5DA6663-667D-0C4F-AE19-A75B6636D1F4}"/>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7">
            <a:extLst>
              <a:ext uri="{FF2B5EF4-FFF2-40B4-BE49-F238E27FC236}">
                <a16:creationId xmlns:a16="http://schemas.microsoft.com/office/drawing/2014/main" id="{32651373-5379-AC5D-E507-5C285BA26AA7}"/>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B2742B1E-987F-DFA6-B57D-B59653BA3CAA}"/>
              </a:ext>
            </a:extLst>
          </p:cNvPr>
          <p:cNvGrpSpPr/>
          <p:nvPr userDrawn="1"/>
        </p:nvGrpSpPr>
        <p:grpSpPr>
          <a:xfrm rot="16200000">
            <a:off x="499388" y="-322655"/>
            <a:ext cx="535531" cy="645309"/>
            <a:chOff x="10945855" y="7317026"/>
            <a:chExt cx="2483924" cy="2993104"/>
          </a:xfrm>
        </p:grpSpPr>
        <p:sp>
          <p:nvSpPr>
            <p:cNvPr id="14" name="Freeform: Shape 15">
              <a:extLst>
                <a:ext uri="{FF2B5EF4-FFF2-40B4-BE49-F238E27FC236}">
                  <a16:creationId xmlns:a16="http://schemas.microsoft.com/office/drawing/2014/main" id="{60D6EDA8-1516-C5C7-0DF6-FB986C52E4CD}"/>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6">
              <a:extLst>
                <a:ext uri="{FF2B5EF4-FFF2-40B4-BE49-F238E27FC236}">
                  <a16:creationId xmlns:a16="http://schemas.microsoft.com/office/drawing/2014/main" id="{11429F69-B413-2A76-BAFD-5EC3136F21F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8FA43895-1894-35F2-E36B-D206E655B2BB}"/>
              </a:ext>
            </a:extLst>
          </p:cNvPr>
          <p:cNvGrpSpPr/>
          <p:nvPr userDrawn="1"/>
        </p:nvGrpSpPr>
        <p:grpSpPr>
          <a:xfrm>
            <a:off x="-1" y="1357409"/>
            <a:ext cx="12192001" cy="4846320"/>
            <a:chOff x="-1" y="1357409"/>
            <a:chExt cx="12192001" cy="4917518"/>
          </a:xfrm>
        </p:grpSpPr>
        <p:sp>
          <p:nvSpPr>
            <p:cNvPr id="17" name="Rectangle: Single Corner Snipped 18">
              <a:extLst>
                <a:ext uri="{FF2B5EF4-FFF2-40B4-BE49-F238E27FC236}">
                  <a16:creationId xmlns:a16="http://schemas.microsoft.com/office/drawing/2014/main" id="{4D9D5484-B35E-A5E5-47FA-58EF9CFFFB2A}"/>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Single Corner Snipped 2">
              <a:extLst>
                <a:ext uri="{FF2B5EF4-FFF2-40B4-BE49-F238E27FC236}">
                  <a16:creationId xmlns:a16="http://schemas.microsoft.com/office/drawing/2014/main" id="{3CA11B8F-7CF6-0861-458A-435BAC837624}"/>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34">
            <a:extLst>
              <a:ext uri="{FF2B5EF4-FFF2-40B4-BE49-F238E27FC236}">
                <a16:creationId xmlns:a16="http://schemas.microsoft.com/office/drawing/2014/main" id="{D3BC9A9A-CCDA-58F5-B53F-28F177A28E58}"/>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048745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53BE-9C7D-F009-0D21-233E39BAF9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CB08E8-3909-7403-D53C-E09BB87DB7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F7922-A481-6684-AF9C-AE0383DE553C}"/>
              </a:ext>
            </a:extLst>
          </p:cNvPr>
          <p:cNvSpPr>
            <a:spLocks noGrp="1"/>
          </p:cNvSpPr>
          <p:nvPr>
            <p:ph type="dt" sz="half" idx="10"/>
          </p:nvPr>
        </p:nvSpPr>
        <p:spPr/>
        <p:txBody>
          <a:bodyPr/>
          <a:lstStyle/>
          <a:p>
            <a:fld id="{86544153-FBF9-FB4F-AAC1-7DE20304D7C1}" type="datetimeFigureOut">
              <a:rPr lang="en-US" smtClean="0"/>
              <a:t>2/21/2024</a:t>
            </a:fld>
            <a:endParaRPr lang="en-US"/>
          </a:p>
        </p:txBody>
      </p:sp>
      <p:sp>
        <p:nvSpPr>
          <p:cNvPr id="5" name="Footer Placeholder 4">
            <a:extLst>
              <a:ext uri="{FF2B5EF4-FFF2-40B4-BE49-F238E27FC236}">
                <a16:creationId xmlns:a16="http://schemas.microsoft.com/office/drawing/2014/main" id="{0DABD6E5-85B0-BC39-3217-FFDCE662F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0D350-5990-D61F-4DAC-7174A718B7FC}"/>
              </a:ext>
            </a:extLst>
          </p:cNvPr>
          <p:cNvSpPr>
            <a:spLocks noGrp="1"/>
          </p:cNvSpPr>
          <p:nvPr>
            <p:ph type="sldNum" sz="quarter" idx="12"/>
          </p:nvPr>
        </p:nvSpPr>
        <p:spPr/>
        <p:txBody>
          <a:bodyPr/>
          <a:lstStyle/>
          <a:p>
            <a:fld id="{C263D6C4-4840-40CC-AC84-17E24B3B7BDE}" type="slidenum">
              <a:rPr lang="en-US" noProof="0" smtClean="0"/>
              <a:t>‹#›</a:t>
            </a:fld>
            <a:endParaRPr lang="en-US" noProof="0" dirty="0"/>
          </a:p>
        </p:txBody>
      </p:sp>
    </p:spTree>
    <p:extLst>
      <p:ext uri="{BB962C8B-B14F-4D97-AF65-F5344CB8AC3E}">
        <p14:creationId xmlns:p14="http://schemas.microsoft.com/office/powerpoint/2010/main" val="369772249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DDC11E-29AB-5CD3-D858-E9442D7DF6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83DB22-D4A1-BE69-1036-80D7AF5AF3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6FADC-A6DA-B96A-FD00-69947665F2CF}"/>
              </a:ext>
            </a:extLst>
          </p:cNvPr>
          <p:cNvSpPr>
            <a:spLocks noGrp="1"/>
          </p:cNvSpPr>
          <p:nvPr>
            <p:ph type="dt" sz="half" idx="10"/>
          </p:nvPr>
        </p:nvSpPr>
        <p:spPr/>
        <p:txBody>
          <a:bodyPr/>
          <a:lstStyle/>
          <a:p>
            <a:fld id="{86544153-FBF9-FB4F-AAC1-7DE20304D7C1}" type="datetimeFigureOut">
              <a:rPr lang="en-US" smtClean="0"/>
              <a:t>2/21/2024</a:t>
            </a:fld>
            <a:endParaRPr lang="en-US"/>
          </a:p>
        </p:txBody>
      </p:sp>
      <p:sp>
        <p:nvSpPr>
          <p:cNvPr id="5" name="Footer Placeholder 4">
            <a:extLst>
              <a:ext uri="{FF2B5EF4-FFF2-40B4-BE49-F238E27FC236}">
                <a16:creationId xmlns:a16="http://schemas.microsoft.com/office/drawing/2014/main" id="{3E27ED6E-C3B9-633B-D882-63EC1EBAA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1AFCF-D20E-CB0C-218D-2EE46B11929B}"/>
              </a:ext>
            </a:extLst>
          </p:cNvPr>
          <p:cNvSpPr>
            <a:spLocks noGrp="1"/>
          </p:cNvSpPr>
          <p:nvPr>
            <p:ph type="sldNum" sz="quarter" idx="12"/>
          </p:nvPr>
        </p:nvSpPr>
        <p:spPr/>
        <p:txBody>
          <a:bodyPr/>
          <a:lstStyle/>
          <a:p>
            <a:fld id="{C263D6C4-4840-40CC-AC84-17E24B3B7BDE}" type="slidenum">
              <a:rPr lang="en-US" noProof="0" smtClean="0"/>
              <a:t>‹#›</a:t>
            </a:fld>
            <a:endParaRPr lang="en-US" noProof="0" dirty="0"/>
          </a:p>
        </p:txBody>
      </p:sp>
    </p:spTree>
    <p:extLst>
      <p:ext uri="{BB962C8B-B14F-4D97-AF65-F5344CB8AC3E}">
        <p14:creationId xmlns:p14="http://schemas.microsoft.com/office/powerpoint/2010/main" val="121722901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3053060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191219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900268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3245F-424A-4AD2-582F-4B360827CD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6DA4C2-6B4A-E9E7-E728-670EFC37CE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95BD5F-4CA2-49F8-F057-27A536F9B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898FCA-F1E3-62FA-2166-8E6824F26F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656A6A-1800-E5A9-38FF-CFB45E21AD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185478-FF2D-BA85-1AE9-3911DB74C72C}"/>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8" name="Footer Placeholder 7">
            <a:extLst>
              <a:ext uri="{FF2B5EF4-FFF2-40B4-BE49-F238E27FC236}">
                <a16:creationId xmlns:a16="http://schemas.microsoft.com/office/drawing/2014/main" id="{848A095C-9B8F-7CB0-AFBA-5D4A89E3CD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AEB6F8-8ED0-B60C-B6C7-EC8847865C7C}"/>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1934435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1649-8655-B088-306E-60E445D279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EA1997-F003-8C87-1B50-4F443CAA86B0}"/>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4" name="Footer Placeholder 3">
            <a:extLst>
              <a:ext uri="{FF2B5EF4-FFF2-40B4-BE49-F238E27FC236}">
                <a16:creationId xmlns:a16="http://schemas.microsoft.com/office/drawing/2014/main" id="{4B884F63-0087-52EE-047B-5528CFAD4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49ADE-C257-2D1F-7355-191A5AD69009}"/>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18182430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mplate Guidelines">
    <p:spTree>
      <p:nvGrpSpPr>
        <p:cNvPr id="1" name=""/>
        <p:cNvGrpSpPr/>
        <p:nvPr/>
      </p:nvGrpSpPr>
      <p:grpSpPr>
        <a:xfrm>
          <a:off x="0" y="0"/>
          <a:ext cx="0" cy="0"/>
          <a:chOff x="0" y="0"/>
          <a:chExt cx="0" cy="0"/>
        </a:xfrm>
      </p:grpSpPr>
      <p:sp>
        <p:nvSpPr>
          <p:cNvPr id="2" name="Rectangle 1"/>
          <p:cNvSpPr/>
          <p:nvPr userDrawn="1"/>
        </p:nvSpPr>
        <p:spPr>
          <a:xfrm>
            <a:off x="338052" y="148202"/>
            <a:ext cx="11515897" cy="1138773"/>
          </a:xfrm>
          <a:prstGeom prst="rect">
            <a:avLst/>
          </a:prstGeom>
        </p:spPr>
        <p:txBody>
          <a:bodyPr wrap="square">
            <a:spAutoFit/>
          </a:bodyPr>
          <a:lstStyle/>
          <a:p>
            <a:r>
              <a:rPr lang="en-US" sz="1800" b="1" u="sng" dirty="0">
                <a:solidFill>
                  <a:schemeClr val="tx1"/>
                </a:solidFill>
              </a:rPr>
              <a:t>Template Guide</a:t>
            </a:r>
          </a:p>
          <a:p>
            <a:endParaRPr lang="en-US" sz="800" b="1" u="sng" dirty="0">
              <a:solidFill>
                <a:schemeClr val="tx1"/>
              </a:solidFill>
            </a:endParaRPr>
          </a:p>
          <a:p>
            <a:r>
              <a:rPr lang="en-US" sz="1400" b="1" u="none" dirty="0">
                <a:solidFill>
                  <a:schemeClr val="tx1"/>
                </a:solidFill>
              </a:rPr>
              <a:t>TO ADD APPROVED SLIDES:  Click “Insert” from Quick Access Bar.</a:t>
            </a:r>
            <a:r>
              <a:rPr lang="en-US" sz="1400" b="1" u="none" baseline="0" dirty="0">
                <a:solidFill>
                  <a:schemeClr val="tx1"/>
                </a:solidFill>
              </a:rPr>
              <a:t>  Then click “New Slide” to select from 13 pre-formatted options:</a:t>
            </a:r>
            <a:endParaRPr lang="en-US" sz="1400" b="1" u="none" dirty="0">
              <a:solidFill>
                <a:schemeClr val="tx1"/>
              </a:solidFill>
            </a:endParaRPr>
          </a:p>
          <a:p>
            <a:endParaRPr lang="en-US" sz="1400" b="1" u="sng" dirty="0">
              <a:solidFill>
                <a:schemeClr val="tx1"/>
              </a:solidFill>
            </a:endParaRPr>
          </a:p>
          <a:p>
            <a:endParaRPr lang="en-US" sz="1400" b="1" u="sng" dirty="0">
              <a:solidFill>
                <a:schemeClr val="tx1"/>
              </a:solidFill>
            </a:endParaRPr>
          </a:p>
        </p:txBody>
      </p:sp>
      <p:pic>
        <p:nvPicPr>
          <p:cNvPr id="4" name="Picture 3"/>
          <p:cNvPicPr>
            <a:picLocks noChangeAspect="1"/>
          </p:cNvPicPr>
          <p:nvPr userDrawn="1"/>
        </p:nvPicPr>
        <p:blipFill rotWithShape="1">
          <a:blip r:embed="rId2"/>
          <a:srcRect l="-1" t="2214" r="79597" b="88506"/>
          <a:stretch/>
        </p:blipFill>
        <p:spPr>
          <a:xfrm>
            <a:off x="2604612" y="903722"/>
            <a:ext cx="5771441" cy="615236"/>
          </a:xfrm>
          <a:prstGeom prst="rect">
            <a:avLst/>
          </a:prstGeom>
          <a:ln>
            <a:solidFill>
              <a:schemeClr val="tx1"/>
            </a:solidFill>
          </a:ln>
        </p:spPr>
      </p:pic>
      <p:sp>
        <p:nvSpPr>
          <p:cNvPr id="5" name="Rectangle 4"/>
          <p:cNvSpPr/>
          <p:nvPr userDrawn="1"/>
        </p:nvSpPr>
        <p:spPr>
          <a:xfrm>
            <a:off x="2604611" y="1022854"/>
            <a:ext cx="443389" cy="517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p:cNvSpPr/>
          <p:nvPr userDrawn="1"/>
        </p:nvSpPr>
        <p:spPr>
          <a:xfrm>
            <a:off x="3624824" y="882762"/>
            <a:ext cx="675257" cy="25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rotWithShape="1">
          <a:blip r:embed="rId3"/>
          <a:srcRect r="87551" b="23551"/>
          <a:stretch/>
        </p:blipFill>
        <p:spPr>
          <a:xfrm>
            <a:off x="450367" y="2772957"/>
            <a:ext cx="2660651" cy="3829456"/>
          </a:xfrm>
          <a:prstGeom prst="rect">
            <a:avLst/>
          </a:prstGeom>
          <a:ln>
            <a:solidFill>
              <a:schemeClr val="tx1"/>
            </a:solidFill>
          </a:ln>
        </p:spPr>
      </p:pic>
      <p:sp>
        <p:nvSpPr>
          <p:cNvPr id="8" name="Rectangle 7"/>
          <p:cNvSpPr/>
          <p:nvPr userDrawn="1"/>
        </p:nvSpPr>
        <p:spPr>
          <a:xfrm>
            <a:off x="1394628" y="4796106"/>
            <a:ext cx="1675675" cy="25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1435343" y="6367220"/>
            <a:ext cx="1675675" cy="1716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4540135" y="1827143"/>
            <a:ext cx="7568068" cy="3631763"/>
          </a:xfrm>
          <a:prstGeom prst="rect">
            <a:avLst/>
          </a:prstGeom>
        </p:spPr>
        <p:txBody>
          <a:bodyPr wrap="square">
            <a:spAutoFit/>
          </a:bodyPr>
          <a:lstStyle/>
          <a:p>
            <a:pPr marL="0" indent="0">
              <a:buFont typeface="Arial" panose="020B0604020202020204" pitchFamily="34" charset="0"/>
              <a:buNone/>
            </a:pPr>
            <a:r>
              <a:rPr lang="en-US" sz="1400" b="1" u="none" dirty="0">
                <a:solidFill>
                  <a:schemeClr val="tx1"/>
                </a:solidFill>
              </a:rPr>
              <a:t>PAGE</a:t>
            </a:r>
            <a:r>
              <a:rPr lang="en-US" sz="1400" b="1" u="none" baseline="0" dirty="0">
                <a:solidFill>
                  <a:schemeClr val="tx1"/>
                </a:solidFill>
              </a:rPr>
              <a:t> FORMATTING GUIDELINES:</a:t>
            </a:r>
            <a:endParaRPr lang="en-US" sz="1400" u="sng" dirty="0">
              <a:solidFill>
                <a:schemeClr val="tx1"/>
              </a:solidFill>
            </a:endParaRPr>
          </a:p>
          <a:p>
            <a:pPr marL="0" indent="0">
              <a:buFont typeface="Arial" panose="020B0604020202020204" pitchFamily="34" charset="0"/>
              <a:buNone/>
            </a:pPr>
            <a:r>
              <a:rPr lang="en-US" sz="1200" u="sng" dirty="0">
                <a:solidFill>
                  <a:schemeClr val="tx1"/>
                </a:solidFill>
              </a:rPr>
              <a:t>Title slide:</a:t>
            </a:r>
          </a:p>
          <a:p>
            <a:pPr marL="171450" indent="-171450">
              <a:buFont typeface="Arial" panose="020B0604020202020204" pitchFamily="34" charset="0"/>
              <a:buChar char="•"/>
            </a:pPr>
            <a:r>
              <a:rPr lang="en-US" sz="1200" dirty="0">
                <a:solidFill>
                  <a:schemeClr val="tx1"/>
                </a:solidFill>
              </a:rPr>
              <a:t>Title</a:t>
            </a:r>
            <a:r>
              <a:rPr lang="en-US" sz="1200" baseline="0" dirty="0">
                <a:solidFill>
                  <a:schemeClr val="tx1"/>
                </a:solidFill>
              </a:rPr>
              <a:t> in white box = Font:  Gill Sans MT.  Use from 24-28 point size</a:t>
            </a:r>
          </a:p>
          <a:p>
            <a:pPr marL="171450" indent="-171450">
              <a:buFont typeface="Arial" panose="020B0604020202020204" pitchFamily="34" charset="0"/>
              <a:buChar char="•"/>
            </a:pPr>
            <a:r>
              <a:rPr lang="en-US" sz="1200" baseline="0" dirty="0">
                <a:solidFill>
                  <a:schemeClr val="tx1"/>
                </a:solidFill>
              </a:rPr>
              <a:t>Bottom content boxes = Font: Corbel at 14 point size  </a:t>
            </a:r>
          </a:p>
          <a:p>
            <a:pPr marL="571500" lvl="1" indent="-171450">
              <a:buFont typeface="Calibri" panose="020F0502020204030204" pitchFamily="34" charset="0"/>
              <a:buChar char="–"/>
            </a:pPr>
            <a:r>
              <a:rPr lang="en-US" sz="1200" baseline="0" dirty="0">
                <a:solidFill>
                  <a:schemeClr val="tx1"/>
                </a:solidFill>
              </a:rPr>
              <a:t>Bottom left box = name, title, phone &amp; email address</a:t>
            </a:r>
          </a:p>
          <a:p>
            <a:pPr marL="571500" lvl="1" indent="-171450">
              <a:buFont typeface="Calibri" panose="020F0502020204030204" pitchFamily="34" charset="0"/>
              <a:buChar char="–"/>
            </a:pPr>
            <a:r>
              <a:rPr lang="en-US" sz="1200" baseline="0" dirty="0">
                <a:solidFill>
                  <a:schemeClr val="tx1"/>
                </a:solidFill>
              </a:rPr>
              <a:t>Bottom right box = presentation date</a:t>
            </a:r>
          </a:p>
          <a:p>
            <a:pPr marL="0" indent="0">
              <a:buFont typeface="Arial" panose="020B0604020202020204" pitchFamily="34" charset="0"/>
              <a:buNone/>
            </a:pPr>
            <a:endParaRPr lang="en-US" sz="1200" baseline="0" dirty="0">
              <a:solidFill>
                <a:schemeClr val="tx1"/>
              </a:solidFill>
            </a:endParaRPr>
          </a:p>
          <a:p>
            <a:pPr marL="0" indent="0">
              <a:buFont typeface="Arial" panose="020B0604020202020204" pitchFamily="34" charset="0"/>
              <a:buNone/>
            </a:pPr>
            <a:r>
              <a:rPr lang="en-US" sz="1200" u="sng" baseline="0" dirty="0">
                <a:solidFill>
                  <a:schemeClr val="tx1"/>
                </a:solidFill>
              </a:rPr>
              <a:t>Section Header slide:</a:t>
            </a:r>
          </a:p>
          <a:p>
            <a:pPr marL="171450" indent="-171450">
              <a:buFont typeface="Arial" panose="020B0604020202020204" pitchFamily="34" charset="0"/>
              <a:buChar char="•"/>
            </a:pPr>
            <a:r>
              <a:rPr lang="en-US" sz="1200" baseline="0" dirty="0">
                <a:solidFill>
                  <a:schemeClr val="tx1"/>
                </a:solidFill>
              </a:rPr>
              <a:t>Primary title = Font:  Gill Sans MT at 36 point size</a:t>
            </a:r>
          </a:p>
          <a:p>
            <a:pPr marL="171450" indent="-171450">
              <a:buFont typeface="Arial" panose="020B0604020202020204" pitchFamily="34" charset="0"/>
              <a:buChar char="•"/>
            </a:pPr>
            <a:r>
              <a:rPr lang="en-US" sz="1200" baseline="0" dirty="0">
                <a:solidFill>
                  <a:schemeClr val="tx1"/>
                </a:solidFill>
              </a:rPr>
              <a:t>Secondary title = Font:  Corbel at 28 point size</a:t>
            </a: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u="sng" dirty="0">
                <a:solidFill>
                  <a:schemeClr val="tx1"/>
                </a:solidFill>
              </a:rPr>
              <a:t>All additional slides:</a:t>
            </a:r>
          </a:p>
          <a:p>
            <a:pPr marL="171450" indent="-171450">
              <a:buFont typeface="Arial" panose="020B0604020202020204" pitchFamily="34" charset="0"/>
              <a:buChar char="•"/>
            </a:pPr>
            <a:r>
              <a:rPr lang="en-US" sz="1200" dirty="0">
                <a:solidFill>
                  <a:schemeClr val="tx1"/>
                </a:solidFill>
              </a:rPr>
              <a:t>Slide title = Font:</a:t>
            </a:r>
            <a:r>
              <a:rPr lang="en-US" sz="1200" baseline="0" dirty="0">
                <a:solidFill>
                  <a:schemeClr val="tx1"/>
                </a:solidFill>
              </a:rPr>
              <a:t>  Gill Sans MT from 28-32 point size</a:t>
            </a:r>
          </a:p>
          <a:p>
            <a:pPr marL="171450" indent="-171450">
              <a:buFont typeface="Arial" panose="020B0604020202020204" pitchFamily="34" charset="0"/>
              <a:buChar char="•"/>
            </a:pPr>
            <a:r>
              <a:rPr lang="en-US" sz="1200" baseline="0" dirty="0">
                <a:solidFill>
                  <a:schemeClr val="tx1"/>
                </a:solidFill>
              </a:rPr>
              <a:t>All content = Font:  Corbel from 18-22 point size</a:t>
            </a:r>
          </a:p>
          <a:p>
            <a:pPr marL="171450" indent="-171450">
              <a:buFont typeface="Arial" panose="020B0604020202020204" pitchFamily="34" charset="0"/>
              <a:buChar char="•"/>
            </a:pPr>
            <a:r>
              <a:rPr lang="en-US" sz="1200" baseline="0" dirty="0">
                <a:solidFill>
                  <a:schemeClr val="tx1"/>
                </a:solidFill>
              </a:rPr>
              <a:t>Charts, graphs, tables = Use default font Calibri.  </a:t>
            </a:r>
          </a:p>
          <a:p>
            <a:pPr marL="0" indent="0">
              <a:buFont typeface="Arial" panose="020B0604020202020204" pitchFamily="34" charset="0"/>
              <a:buNone/>
            </a:pPr>
            <a:endParaRPr lang="en-US" sz="1200" baseline="0" dirty="0">
              <a:solidFill>
                <a:schemeClr val="tx1"/>
              </a:solidFill>
            </a:endParaRPr>
          </a:p>
          <a:p>
            <a:pPr marL="0" indent="0">
              <a:buFont typeface="Arial" panose="020B0604020202020204" pitchFamily="34" charset="0"/>
              <a:buNone/>
            </a:pPr>
            <a:r>
              <a:rPr lang="en-US" sz="1200" u="sng" baseline="0" dirty="0">
                <a:solidFill>
                  <a:schemeClr val="tx1"/>
                </a:solidFill>
              </a:rPr>
              <a:t>Bullets:</a:t>
            </a:r>
            <a:endParaRPr lang="en-US" sz="120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latin typeface="+mn-lt"/>
                <a:ea typeface="+mn-ea"/>
                <a:cs typeface="+mn-cs"/>
              </a:rPr>
              <a:t>Tab from keyboard to access up to 5 pre-formatted bullet levels.  To revert back to previous indent level, click “Home”, and click on back arrow:</a:t>
            </a:r>
          </a:p>
        </p:txBody>
      </p:sp>
      <p:pic>
        <p:nvPicPr>
          <p:cNvPr id="11" name="Picture 10"/>
          <p:cNvPicPr>
            <a:picLocks noChangeAspect="1"/>
          </p:cNvPicPr>
          <p:nvPr userDrawn="1"/>
        </p:nvPicPr>
        <p:blipFill rotWithShape="1">
          <a:blip r:embed="rId4"/>
          <a:srcRect t="2206" r="60401" b="87994"/>
          <a:stretch/>
        </p:blipFill>
        <p:spPr>
          <a:xfrm>
            <a:off x="5056338" y="5496183"/>
            <a:ext cx="6257585" cy="699348"/>
          </a:xfrm>
          <a:prstGeom prst="rect">
            <a:avLst/>
          </a:prstGeom>
          <a:ln>
            <a:solidFill>
              <a:schemeClr val="tx1"/>
            </a:solidFill>
          </a:ln>
        </p:spPr>
      </p:pic>
      <p:sp>
        <p:nvSpPr>
          <p:cNvPr id="12" name="Rectangle 11"/>
          <p:cNvSpPr/>
          <p:nvPr userDrawn="1"/>
        </p:nvSpPr>
        <p:spPr>
          <a:xfrm>
            <a:off x="5583272" y="5457819"/>
            <a:ext cx="675257" cy="25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a:off x="10575223" y="5719340"/>
            <a:ext cx="313783" cy="2398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286168" y="1817414"/>
            <a:ext cx="3462221" cy="677108"/>
          </a:xfrm>
          <a:prstGeom prst="rect">
            <a:avLst/>
          </a:prstGeom>
        </p:spPr>
        <p:txBody>
          <a:bodyPr wrap="square">
            <a:spAutoFit/>
          </a:bodyPr>
          <a:lstStyle/>
          <a:p>
            <a:r>
              <a:rPr lang="en-US" sz="1400" b="1" u="none" dirty="0">
                <a:solidFill>
                  <a:schemeClr val="tx1"/>
                </a:solidFill>
              </a:rPr>
              <a:t>FOR BEST PRINTING:  </a:t>
            </a:r>
          </a:p>
          <a:p>
            <a:r>
              <a:rPr lang="en-US" sz="1200" b="0" u="none" dirty="0">
                <a:solidFill>
                  <a:schemeClr val="tx1"/>
                </a:solidFill>
              </a:rPr>
              <a:t>Within “Print” menu, click dropdown menu for “Full Page Slides”.  Select “Scale to Fit Paper”:  </a:t>
            </a:r>
          </a:p>
        </p:txBody>
      </p:sp>
      <p:cxnSp>
        <p:nvCxnSpPr>
          <p:cNvPr id="14" name="Straight Connector 13"/>
          <p:cNvCxnSpPr/>
          <p:nvPr userDrawn="1"/>
        </p:nvCxnSpPr>
        <p:spPr>
          <a:xfrm>
            <a:off x="1" y="1652955"/>
            <a:ext cx="12168553" cy="26377"/>
          </a:xfrm>
          <a:prstGeom prst="line">
            <a:avLst/>
          </a:prstGeom>
          <a:ln w="31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H="1">
            <a:off x="4107263" y="1679332"/>
            <a:ext cx="27355" cy="5178669"/>
          </a:xfrm>
          <a:prstGeom prst="line">
            <a:avLst/>
          </a:prstGeom>
          <a:ln w="31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871852"/>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207" t="3003" r="2163" b="2943"/>
          <a:stretch/>
        </p:blipFill>
        <p:spPr>
          <a:xfrm>
            <a:off x="269103" y="205946"/>
            <a:ext cx="11659288" cy="6450227"/>
          </a:xfrm>
          <a:prstGeom prst="rect">
            <a:avLst/>
          </a:prstGeom>
        </p:spPr>
      </p:pic>
      <p:sp>
        <p:nvSpPr>
          <p:cNvPr id="2" name="Title 1"/>
          <p:cNvSpPr>
            <a:spLocks noGrp="1"/>
          </p:cNvSpPr>
          <p:nvPr>
            <p:ph type="ctrTitle"/>
          </p:nvPr>
        </p:nvSpPr>
        <p:spPr>
          <a:xfrm>
            <a:off x="2652891" y="2929468"/>
            <a:ext cx="6254045" cy="711201"/>
          </a:xfrm>
          <a:prstGeom prst="rect">
            <a:avLst/>
          </a:prstGeom>
        </p:spPr>
        <p:txBody>
          <a:bodyPr anchor="ctr">
            <a:normAutofit/>
          </a:bodyPr>
          <a:lstStyle>
            <a:lvl1pPr algn="ctr">
              <a:defRPr sz="2800">
                <a:latin typeface="Gill Sans MT" panose="020B0502020104020203" pitchFamily="34" charset="0"/>
              </a:defRPr>
            </a:lvl1pPr>
          </a:lstStyle>
          <a:p>
            <a:r>
              <a:rPr lang="en-US"/>
              <a:t>Click to edit Master title style</a:t>
            </a:r>
            <a:endParaRPr lang="en-US" dirty="0"/>
          </a:p>
        </p:txBody>
      </p:sp>
      <p:sp>
        <p:nvSpPr>
          <p:cNvPr id="16" name="Content Placeholder 2"/>
          <p:cNvSpPr>
            <a:spLocks noGrp="1"/>
          </p:cNvSpPr>
          <p:nvPr>
            <p:ph sz="half" idx="10"/>
          </p:nvPr>
        </p:nvSpPr>
        <p:spPr>
          <a:xfrm>
            <a:off x="838200" y="4927603"/>
            <a:ext cx="5181600" cy="1249363"/>
          </a:xfrm>
          <a:prstGeom prst="rect">
            <a:avLst/>
          </a:prstGeom>
        </p:spPr>
        <p:txBody>
          <a:bodyPr>
            <a:normAutofit/>
          </a:bodyPr>
          <a:lstStyle>
            <a:lvl1pPr marL="0" indent="0">
              <a:buSzPct val="115000"/>
              <a:buNone/>
              <a:defRPr sz="14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2"/>
          <p:cNvSpPr>
            <a:spLocks noGrp="1"/>
          </p:cNvSpPr>
          <p:nvPr>
            <p:ph sz="half" idx="11"/>
          </p:nvPr>
        </p:nvSpPr>
        <p:spPr>
          <a:xfrm>
            <a:off x="6163736" y="4927602"/>
            <a:ext cx="5181600" cy="1249363"/>
          </a:xfrm>
          <a:prstGeom prst="rect">
            <a:avLst/>
          </a:prstGeom>
        </p:spPr>
        <p:txBody>
          <a:bodyPr anchor="b">
            <a:normAutofit/>
          </a:bodyPr>
          <a:lstStyle>
            <a:lvl1pPr marL="0" indent="0" algn="r">
              <a:buSzPct val="115000"/>
              <a:buNone/>
              <a:defRPr sz="14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p:txBody>
      </p:sp>
    </p:spTree>
    <p:extLst>
      <p:ext uri="{BB962C8B-B14F-4D97-AF65-F5344CB8AC3E}">
        <p14:creationId xmlns:p14="http://schemas.microsoft.com/office/powerpoint/2010/main" val="652529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177" t="42812" r="1972" b="43310"/>
          <a:stretch/>
        </p:blipFill>
        <p:spPr>
          <a:xfrm>
            <a:off x="265406" y="2936033"/>
            <a:ext cx="11686073" cy="951722"/>
          </a:xfrm>
          <a:prstGeom prst="rect">
            <a:avLst/>
          </a:prstGeom>
        </p:spPr>
      </p:pic>
      <p:sp>
        <p:nvSpPr>
          <p:cNvPr id="8" name="Title 1"/>
          <p:cNvSpPr>
            <a:spLocks noGrp="1"/>
          </p:cNvSpPr>
          <p:nvPr>
            <p:ph type="ctrTitle"/>
          </p:nvPr>
        </p:nvSpPr>
        <p:spPr>
          <a:xfrm>
            <a:off x="2652891" y="2929468"/>
            <a:ext cx="6254045" cy="711201"/>
          </a:xfrm>
          <a:prstGeom prst="rect">
            <a:avLst/>
          </a:prstGeom>
        </p:spPr>
        <p:txBody>
          <a:bodyPr anchor="ctr">
            <a:normAutofit/>
          </a:bodyPr>
          <a:lstStyle>
            <a:lvl1pPr algn="ctr">
              <a:defRPr sz="2800">
                <a:latin typeface="Gill Sans MT" panose="020B0502020104020203" pitchFamily="34" charset="0"/>
              </a:defRPr>
            </a:lvl1pPr>
          </a:lstStyle>
          <a:p>
            <a:r>
              <a:rPr lang="en-US"/>
              <a:t>Click to edit Master title style</a:t>
            </a:r>
            <a:endParaRPr lang="en-US" dirty="0"/>
          </a:p>
        </p:txBody>
      </p:sp>
      <p:sp>
        <p:nvSpPr>
          <p:cNvPr id="7" name="Content Placeholder 2"/>
          <p:cNvSpPr>
            <a:spLocks noGrp="1"/>
          </p:cNvSpPr>
          <p:nvPr>
            <p:ph sz="half" idx="10"/>
          </p:nvPr>
        </p:nvSpPr>
        <p:spPr>
          <a:xfrm>
            <a:off x="838200" y="4927603"/>
            <a:ext cx="5181600" cy="1249363"/>
          </a:xfrm>
          <a:prstGeom prst="rect">
            <a:avLst/>
          </a:prstGeom>
        </p:spPr>
        <p:txBody>
          <a:bodyPr>
            <a:normAutofit/>
          </a:bodyPr>
          <a:lstStyle>
            <a:lvl1pPr marL="0" indent="0">
              <a:buSzPct val="115000"/>
              <a:buNone/>
              <a:defRPr sz="14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1"/>
          </p:nvPr>
        </p:nvSpPr>
        <p:spPr>
          <a:xfrm>
            <a:off x="6163736" y="4927602"/>
            <a:ext cx="5181600" cy="1249363"/>
          </a:xfrm>
          <a:prstGeom prst="rect">
            <a:avLst/>
          </a:prstGeom>
        </p:spPr>
        <p:txBody>
          <a:bodyPr anchor="b">
            <a:normAutofit/>
          </a:bodyPr>
          <a:lstStyle>
            <a:lvl1pPr marL="0" indent="0" algn="r">
              <a:buSzPct val="115000"/>
              <a:buNone/>
              <a:defRPr sz="14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p:txBody>
      </p:sp>
    </p:spTree>
    <p:extLst>
      <p:ext uri="{BB962C8B-B14F-4D97-AF65-F5344CB8AC3E}">
        <p14:creationId xmlns:p14="http://schemas.microsoft.com/office/powerpoint/2010/main" val="28176090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831851" y="2169045"/>
            <a:ext cx="10515600" cy="1834745"/>
          </a:xfrm>
          <a:prstGeom prst="rect">
            <a:avLst/>
          </a:prstGeom>
        </p:spPr>
        <p:txBody>
          <a:bodyPr anchor="ctr">
            <a:normAutofit/>
          </a:bodyPr>
          <a:lstStyle>
            <a:lvl1pPr algn="ctr">
              <a:defRPr sz="3600">
                <a:latin typeface="Gill Sans MT" panose="020B0502020104020203"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60204" y="4039161"/>
            <a:ext cx="10515600" cy="1107000"/>
          </a:xfrm>
          <a:prstGeom prst="rect">
            <a:avLst/>
          </a:prstGeom>
        </p:spPr>
        <p:txBody>
          <a:bodyPr>
            <a:normAutofit/>
          </a:bodyPr>
          <a:lstStyle>
            <a:lvl1pPr marL="0" indent="0" algn="ctr">
              <a:buNone/>
              <a:defRPr sz="2800">
                <a:solidFill>
                  <a:schemeClr val="tx1"/>
                </a:solidFill>
                <a:latin typeface="Corbel" panose="020B0503020204020204" pitchFamily="34" charset="0"/>
              </a:defRPr>
            </a:lvl1pPr>
            <a:lvl2pPr marL="457205" indent="0">
              <a:buNone/>
              <a:defRPr sz="2000">
                <a:solidFill>
                  <a:schemeClr val="tx1">
                    <a:tint val="75000"/>
                  </a:schemeClr>
                </a:solidFill>
              </a:defRPr>
            </a:lvl2pPr>
            <a:lvl3pPr marL="914409" indent="0">
              <a:buNone/>
              <a:defRPr sz="1800">
                <a:solidFill>
                  <a:schemeClr val="tx1">
                    <a:tint val="75000"/>
                  </a:schemeClr>
                </a:solidFill>
              </a:defRPr>
            </a:lvl3pPr>
            <a:lvl4pPr marL="1371614" indent="0">
              <a:buNone/>
              <a:defRPr sz="1600">
                <a:solidFill>
                  <a:schemeClr val="tx1">
                    <a:tint val="75000"/>
                  </a:schemeClr>
                </a:solidFill>
              </a:defRPr>
            </a:lvl4pPr>
            <a:lvl5pPr marL="1828818" indent="0">
              <a:buNone/>
              <a:defRPr sz="1600">
                <a:solidFill>
                  <a:schemeClr val="tx1">
                    <a:tint val="75000"/>
                  </a:schemeClr>
                </a:solidFill>
              </a:defRPr>
            </a:lvl5pPr>
            <a:lvl6pPr marL="2286023" indent="0">
              <a:buNone/>
              <a:defRPr sz="1600">
                <a:solidFill>
                  <a:schemeClr val="tx1">
                    <a:tint val="75000"/>
                  </a:schemeClr>
                </a:solidFill>
              </a:defRPr>
            </a:lvl6pPr>
            <a:lvl7pPr marL="2743227" indent="0">
              <a:buNone/>
              <a:defRPr sz="1600">
                <a:solidFill>
                  <a:schemeClr val="tx1">
                    <a:tint val="75000"/>
                  </a:schemeClr>
                </a:solidFill>
              </a:defRPr>
            </a:lvl7pPr>
            <a:lvl8pPr marL="3200432" indent="0">
              <a:buNone/>
              <a:defRPr sz="1600">
                <a:solidFill>
                  <a:schemeClr val="tx1">
                    <a:tint val="75000"/>
                  </a:schemeClr>
                </a:solidFill>
              </a:defRPr>
            </a:lvl8pPr>
            <a:lvl9pPr marL="3657637"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338" t="94569" r="2420" b="3740"/>
          <a:stretch/>
        </p:blipFill>
        <p:spPr>
          <a:xfrm>
            <a:off x="107870" y="6550410"/>
            <a:ext cx="11963561" cy="194392"/>
          </a:xfrm>
          <a:prstGeom prst="rect">
            <a:avLst/>
          </a:prstGeom>
        </p:spPr>
      </p:pic>
      <p:sp>
        <p:nvSpPr>
          <p:cNvPr id="10" name="TextBox 9"/>
          <p:cNvSpPr txBox="1"/>
          <p:nvPr userDrawn="1"/>
        </p:nvSpPr>
        <p:spPr>
          <a:xfrm>
            <a:off x="11029247" y="6298743"/>
            <a:ext cx="715055" cy="276999"/>
          </a:xfrm>
          <a:prstGeom prst="rect">
            <a:avLst/>
          </a:prstGeom>
          <a:noFill/>
        </p:spPr>
        <p:txBody>
          <a:bodyPr wrap="square" rtlCol="0">
            <a:spAutoFit/>
          </a:bodyPr>
          <a:lstStyle/>
          <a:p>
            <a:pPr algn="r"/>
            <a:fld id="{2E1835B1-510A-4DC5-A62C-370242C1A9E8}" type="slidenum">
              <a:rPr lang="en-US" sz="1200" smtClean="0">
                <a:latin typeface="Corbel" panose="020B0503020204020204" pitchFamily="34" charset="0"/>
              </a:rPr>
              <a:pPr algn="r"/>
              <a:t>‹#›</a:t>
            </a:fld>
            <a:endParaRPr lang="en-US" sz="1200" dirty="0">
              <a:latin typeface="Corbel" panose="020B0503020204020204" pitchFamily="34" charset="0"/>
            </a:endParaRP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831" t="3295" r="2799" b="87965"/>
          <a:stretch/>
        </p:blipFill>
        <p:spPr>
          <a:xfrm>
            <a:off x="169948" y="143933"/>
            <a:ext cx="11853979" cy="645775"/>
          </a:xfrm>
          <a:prstGeom prst="rect">
            <a:avLst/>
          </a:prstGeom>
        </p:spPr>
      </p:pic>
    </p:spTree>
    <p:extLst>
      <p:ext uri="{BB962C8B-B14F-4D97-AF65-F5344CB8AC3E}">
        <p14:creationId xmlns:p14="http://schemas.microsoft.com/office/powerpoint/2010/main" val="620018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177" t="42812" r="1972" b="43310"/>
          <a:stretch/>
        </p:blipFill>
        <p:spPr>
          <a:xfrm>
            <a:off x="265406" y="2936033"/>
            <a:ext cx="11686073" cy="951722"/>
          </a:xfrm>
          <a:prstGeom prst="rect">
            <a:avLst/>
          </a:prstGeom>
        </p:spPr>
      </p:pic>
      <p:sp>
        <p:nvSpPr>
          <p:cNvPr id="8" name="Title 1"/>
          <p:cNvSpPr>
            <a:spLocks noGrp="1"/>
          </p:cNvSpPr>
          <p:nvPr>
            <p:ph type="ctrTitle"/>
          </p:nvPr>
        </p:nvSpPr>
        <p:spPr>
          <a:xfrm>
            <a:off x="2652891" y="2929468"/>
            <a:ext cx="6254045" cy="711201"/>
          </a:xfrm>
          <a:prstGeom prst="rect">
            <a:avLst/>
          </a:prstGeom>
        </p:spPr>
        <p:txBody>
          <a:bodyPr anchor="ctr">
            <a:normAutofit/>
          </a:bodyPr>
          <a:lstStyle>
            <a:lvl1pPr algn="ctr">
              <a:defRPr sz="2800">
                <a:latin typeface="Gill Sans MT" panose="020B0502020104020203" pitchFamily="34" charset="0"/>
              </a:defRPr>
            </a:lvl1pPr>
          </a:lstStyle>
          <a:p>
            <a:r>
              <a:rPr lang="en-US"/>
              <a:t>Click to edit Master title style</a:t>
            </a:r>
            <a:endParaRPr lang="en-US" dirty="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338" t="94569" r="2420" b="3740"/>
          <a:stretch/>
        </p:blipFill>
        <p:spPr>
          <a:xfrm>
            <a:off x="107870" y="6550410"/>
            <a:ext cx="11963561" cy="194392"/>
          </a:xfrm>
          <a:prstGeom prst="rect">
            <a:avLst/>
          </a:prstGeom>
        </p:spPr>
      </p:pic>
      <p:sp>
        <p:nvSpPr>
          <p:cNvPr id="11" name="TextBox 10"/>
          <p:cNvSpPr txBox="1"/>
          <p:nvPr userDrawn="1"/>
        </p:nvSpPr>
        <p:spPr>
          <a:xfrm>
            <a:off x="11029247" y="6298743"/>
            <a:ext cx="715055" cy="276999"/>
          </a:xfrm>
          <a:prstGeom prst="rect">
            <a:avLst/>
          </a:prstGeom>
          <a:noFill/>
        </p:spPr>
        <p:txBody>
          <a:bodyPr wrap="square" rtlCol="0">
            <a:spAutoFit/>
          </a:bodyPr>
          <a:lstStyle/>
          <a:p>
            <a:pPr algn="r"/>
            <a:fld id="{2E1835B1-510A-4DC5-A62C-370242C1A9E8}" type="slidenum">
              <a:rPr lang="en-US" sz="1200" smtClean="0">
                <a:latin typeface="Corbel" panose="020B0503020204020204" pitchFamily="34" charset="0"/>
              </a:rPr>
              <a:pPr algn="r"/>
              <a:t>‹#›</a:t>
            </a:fld>
            <a:endParaRPr lang="en-US" sz="1200" dirty="0">
              <a:latin typeface="Corbel" panose="020B0503020204020204" pitchFamily="34" charset="0"/>
            </a:endParaRPr>
          </a:p>
        </p:txBody>
      </p:sp>
    </p:spTree>
    <p:extLst>
      <p:ext uri="{BB962C8B-B14F-4D97-AF65-F5344CB8AC3E}">
        <p14:creationId xmlns:p14="http://schemas.microsoft.com/office/powerpoint/2010/main" val="1258416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954736"/>
            <a:ext cx="10515600" cy="840084"/>
          </a:xfrm>
          <a:prstGeom prst="rect">
            <a:avLst/>
          </a:prstGeom>
        </p:spPr>
        <p:txBody>
          <a:bodyPr anchor="ctr">
            <a:normAutofit/>
          </a:bodyPr>
          <a:lstStyle>
            <a:lvl1pPr>
              <a:defRPr sz="3200">
                <a:latin typeface="Gill Sans MT" panose="020B0502020104020203" pitchFamily="34" charset="0"/>
              </a:defRPr>
            </a:lvl1pPr>
          </a:lstStyle>
          <a:p>
            <a:r>
              <a:rPr lang="en-US"/>
              <a:t>Click to edit Master title style</a:t>
            </a:r>
            <a:endParaRPr lang="en-US" dirty="0"/>
          </a:p>
        </p:txBody>
      </p:sp>
      <p:sp>
        <p:nvSpPr>
          <p:cNvPr id="5" name="Content Placeholder 2"/>
          <p:cNvSpPr>
            <a:spLocks noGrp="1"/>
          </p:cNvSpPr>
          <p:nvPr>
            <p:ph sz="half" idx="10"/>
          </p:nvPr>
        </p:nvSpPr>
        <p:spPr>
          <a:xfrm>
            <a:off x="838200" y="1964267"/>
            <a:ext cx="10515600" cy="4212696"/>
          </a:xfrm>
          <a:prstGeom prst="rect">
            <a:avLst/>
          </a:prstGeom>
        </p:spPr>
        <p:txBody>
          <a:bodyPr>
            <a:normAutofit/>
          </a:bodyPr>
          <a:lstStyle>
            <a:lvl1pPr>
              <a:buSzPct val="115000"/>
              <a:defRPr sz="22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831" t="3295" r="2799" b="87965"/>
          <a:stretch/>
        </p:blipFill>
        <p:spPr>
          <a:xfrm>
            <a:off x="169948" y="143933"/>
            <a:ext cx="11853979" cy="645775"/>
          </a:xfrm>
          <a:prstGeom prst="rect">
            <a:avLst/>
          </a:prstGeom>
        </p:spPr>
      </p:pic>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338" t="94569" r="2420" b="3740"/>
          <a:stretch/>
        </p:blipFill>
        <p:spPr>
          <a:xfrm>
            <a:off x="107870" y="6550410"/>
            <a:ext cx="11963561" cy="194392"/>
          </a:xfrm>
          <a:prstGeom prst="rect">
            <a:avLst/>
          </a:prstGeom>
        </p:spPr>
      </p:pic>
      <p:sp>
        <p:nvSpPr>
          <p:cNvPr id="11" name="TextBox 10"/>
          <p:cNvSpPr txBox="1"/>
          <p:nvPr userDrawn="1"/>
        </p:nvSpPr>
        <p:spPr>
          <a:xfrm>
            <a:off x="11029247" y="6298743"/>
            <a:ext cx="715055" cy="276999"/>
          </a:xfrm>
          <a:prstGeom prst="rect">
            <a:avLst/>
          </a:prstGeom>
          <a:noFill/>
        </p:spPr>
        <p:txBody>
          <a:bodyPr wrap="square" rtlCol="0">
            <a:spAutoFit/>
          </a:bodyPr>
          <a:lstStyle/>
          <a:p>
            <a:pPr algn="r"/>
            <a:fld id="{2E1835B1-510A-4DC5-A62C-370242C1A9E8}" type="slidenum">
              <a:rPr lang="en-US" sz="1200" smtClean="0">
                <a:latin typeface="Corbel" panose="020B0503020204020204" pitchFamily="34" charset="0"/>
              </a:rPr>
              <a:pPr algn="r"/>
              <a:t>‹#›</a:t>
            </a:fld>
            <a:endParaRPr lang="en-US" sz="1200" dirty="0">
              <a:latin typeface="Corbel" panose="020B0503020204020204" pitchFamily="34" charset="0"/>
            </a:endParaRPr>
          </a:p>
        </p:txBody>
      </p:sp>
    </p:spTree>
    <p:extLst>
      <p:ext uri="{BB962C8B-B14F-4D97-AF65-F5344CB8AC3E}">
        <p14:creationId xmlns:p14="http://schemas.microsoft.com/office/powerpoint/2010/main" val="2969891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er &amp; 2 columns">
    <p:spTree>
      <p:nvGrpSpPr>
        <p:cNvPr id="1" name=""/>
        <p:cNvGrpSpPr/>
        <p:nvPr/>
      </p:nvGrpSpPr>
      <p:grpSpPr>
        <a:xfrm>
          <a:off x="0" y="0"/>
          <a:ext cx="0" cy="0"/>
          <a:chOff x="0" y="0"/>
          <a:chExt cx="0" cy="0"/>
        </a:xfrm>
      </p:grpSpPr>
      <p:sp>
        <p:nvSpPr>
          <p:cNvPr id="2" name="Title 1"/>
          <p:cNvSpPr>
            <a:spLocks noGrp="1"/>
          </p:cNvSpPr>
          <p:nvPr>
            <p:ph type="title"/>
          </p:nvPr>
        </p:nvSpPr>
        <p:spPr>
          <a:xfrm>
            <a:off x="838200" y="954736"/>
            <a:ext cx="10515600" cy="840084"/>
          </a:xfrm>
          <a:prstGeom prst="rect">
            <a:avLst/>
          </a:prstGeom>
        </p:spPr>
        <p:txBody>
          <a:bodyPr anchor="ctr">
            <a:normAutofit/>
          </a:bodyPr>
          <a:lstStyle>
            <a:lvl1pPr>
              <a:defRPr sz="3200">
                <a:latin typeface="Gill Sans MT" panose="020B0502020104020203" pitchFamily="34" charset="0"/>
              </a:defRPr>
            </a:lvl1pPr>
          </a:lstStyle>
          <a:p>
            <a:r>
              <a:rPr lang="en-US"/>
              <a:t>Click to edit Master title style</a:t>
            </a:r>
            <a:endParaRPr lang="en-US" dirty="0"/>
          </a:p>
        </p:txBody>
      </p:sp>
      <p:sp>
        <p:nvSpPr>
          <p:cNvPr id="9" name="Content Placeholder 2"/>
          <p:cNvSpPr>
            <a:spLocks noGrp="1"/>
          </p:cNvSpPr>
          <p:nvPr>
            <p:ph sz="half" idx="10"/>
          </p:nvPr>
        </p:nvSpPr>
        <p:spPr>
          <a:xfrm>
            <a:off x="838200" y="1930403"/>
            <a:ext cx="5181600" cy="4246563"/>
          </a:xfrm>
          <a:prstGeom prst="rect">
            <a:avLst/>
          </a:prstGeom>
        </p:spPr>
        <p:txBody>
          <a:bodyPr>
            <a:normAutofit/>
          </a:bodyPr>
          <a:lstStyle>
            <a:lvl1pPr>
              <a:buSzPct val="115000"/>
              <a:defRPr sz="22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1"/>
          </p:nvPr>
        </p:nvSpPr>
        <p:spPr>
          <a:xfrm>
            <a:off x="6163736" y="1930402"/>
            <a:ext cx="5181600" cy="4246563"/>
          </a:xfrm>
          <a:prstGeom prst="rect">
            <a:avLst/>
          </a:prstGeom>
        </p:spPr>
        <p:txBody>
          <a:bodyPr>
            <a:normAutofit/>
          </a:bodyPr>
          <a:lstStyle>
            <a:lvl1pPr>
              <a:buSzPct val="115000"/>
              <a:defRPr sz="22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2831" t="3295" r="2799" b="87965"/>
          <a:stretch/>
        </p:blipFill>
        <p:spPr>
          <a:xfrm>
            <a:off x="169948" y="143933"/>
            <a:ext cx="11853979" cy="645775"/>
          </a:xfrm>
          <a:prstGeom prst="rect">
            <a:avLst/>
          </a:prstGeom>
        </p:spPr>
      </p:pic>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l="2338" t="94569" r="2420" b="3740"/>
          <a:stretch/>
        </p:blipFill>
        <p:spPr>
          <a:xfrm>
            <a:off x="107870" y="6550410"/>
            <a:ext cx="11963561" cy="194392"/>
          </a:xfrm>
          <a:prstGeom prst="rect">
            <a:avLst/>
          </a:prstGeom>
        </p:spPr>
      </p:pic>
      <p:sp>
        <p:nvSpPr>
          <p:cNvPr id="18" name="TextBox 17"/>
          <p:cNvSpPr txBox="1"/>
          <p:nvPr userDrawn="1"/>
        </p:nvSpPr>
        <p:spPr>
          <a:xfrm>
            <a:off x="11029247" y="6298743"/>
            <a:ext cx="715055" cy="276999"/>
          </a:xfrm>
          <a:prstGeom prst="rect">
            <a:avLst/>
          </a:prstGeom>
          <a:noFill/>
        </p:spPr>
        <p:txBody>
          <a:bodyPr wrap="square" rtlCol="0">
            <a:spAutoFit/>
          </a:bodyPr>
          <a:lstStyle/>
          <a:p>
            <a:pPr algn="r"/>
            <a:fld id="{2E1835B1-510A-4DC5-A62C-370242C1A9E8}" type="slidenum">
              <a:rPr lang="en-US" sz="1200" smtClean="0">
                <a:latin typeface="Corbel" panose="020B0503020204020204" pitchFamily="34" charset="0"/>
              </a:rPr>
              <a:pPr algn="r"/>
              <a:t>‹#›</a:t>
            </a:fld>
            <a:endParaRPr lang="en-US" sz="1200" dirty="0">
              <a:latin typeface="Corbel" panose="020B0503020204020204" pitchFamily="34" charset="0"/>
            </a:endParaRPr>
          </a:p>
        </p:txBody>
      </p:sp>
    </p:spTree>
    <p:extLst>
      <p:ext uri="{BB962C8B-B14F-4D97-AF65-F5344CB8AC3E}">
        <p14:creationId xmlns:p14="http://schemas.microsoft.com/office/powerpoint/2010/main" val="1651872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amp; 2 columns shaded">
    <p:spTree>
      <p:nvGrpSpPr>
        <p:cNvPr id="1" name=""/>
        <p:cNvGrpSpPr/>
        <p:nvPr/>
      </p:nvGrpSpPr>
      <p:grpSpPr>
        <a:xfrm>
          <a:off x="0" y="0"/>
          <a:ext cx="0" cy="0"/>
          <a:chOff x="0" y="0"/>
          <a:chExt cx="0" cy="0"/>
        </a:xfrm>
      </p:grpSpPr>
      <p:sp>
        <p:nvSpPr>
          <p:cNvPr id="2" name="Title 1"/>
          <p:cNvSpPr>
            <a:spLocks noGrp="1"/>
          </p:cNvSpPr>
          <p:nvPr>
            <p:ph type="title"/>
          </p:nvPr>
        </p:nvSpPr>
        <p:spPr>
          <a:xfrm>
            <a:off x="838200" y="954736"/>
            <a:ext cx="10515600" cy="840084"/>
          </a:xfrm>
          <a:prstGeom prst="rect">
            <a:avLst/>
          </a:prstGeom>
        </p:spPr>
        <p:txBody>
          <a:bodyPr anchor="ctr">
            <a:normAutofit/>
          </a:bodyPr>
          <a:lstStyle>
            <a:lvl1pPr>
              <a:defRPr sz="3200">
                <a:latin typeface="Gill Sans MT" panose="020B0502020104020203" pitchFamily="34" charset="0"/>
              </a:defRPr>
            </a:lvl1pPr>
          </a:lstStyle>
          <a:p>
            <a:r>
              <a:rPr lang="en-US"/>
              <a:t>Click to edit Master title style</a:t>
            </a:r>
            <a:endParaRPr lang="en-US" dirty="0"/>
          </a:p>
        </p:txBody>
      </p:sp>
      <p:sp>
        <p:nvSpPr>
          <p:cNvPr id="9" name="Content Placeholder 2"/>
          <p:cNvSpPr>
            <a:spLocks noGrp="1"/>
          </p:cNvSpPr>
          <p:nvPr>
            <p:ph sz="half" idx="10"/>
          </p:nvPr>
        </p:nvSpPr>
        <p:spPr>
          <a:xfrm>
            <a:off x="838200" y="1930403"/>
            <a:ext cx="5181600" cy="4246563"/>
          </a:xfrm>
          <a:prstGeom prst="rect">
            <a:avLst/>
          </a:prstGeom>
          <a:solidFill>
            <a:srgbClr val="F7F6F6"/>
          </a:solidFill>
          <a:ln>
            <a:solidFill>
              <a:srgbClr val="7B7C7C"/>
            </a:solidFill>
          </a:ln>
        </p:spPr>
        <p:txBody>
          <a:bodyPr>
            <a:normAutofit/>
          </a:bodyPr>
          <a:lstStyle>
            <a:lvl1pPr>
              <a:buSzPct val="115000"/>
              <a:defRPr sz="22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1"/>
          </p:nvPr>
        </p:nvSpPr>
        <p:spPr>
          <a:xfrm>
            <a:off x="6163736" y="1930402"/>
            <a:ext cx="5181600" cy="4246563"/>
          </a:xfrm>
          <a:prstGeom prst="rect">
            <a:avLst/>
          </a:prstGeom>
          <a:solidFill>
            <a:srgbClr val="F7F6F6"/>
          </a:solidFill>
          <a:ln>
            <a:solidFill>
              <a:srgbClr val="7B7C7C"/>
            </a:solidFill>
          </a:ln>
        </p:spPr>
        <p:txBody>
          <a:bodyPr>
            <a:normAutofit/>
          </a:bodyPr>
          <a:lstStyle>
            <a:lvl1pPr>
              <a:buSzPct val="115000"/>
              <a:defRPr sz="22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831" t="3295" r="2799" b="87965"/>
          <a:stretch/>
        </p:blipFill>
        <p:spPr>
          <a:xfrm>
            <a:off x="169948" y="143933"/>
            <a:ext cx="11853979" cy="645775"/>
          </a:xfrm>
          <a:prstGeom prst="rect">
            <a:avLst/>
          </a:prstGeom>
        </p:spPr>
      </p:pic>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2338" t="94569" r="2420" b="3740"/>
          <a:stretch/>
        </p:blipFill>
        <p:spPr>
          <a:xfrm>
            <a:off x="107870" y="6550410"/>
            <a:ext cx="11963561" cy="194392"/>
          </a:xfrm>
          <a:prstGeom prst="rect">
            <a:avLst/>
          </a:prstGeom>
        </p:spPr>
      </p:pic>
      <p:sp>
        <p:nvSpPr>
          <p:cNvPr id="17" name="TextBox 16"/>
          <p:cNvSpPr txBox="1"/>
          <p:nvPr userDrawn="1"/>
        </p:nvSpPr>
        <p:spPr>
          <a:xfrm>
            <a:off x="11029247" y="6298743"/>
            <a:ext cx="715055" cy="276999"/>
          </a:xfrm>
          <a:prstGeom prst="rect">
            <a:avLst/>
          </a:prstGeom>
          <a:noFill/>
        </p:spPr>
        <p:txBody>
          <a:bodyPr wrap="square" rtlCol="0">
            <a:spAutoFit/>
          </a:bodyPr>
          <a:lstStyle/>
          <a:p>
            <a:pPr algn="r"/>
            <a:fld id="{2E1835B1-510A-4DC5-A62C-370242C1A9E8}" type="slidenum">
              <a:rPr lang="en-US" sz="1200" smtClean="0">
                <a:latin typeface="Corbel" panose="020B0503020204020204" pitchFamily="34" charset="0"/>
              </a:rPr>
              <a:pPr algn="r"/>
              <a:t>‹#›</a:t>
            </a:fld>
            <a:endParaRPr lang="en-US" sz="1200" dirty="0">
              <a:latin typeface="Corbel" panose="020B0503020204020204" pitchFamily="34" charset="0"/>
            </a:endParaRPr>
          </a:p>
        </p:txBody>
      </p:sp>
    </p:spTree>
    <p:extLst>
      <p:ext uri="{BB962C8B-B14F-4D97-AF65-F5344CB8AC3E}">
        <p14:creationId xmlns:p14="http://schemas.microsoft.com/office/powerpoint/2010/main" val="24257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F9161A-D31A-2D94-D25E-FCEBA24F6D35}"/>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3" name="Footer Placeholder 2">
            <a:extLst>
              <a:ext uri="{FF2B5EF4-FFF2-40B4-BE49-F238E27FC236}">
                <a16:creationId xmlns:a16="http://schemas.microsoft.com/office/drawing/2014/main" id="{8B066605-2FE6-70F9-35B3-1A1A1C6832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FF2EEC-790F-6B90-971F-22CB53969848}"/>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21816833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lumns only">
    <p:spTree>
      <p:nvGrpSpPr>
        <p:cNvPr id="1" name=""/>
        <p:cNvGrpSpPr/>
        <p:nvPr/>
      </p:nvGrpSpPr>
      <p:grpSpPr>
        <a:xfrm>
          <a:off x="0" y="0"/>
          <a:ext cx="0" cy="0"/>
          <a:chOff x="0" y="0"/>
          <a:chExt cx="0" cy="0"/>
        </a:xfrm>
      </p:grpSpPr>
      <p:sp>
        <p:nvSpPr>
          <p:cNvPr id="6" name="Content Placeholder 2"/>
          <p:cNvSpPr>
            <a:spLocks noGrp="1"/>
          </p:cNvSpPr>
          <p:nvPr>
            <p:ph sz="half" idx="10"/>
          </p:nvPr>
        </p:nvSpPr>
        <p:spPr>
          <a:xfrm>
            <a:off x="838200" y="1016002"/>
            <a:ext cx="5181600" cy="5160962"/>
          </a:xfrm>
          <a:prstGeom prst="rect">
            <a:avLst/>
          </a:prstGeom>
        </p:spPr>
        <p:txBody>
          <a:bodyPr>
            <a:normAutofit/>
          </a:bodyPr>
          <a:lstStyle>
            <a:lvl1pPr>
              <a:buSzPct val="115000"/>
              <a:defRPr sz="22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1"/>
          </p:nvPr>
        </p:nvSpPr>
        <p:spPr>
          <a:xfrm>
            <a:off x="6163736" y="1016001"/>
            <a:ext cx="5181600" cy="5160962"/>
          </a:xfrm>
          <a:prstGeom prst="rect">
            <a:avLst/>
          </a:prstGeom>
        </p:spPr>
        <p:txBody>
          <a:bodyPr>
            <a:normAutofit/>
          </a:bodyPr>
          <a:lstStyle>
            <a:lvl1pPr>
              <a:buSzPct val="115000"/>
              <a:defRPr sz="22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2831" t="3295" r="2799" b="87965"/>
          <a:stretch/>
        </p:blipFill>
        <p:spPr>
          <a:xfrm>
            <a:off x="169948" y="143933"/>
            <a:ext cx="11853979" cy="645775"/>
          </a:xfrm>
          <a:prstGeom prst="rect">
            <a:avLst/>
          </a:prstGeom>
        </p:spPr>
      </p:pic>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338" t="94569" r="2420" b="3740"/>
          <a:stretch/>
        </p:blipFill>
        <p:spPr>
          <a:xfrm>
            <a:off x="107870" y="6550410"/>
            <a:ext cx="11963561" cy="194392"/>
          </a:xfrm>
          <a:prstGeom prst="rect">
            <a:avLst/>
          </a:prstGeom>
        </p:spPr>
      </p:pic>
      <p:sp>
        <p:nvSpPr>
          <p:cNvPr id="16" name="TextBox 15"/>
          <p:cNvSpPr txBox="1"/>
          <p:nvPr userDrawn="1"/>
        </p:nvSpPr>
        <p:spPr>
          <a:xfrm>
            <a:off x="11029247" y="6298743"/>
            <a:ext cx="715055" cy="276999"/>
          </a:xfrm>
          <a:prstGeom prst="rect">
            <a:avLst/>
          </a:prstGeom>
          <a:noFill/>
        </p:spPr>
        <p:txBody>
          <a:bodyPr wrap="square" rtlCol="0">
            <a:spAutoFit/>
          </a:bodyPr>
          <a:lstStyle/>
          <a:p>
            <a:pPr algn="r"/>
            <a:fld id="{2E1835B1-510A-4DC5-A62C-370242C1A9E8}" type="slidenum">
              <a:rPr lang="en-US" sz="1200" smtClean="0">
                <a:latin typeface="Corbel" panose="020B0503020204020204" pitchFamily="34" charset="0"/>
              </a:rPr>
              <a:pPr algn="r"/>
              <a:t>‹#›</a:t>
            </a:fld>
            <a:endParaRPr lang="en-US" sz="1200" dirty="0">
              <a:latin typeface="Corbel" panose="020B0503020204020204" pitchFamily="34" charset="0"/>
            </a:endParaRPr>
          </a:p>
        </p:txBody>
      </p:sp>
    </p:spTree>
    <p:extLst>
      <p:ext uri="{BB962C8B-B14F-4D97-AF65-F5344CB8AC3E}">
        <p14:creationId xmlns:p14="http://schemas.microsoft.com/office/powerpoint/2010/main" val="2284083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lumns only shaded">
    <p:spTree>
      <p:nvGrpSpPr>
        <p:cNvPr id="1" name=""/>
        <p:cNvGrpSpPr/>
        <p:nvPr/>
      </p:nvGrpSpPr>
      <p:grpSpPr>
        <a:xfrm>
          <a:off x="0" y="0"/>
          <a:ext cx="0" cy="0"/>
          <a:chOff x="0" y="0"/>
          <a:chExt cx="0" cy="0"/>
        </a:xfrm>
      </p:grpSpPr>
      <p:sp>
        <p:nvSpPr>
          <p:cNvPr id="6" name="Content Placeholder 2"/>
          <p:cNvSpPr>
            <a:spLocks noGrp="1"/>
          </p:cNvSpPr>
          <p:nvPr>
            <p:ph sz="half" idx="10"/>
          </p:nvPr>
        </p:nvSpPr>
        <p:spPr>
          <a:xfrm>
            <a:off x="838200" y="1016002"/>
            <a:ext cx="5181600" cy="5160962"/>
          </a:xfrm>
          <a:prstGeom prst="rect">
            <a:avLst/>
          </a:prstGeom>
          <a:solidFill>
            <a:srgbClr val="F7F6F6"/>
          </a:solidFill>
          <a:ln>
            <a:solidFill>
              <a:srgbClr val="7B7C7C"/>
            </a:solidFill>
          </a:ln>
        </p:spPr>
        <p:txBody>
          <a:bodyPr>
            <a:normAutofit/>
          </a:bodyPr>
          <a:lstStyle>
            <a:lvl1pPr>
              <a:buSzPct val="115000"/>
              <a:defRPr sz="22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1"/>
          </p:nvPr>
        </p:nvSpPr>
        <p:spPr>
          <a:xfrm>
            <a:off x="6163736" y="1016001"/>
            <a:ext cx="5181600" cy="5160962"/>
          </a:xfrm>
          <a:prstGeom prst="rect">
            <a:avLst/>
          </a:prstGeom>
          <a:solidFill>
            <a:srgbClr val="F7F6F6"/>
          </a:solidFill>
          <a:ln>
            <a:solidFill>
              <a:srgbClr val="7B7C7C"/>
            </a:solidFill>
          </a:ln>
        </p:spPr>
        <p:txBody>
          <a:bodyPr>
            <a:normAutofit/>
          </a:bodyPr>
          <a:lstStyle>
            <a:lvl1pPr>
              <a:buSzPct val="115000"/>
              <a:defRPr sz="22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2831" t="3295" r="2799" b="87965"/>
          <a:stretch/>
        </p:blipFill>
        <p:spPr>
          <a:xfrm>
            <a:off x="169948" y="143933"/>
            <a:ext cx="11853979" cy="645775"/>
          </a:xfrm>
          <a:prstGeom prst="rect">
            <a:avLst/>
          </a:prstGeom>
        </p:spPr>
      </p:pic>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338" t="94569" r="2420" b="3740"/>
          <a:stretch/>
        </p:blipFill>
        <p:spPr>
          <a:xfrm>
            <a:off x="107870" y="6550410"/>
            <a:ext cx="11963561" cy="194392"/>
          </a:xfrm>
          <a:prstGeom prst="rect">
            <a:avLst/>
          </a:prstGeom>
        </p:spPr>
      </p:pic>
      <p:sp>
        <p:nvSpPr>
          <p:cNvPr id="16" name="TextBox 15"/>
          <p:cNvSpPr txBox="1"/>
          <p:nvPr userDrawn="1"/>
        </p:nvSpPr>
        <p:spPr>
          <a:xfrm>
            <a:off x="11029247" y="6298743"/>
            <a:ext cx="715055" cy="276999"/>
          </a:xfrm>
          <a:prstGeom prst="rect">
            <a:avLst/>
          </a:prstGeom>
          <a:noFill/>
        </p:spPr>
        <p:txBody>
          <a:bodyPr wrap="square" rtlCol="0">
            <a:spAutoFit/>
          </a:bodyPr>
          <a:lstStyle/>
          <a:p>
            <a:pPr algn="r"/>
            <a:fld id="{2E1835B1-510A-4DC5-A62C-370242C1A9E8}" type="slidenum">
              <a:rPr lang="en-US" sz="1200" smtClean="0">
                <a:latin typeface="Corbel" panose="020B0503020204020204" pitchFamily="34" charset="0"/>
              </a:rPr>
              <a:pPr algn="r"/>
              <a:t>‹#›</a:t>
            </a:fld>
            <a:endParaRPr lang="en-US" sz="1200" dirty="0">
              <a:latin typeface="Corbel" panose="020B0503020204020204" pitchFamily="34" charset="0"/>
            </a:endParaRPr>
          </a:p>
        </p:txBody>
      </p:sp>
    </p:spTree>
    <p:extLst>
      <p:ext uri="{BB962C8B-B14F-4D97-AF65-F5344CB8AC3E}">
        <p14:creationId xmlns:p14="http://schemas.microsoft.com/office/powerpoint/2010/main" val="33024905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amp; picture">
    <p:spTree>
      <p:nvGrpSpPr>
        <p:cNvPr id="1" name=""/>
        <p:cNvGrpSpPr/>
        <p:nvPr/>
      </p:nvGrpSpPr>
      <p:grpSpPr>
        <a:xfrm>
          <a:off x="0" y="0"/>
          <a:ext cx="0" cy="0"/>
          <a:chOff x="0" y="0"/>
          <a:chExt cx="0" cy="0"/>
        </a:xfrm>
      </p:grpSpPr>
      <p:sp>
        <p:nvSpPr>
          <p:cNvPr id="2" name="Title 1"/>
          <p:cNvSpPr>
            <a:spLocks noGrp="1"/>
          </p:cNvSpPr>
          <p:nvPr>
            <p:ph type="title"/>
          </p:nvPr>
        </p:nvSpPr>
        <p:spPr>
          <a:xfrm>
            <a:off x="838200" y="954736"/>
            <a:ext cx="10515600" cy="840084"/>
          </a:xfrm>
          <a:prstGeom prst="rect">
            <a:avLst/>
          </a:prstGeom>
        </p:spPr>
        <p:txBody>
          <a:bodyPr anchor="ctr">
            <a:normAutofit/>
          </a:bodyPr>
          <a:lstStyle>
            <a:lvl1pPr>
              <a:defRPr sz="3200">
                <a:latin typeface="Gill Sans MT" panose="020B0502020104020203"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2055815"/>
            <a:ext cx="5596467" cy="4121148"/>
          </a:xfrm>
          <a:prstGeom prst="rect">
            <a:avLst/>
          </a:prstGeom>
        </p:spPr>
        <p:txBody>
          <a:bodyPr>
            <a:normAutofit/>
          </a:bodyPr>
          <a:lstStyle>
            <a:lvl1pPr>
              <a:buSzPct val="115000"/>
              <a:defRPr sz="2200">
                <a:latin typeface="Corbel" panose="020B0503020204020204" pitchFamily="34" charset="0"/>
              </a:defRPr>
            </a:lvl1pPr>
            <a:lvl2pPr marL="685807" indent="-338142">
              <a:buFont typeface="Corbel" panose="020B0503020204020204" pitchFamily="34" charset="0"/>
              <a:buChar char="―"/>
              <a:defRPr sz="2000">
                <a:latin typeface="Corbel" panose="020B0503020204020204" pitchFamily="34" charset="0"/>
              </a:defRPr>
            </a:lvl2pPr>
            <a:lvl3pPr marL="1143011" indent="-228602">
              <a:buSzPct val="85000"/>
              <a:buFont typeface="Wingdings" panose="05000000000000000000" pitchFamily="2" charset="2"/>
              <a:buChar char="§"/>
              <a:defRPr sz="2000">
                <a:latin typeface="Corbel" panose="020B0503020204020204" pitchFamily="34" charset="0"/>
              </a:defRPr>
            </a:lvl3pPr>
            <a:lvl4pPr marL="1600216" indent="-228602">
              <a:buSzPct val="100000"/>
              <a:buFont typeface="Corbel" panose="020B0503020204020204" pitchFamily="34" charset="0"/>
              <a:buChar char="−"/>
              <a:defRPr sz="2000">
                <a:latin typeface="Corbel" panose="020B0503020204020204" pitchFamily="34" charset="0"/>
              </a:defRPr>
            </a:lvl4pPr>
            <a:lvl5pPr marL="2057421" indent="-228602">
              <a:buSzPct val="50000"/>
              <a:buFont typeface="Courier New" panose="02070309020205020404" pitchFamily="49" charset="0"/>
              <a:buChar char="o"/>
              <a:defRPr sz="20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p:cNvSpPr>
            <a:spLocks noGrp="1" noChangeAspect="1"/>
          </p:cNvSpPr>
          <p:nvPr>
            <p:ph type="pic" idx="13"/>
          </p:nvPr>
        </p:nvSpPr>
        <p:spPr>
          <a:xfrm>
            <a:off x="6554669" y="2055817"/>
            <a:ext cx="4799135" cy="3826116"/>
          </a:xfrm>
          <a:prstGeom prst="rect">
            <a:avLst/>
          </a:prstGeom>
        </p:spPr>
        <p:txBody>
          <a:bodyPr anchor="t"/>
          <a:lstStyle>
            <a:lvl1pPr marL="0" indent="0">
              <a:buNone/>
              <a:defRPr sz="3200"/>
            </a:lvl1pPr>
            <a:lvl2pPr marL="457205" indent="0">
              <a:buNone/>
              <a:defRPr sz="2800"/>
            </a:lvl2pPr>
            <a:lvl3pPr marL="914409" indent="0">
              <a:buNone/>
              <a:defRPr sz="2400"/>
            </a:lvl3pPr>
            <a:lvl4pPr marL="1371614" indent="0">
              <a:buNone/>
              <a:defRPr sz="2000"/>
            </a:lvl4pPr>
            <a:lvl5pPr marL="1828818" indent="0">
              <a:buNone/>
              <a:defRPr sz="2000"/>
            </a:lvl5pPr>
            <a:lvl6pPr marL="2286023" indent="0">
              <a:buNone/>
              <a:defRPr sz="2000"/>
            </a:lvl6pPr>
            <a:lvl7pPr marL="2743227" indent="0">
              <a:buNone/>
              <a:defRPr sz="2000"/>
            </a:lvl7pPr>
            <a:lvl8pPr marL="3200432" indent="0">
              <a:buNone/>
              <a:defRPr sz="2000"/>
            </a:lvl8pPr>
            <a:lvl9pPr marL="3657637" indent="0">
              <a:buNone/>
              <a:defRPr sz="2000"/>
            </a:lvl9pPr>
          </a:lstStyle>
          <a:p>
            <a:r>
              <a:rPr lang="en-US" dirty="0"/>
              <a:t>Click icon to add picture</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831" t="3295" r="2799" b="87965"/>
          <a:stretch/>
        </p:blipFill>
        <p:spPr>
          <a:xfrm>
            <a:off x="169948" y="143933"/>
            <a:ext cx="11853979" cy="645775"/>
          </a:xfrm>
          <a:prstGeom prst="rect">
            <a:avLst/>
          </a:prstGeom>
        </p:spPr>
      </p:pic>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2338" t="94569" r="2420" b="3740"/>
          <a:stretch/>
        </p:blipFill>
        <p:spPr>
          <a:xfrm>
            <a:off x="107870" y="6550410"/>
            <a:ext cx="11963561" cy="194392"/>
          </a:xfrm>
          <a:prstGeom prst="rect">
            <a:avLst/>
          </a:prstGeom>
        </p:spPr>
      </p:pic>
      <p:sp>
        <p:nvSpPr>
          <p:cNvPr id="15" name="TextBox 14"/>
          <p:cNvSpPr txBox="1"/>
          <p:nvPr userDrawn="1"/>
        </p:nvSpPr>
        <p:spPr>
          <a:xfrm>
            <a:off x="11029247" y="6298743"/>
            <a:ext cx="715055" cy="276999"/>
          </a:xfrm>
          <a:prstGeom prst="rect">
            <a:avLst/>
          </a:prstGeom>
          <a:noFill/>
        </p:spPr>
        <p:txBody>
          <a:bodyPr wrap="square" rtlCol="0">
            <a:spAutoFit/>
          </a:bodyPr>
          <a:lstStyle/>
          <a:p>
            <a:pPr algn="r"/>
            <a:fld id="{2E1835B1-510A-4DC5-A62C-370242C1A9E8}" type="slidenum">
              <a:rPr lang="en-US" sz="1200" smtClean="0">
                <a:latin typeface="Corbel" panose="020B0503020204020204" pitchFamily="34" charset="0"/>
              </a:rPr>
              <a:pPr algn="r"/>
              <a:t>‹#›</a:t>
            </a:fld>
            <a:endParaRPr lang="en-US" sz="1200" dirty="0">
              <a:latin typeface="Corbel" panose="020B0503020204020204" pitchFamily="34" charset="0"/>
            </a:endParaRPr>
          </a:p>
        </p:txBody>
      </p:sp>
    </p:spTree>
    <p:extLst>
      <p:ext uri="{BB962C8B-B14F-4D97-AF65-F5344CB8AC3E}">
        <p14:creationId xmlns:p14="http://schemas.microsoft.com/office/powerpoint/2010/main" val="1213552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er &amp; image">
    <p:spTree>
      <p:nvGrpSpPr>
        <p:cNvPr id="1" name=""/>
        <p:cNvGrpSpPr/>
        <p:nvPr/>
      </p:nvGrpSpPr>
      <p:grpSpPr>
        <a:xfrm>
          <a:off x="0" y="0"/>
          <a:ext cx="0" cy="0"/>
          <a:chOff x="0" y="0"/>
          <a:chExt cx="0" cy="0"/>
        </a:xfrm>
      </p:grpSpPr>
      <p:sp>
        <p:nvSpPr>
          <p:cNvPr id="2" name="Title 1"/>
          <p:cNvSpPr>
            <a:spLocks noGrp="1"/>
          </p:cNvSpPr>
          <p:nvPr>
            <p:ph type="title"/>
          </p:nvPr>
        </p:nvSpPr>
        <p:spPr>
          <a:xfrm>
            <a:off x="838200" y="954736"/>
            <a:ext cx="10515600" cy="840084"/>
          </a:xfrm>
          <a:prstGeom prst="rect">
            <a:avLst/>
          </a:prstGeom>
        </p:spPr>
        <p:txBody>
          <a:bodyPr anchor="ctr">
            <a:normAutofit/>
          </a:bodyPr>
          <a:lstStyle>
            <a:lvl1pPr>
              <a:defRPr sz="3200">
                <a:latin typeface="Gill Sans MT" panose="020B0502020104020203" pitchFamily="34" charset="0"/>
              </a:defRPr>
            </a:lvl1pPr>
          </a:lstStyle>
          <a:p>
            <a:r>
              <a:rPr lang="en-US"/>
              <a:t>Click to edit Master title style</a:t>
            </a:r>
            <a:endParaRPr lang="en-US" dirty="0"/>
          </a:p>
        </p:txBody>
      </p:sp>
      <p:sp>
        <p:nvSpPr>
          <p:cNvPr id="5" name="Picture Placeholder 2"/>
          <p:cNvSpPr>
            <a:spLocks noGrp="1" noChangeAspect="1"/>
          </p:cNvSpPr>
          <p:nvPr>
            <p:ph type="pic" idx="13"/>
          </p:nvPr>
        </p:nvSpPr>
        <p:spPr>
          <a:xfrm>
            <a:off x="838201" y="2032000"/>
            <a:ext cx="10515600" cy="4038600"/>
          </a:xfrm>
          <a:prstGeom prst="rect">
            <a:avLst/>
          </a:prstGeom>
        </p:spPr>
        <p:txBody>
          <a:bodyPr anchor="t"/>
          <a:lstStyle>
            <a:lvl1pPr marL="0" indent="0">
              <a:buNone/>
              <a:defRPr sz="3200"/>
            </a:lvl1pPr>
            <a:lvl2pPr marL="457205" indent="0">
              <a:buNone/>
              <a:defRPr sz="2800"/>
            </a:lvl2pPr>
            <a:lvl3pPr marL="914409" indent="0">
              <a:buNone/>
              <a:defRPr sz="2400"/>
            </a:lvl3pPr>
            <a:lvl4pPr marL="1371614" indent="0">
              <a:buNone/>
              <a:defRPr sz="2000"/>
            </a:lvl4pPr>
            <a:lvl5pPr marL="1828818" indent="0">
              <a:buNone/>
              <a:defRPr sz="2000"/>
            </a:lvl5pPr>
            <a:lvl6pPr marL="2286023" indent="0">
              <a:buNone/>
              <a:defRPr sz="2000"/>
            </a:lvl6pPr>
            <a:lvl7pPr marL="2743227" indent="0">
              <a:buNone/>
              <a:defRPr sz="2000"/>
            </a:lvl7pPr>
            <a:lvl8pPr marL="3200432" indent="0">
              <a:buNone/>
              <a:defRPr sz="2000"/>
            </a:lvl8pPr>
            <a:lvl9pPr marL="3657637" indent="0">
              <a:buNone/>
              <a:defRPr sz="2000"/>
            </a:lvl9pPr>
          </a:lstStyle>
          <a:p>
            <a:r>
              <a:rPr lang="en-US" dirty="0"/>
              <a:t>Click icon to add picture</a:t>
            </a: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831" t="3295" r="2799" b="87965"/>
          <a:stretch/>
        </p:blipFill>
        <p:spPr>
          <a:xfrm>
            <a:off x="169948" y="143933"/>
            <a:ext cx="11853979" cy="645775"/>
          </a:xfrm>
          <a:prstGeom prst="rect">
            <a:avLst/>
          </a:prstGeom>
        </p:spPr>
      </p:pic>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338" t="94569" r="2420" b="3740"/>
          <a:stretch/>
        </p:blipFill>
        <p:spPr>
          <a:xfrm>
            <a:off x="107870" y="6550410"/>
            <a:ext cx="11963561" cy="194392"/>
          </a:xfrm>
          <a:prstGeom prst="rect">
            <a:avLst/>
          </a:prstGeom>
        </p:spPr>
      </p:pic>
      <p:sp>
        <p:nvSpPr>
          <p:cNvPr id="14" name="TextBox 13"/>
          <p:cNvSpPr txBox="1"/>
          <p:nvPr userDrawn="1"/>
        </p:nvSpPr>
        <p:spPr>
          <a:xfrm>
            <a:off x="11029247" y="6298743"/>
            <a:ext cx="715055" cy="276999"/>
          </a:xfrm>
          <a:prstGeom prst="rect">
            <a:avLst/>
          </a:prstGeom>
          <a:noFill/>
        </p:spPr>
        <p:txBody>
          <a:bodyPr wrap="square" rtlCol="0">
            <a:spAutoFit/>
          </a:bodyPr>
          <a:lstStyle/>
          <a:p>
            <a:pPr algn="r"/>
            <a:fld id="{2E1835B1-510A-4DC5-A62C-370242C1A9E8}" type="slidenum">
              <a:rPr lang="en-US" sz="1200" smtClean="0">
                <a:latin typeface="Corbel" panose="020B0503020204020204" pitchFamily="34" charset="0"/>
              </a:rPr>
              <a:pPr algn="r"/>
              <a:t>‹#›</a:t>
            </a:fld>
            <a:endParaRPr lang="en-US" sz="1200" dirty="0">
              <a:latin typeface="Corbel" panose="020B0503020204020204" pitchFamily="34" charset="0"/>
            </a:endParaRPr>
          </a:p>
        </p:txBody>
      </p:sp>
    </p:spTree>
    <p:extLst>
      <p:ext uri="{BB962C8B-B14F-4D97-AF65-F5344CB8AC3E}">
        <p14:creationId xmlns:p14="http://schemas.microsoft.com/office/powerpoint/2010/main" val="18364401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54736"/>
            <a:ext cx="10515600" cy="840084"/>
          </a:xfrm>
          <a:prstGeom prst="rect">
            <a:avLst/>
          </a:prstGeom>
        </p:spPr>
        <p:txBody>
          <a:bodyPr anchor="ctr">
            <a:normAutofit/>
          </a:bodyPr>
          <a:lstStyle>
            <a:lvl1pPr>
              <a:defRPr sz="3200">
                <a:latin typeface="Gill Sans MT" panose="020B0502020104020203" pitchFamily="34" charset="0"/>
              </a:defRPr>
            </a:lvl1pPr>
          </a:lstStyle>
          <a:p>
            <a:r>
              <a:rPr lang="en-US"/>
              <a:t>Click to edit Master title style</a:t>
            </a:r>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831" t="3295" r="2799" b="87965"/>
          <a:stretch/>
        </p:blipFill>
        <p:spPr>
          <a:xfrm>
            <a:off x="169948" y="143933"/>
            <a:ext cx="11853979" cy="645775"/>
          </a:xfrm>
          <a:prstGeom prst="rect">
            <a:avLst/>
          </a:prstGeom>
        </p:spPr>
      </p:pic>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338" t="94569" r="2420" b="3740"/>
          <a:stretch/>
        </p:blipFill>
        <p:spPr>
          <a:xfrm>
            <a:off x="107870" y="6550410"/>
            <a:ext cx="11963561" cy="194392"/>
          </a:xfrm>
          <a:prstGeom prst="rect">
            <a:avLst/>
          </a:prstGeom>
        </p:spPr>
      </p:pic>
      <p:sp>
        <p:nvSpPr>
          <p:cNvPr id="13" name="TextBox 12"/>
          <p:cNvSpPr txBox="1"/>
          <p:nvPr userDrawn="1"/>
        </p:nvSpPr>
        <p:spPr>
          <a:xfrm>
            <a:off x="11029247" y="6298743"/>
            <a:ext cx="715055" cy="276999"/>
          </a:xfrm>
          <a:prstGeom prst="rect">
            <a:avLst/>
          </a:prstGeom>
          <a:noFill/>
        </p:spPr>
        <p:txBody>
          <a:bodyPr wrap="square" rtlCol="0">
            <a:spAutoFit/>
          </a:bodyPr>
          <a:lstStyle/>
          <a:p>
            <a:pPr algn="r"/>
            <a:fld id="{2E1835B1-510A-4DC5-A62C-370242C1A9E8}" type="slidenum">
              <a:rPr lang="en-US" sz="1200" smtClean="0">
                <a:latin typeface="Corbel" panose="020B0503020204020204" pitchFamily="34" charset="0"/>
              </a:rPr>
              <a:pPr algn="r"/>
              <a:t>‹#›</a:t>
            </a:fld>
            <a:endParaRPr lang="en-US" sz="1200" dirty="0">
              <a:latin typeface="Corbel" panose="020B0503020204020204" pitchFamily="34" charset="0"/>
            </a:endParaRPr>
          </a:p>
        </p:txBody>
      </p:sp>
    </p:spTree>
    <p:extLst>
      <p:ext uri="{BB962C8B-B14F-4D97-AF65-F5344CB8AC3E}">
        <p14:creationId xmlns:p14="http://schemas.microsoft.com/office/powerpoint/2010/main" val="2869506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831" t="3295" r="2799" b="87965"/>
          <a:stretch/>
        </p:blipFill>
        <p:spPr>
          <a:xfrm>
            <a:off x="169948" y="143933"/>
            <a:ext cx="11853979" cy="645775"/>
          </a:xfrm>
          <a:prstGeom prst="rect">
            <a:avLst/>
          </a:prstGeom>
        </p:spPr>
      </p:pic>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338" t="94569" r="2420" b="3740"/>
          <a:stretch/>
        </p:blipFill>
        <p:spPr>
          <a:xfrm>
            <a:off x="107870" y="6550410"/>
            <a:ext cx="11963561" cy="194392"/>
          </a:xfrm>
          <a:prstGeom prst="rect">
            <a:avLst/>
          </a:prstGeom>
        </p:spPr>
      </p:pic>
      <p:sp>
        <p:nvSpPr>
          <p:cNvPr id="12" name="TextBox 11"/>
          <p:cNvSpPr txBox="1"/>
          <p:nvPr userDrawn="1"/>
        </p:nvSpPr>
        <p:spPr>
          <a:xfrm>
            <a:off x="11029247" y="6298743"/>
            <a:ext cx="715055" cy="276999"/>
          </a:xfrm>
          <a:prstGeom prst="rect">
            <a:avLst/>
          </a:prstGeom>
          <a:noFill/>
        </p:spPr>
        <p:txBody>
          <a:bodyPr wrap="square" rtlCol="0">
            <a:spAutoFit/>
          </a:bodyPr>
          <a:lstStyle/>
          <a:p>
            <a:pPr algn="r"/>
            <a:fld id="{2E1835B1-510A-4DC5-A62C-370242C1A9E8}" type="slidenum">
              <a:rPr lang="en-US" sz="1200" smtClean="0">
                <a:latin typeface="Corbel" panose="020B0503020204020204" pitchFamily="34" charset="0"/>
              </a:rPr>
              <a:pPr algn="r"/>
              <a:t>‹#›</a:t>
            </a:fld>
            <a:endParaRPr lang="en-US" sz="1200" dirty="0">
              <a:latin typeface="Corbel" panose="020B0503020204020204" pitchFamily="34" charset="0"/>
            </a:endParaRPr>
          </a:p>
        </p:txBody>
      </p:sp>
    </p:spTree>
    <p:extLst>
      <p:ext uri="{BB962C8B-B14F-4D97-AF65-F5344CB8AC3E}">
        <p14:creationId xmlns:p14="http://schemas.microsoft.com/office/powerpoint/2010/main" val="208628268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11C5D-4FF7-180B-FB8F-93EFB39258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4D9330-9597-9271-0838-07AE85B5AC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CA39EB-B6C7-F611-F41E-174C72A2D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451DBF-8297-EE9F-1CD6-809A3D3629AA}"/>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6" name="Footer Placeholder 5">
            <a:extLst>
              <a:ext uri="{FF2B5EF4-FFF2-40B4-BE49-F238E27FC236}">
                <a16:creationId xmlns:a16="http://schemas.microsoft.com/office/drawing/2014/main" id="{C0D6F6D0-3019-FD13-2D2A-D99D1E62F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A111B-BCBD-F060-7D01-BF840C3B0D61}"/>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423202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E6EB-F369-9FB0-C3DA-C1E5345FE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5C9693-85BC-4AE0-28E7-1995BCD5D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39FD1-44A7-B14D-BF8A-106AB5F12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8721D-49AC-17D4-2E7A-75C27500B7D7}"/>
              </a:ext>
            </a:extLst>
          </p:cNvPr>
          <p:cNvSpPr>
            <a:spLocks noGrp="1"/>
          </p:cNvSpPr>
          <p:nvPr>
            <p:ph type="dt" sz="half" idx="10"/>
          </p:nvPr>
        </p:nvSpPr>
        <p:spPr/>
        <p:txBody>
          <a:bodyPr/>
          <a:lstStyle/>
          <a:p>
            <a:fld id="{2DAFFC6E-7E67-41E0-AD48-FD638028D107}" type="datetimeFigureOut">
              <a:rPr lang="en-US" smtClean="0"/>
              <a:t>2/21/2024</a:t>
            </a:fld>
            <a:endParaRPr lang="en-US"/>
          </a:p>
        </p:txBody>
      </p:sp>
      <p:sp>
        <p:nvSpPr>
          <p:cNvPr id="6" name="Footer Placeholder 5">
            <a:extLst>
              <a:ext uri="{FF2B5EF4-FFF2-40B4-BE49-F238E27FC236}">
                <a16:creationId xmlns:a16="http://schemas.microsoft.com/office/drawing/2014/main" id="{AEAE2A73-2ACB-E9AC-6BFB-0700A9205B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6C9F1-2093-ED91-0930-0F4C95CB0F02}"/>
              </a:ext>
            </a:extLst>
          </p:cNvPr>
          <p:cNvSpPr>
            <a:spLocks noGrp="1"/>
          </p:cNvSpPr>
          <p:nvPr>
            <p:ph type="sldNum" sz="quarter" idx="12"/>
          </p:nvPr>
        </p:nvSpPr>
        <p:spPr/>
        <p:txBody>
          <a:bodyPr/>
          <a:lstStyle/>
          <a:p>
            <a:fld id="{AA0C49B7-6AAB-4E2D-B18A-BE9EFDE57C45}" type="slidenum">
              <a:rPr lang="en-US" smtClean="0"/>
              <a:t>‹#›</a:t>
            </a:fld>
            <a:endParaRPr lang="en-US"/>
          </a:p>
        </p:txBody>
      </p:sp>
    </p:spTree>
    <p:extLst>
      <p:ext uri="{BB962C8B-B14F-4D97-AF65-F5344CB8AC3E}">
        <p14:creationId xmlns:p14="http://schemas.microsoft.com/office/powerpoint/2010/main" val="3074530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7E772-D3F7-54BE-700B-8822362A7F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D520C1-9193-4757-F0D0-1B68658B79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5EFA3-1403-44D4-24FD-CF9FE626B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AFFC6E-7E67-41E0-AD48-FD638028D107}" type="datetimeFigureOut">
              <a:rPr lang="en-US" smtClean="0"/>
              <a:t>2/21/2024</a:t>
            </a:fld>
            <a:endParaRPr lang="en-US"/>
          </a:p>
        </p:txBody>
      </p:sp>
      <p:sp>
        <p:nvSpPr>
          <p:cNvPr id="5" name="Footer Placeholder 4">
            <a:extLst>
              <a:ext uri="{FF2B5EF4-FFF2-40B4-BE49-F238E27FC236}">
                <a16:creationId xmlns:a16="http://schemas.microsoft.com/office/drawing/2014/main" id="{1A1427A2-F373-A898-F9D6-47CFA7565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E22B6AB-5275-6861-846D-7448FDBE29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0C49B7-6AAB-4E2D-B18A-BE9EFDE57C45}" type="slidenum">
              <a:rPr lang="en-US" smtClean="0"/>
              <a:t>‹#›</a:t>
            </a:fld>
            <a:endParaRPr lang="en-US"/>
          </a:p>
        </p:txBody>
      </p:sp>
    </p:spTree>
    <p:extLst>
      <p:ext uri="{BB962C8B-B14F-4D97-AF65-F5344CB8AC3E}">
        <p14:creationId xmlns:p14="http://schemas.microsoft.com/office/powerpoint/2010/main" val="3614784563"/>
      </p:ext>
    </p:extLst>
  </p:cSld>
  <p:clrMap bg1="lt1" tx1="dk1" bg2="lt2" tx2="dk2" accent1="accent1" accent2="accent2" accent3="accent3" accent4="accent4" accent5="accent5" accent6="accent6" hlink="hlink" folHlink="folHlink"/>
  <p:sldLayoutIdLst>
    <p:sldLayoutId id="2147483688" r:id="rId1"/>
    <p:sldLayoutId id="2147483662" r:id="rId2"/>
    <p:sldLayoutId id="2147483690" r:id="rId3"/>
    <p:sldLayoutId id="2147483893" r:id="rId4"/>
    <p:sldLayoutId id="2147483890" r:id="rId5"/>
    <p:sldLayoutId id="2147483886" r:id="rId6"/>
    <p:sldLayoutId id="2147483667" r:id="rId7"/>
    <p:sldLayoutId id="2147483668" r:id="rId8"/>
    <p:sldLayoutId id="2147483669"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64125" y="129597"/>
            <a:ext cx="10515600" cy="11865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4125" y="1445779"/>
            <a:ext cx="10515600" cy="45809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11281462" y="0"/>
            <a:ext cx="910537" cy="9105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userDrawn="1"/>
        </p:nvSpPr>
        <p:spPr>
          <a:xfrm>
            <a:off x="11283382" y="-5823"/>
            <a:ext cx="900851" cy="920224"/>
          </a:xfrm>
          <a:custGeom>
            <a:avLst/>
            <a:gdLst>
              <a:gd name="connsiteX0" fmla="*/ 0 w 1083302"/>
              <a:gd name="connsiteY0" fmla="*/ 0 h 1106599"/>
              <a:gd name="connsiteX1" fmla="*/ 0 w 1083302"/>
              <a:gd name="connsiteY1" fmla="*/ 1106599 h 1106599"/>
              <a:gd name="connsiteX2" fmla="*/ 1083302 w 1083302"/>
              <a:gd name="connsiteY2" fmla="*/ 1106599 h 1106599"/>
              <a:gd name="connsiteX3" fmla="*/ 0 w 1083302"/>
              <a:gd name="connsiteY3" fmla="*/ 0 h 1106599"/>
            </a:gdLst>
            <a:ahLst/>
            <a:cxnLst>
              <a:cxn ang="0">
                <a:pos x="connsiteX0" y="connsiteY0"/>
              </a:cxn>
              <a:cxn ang="0">
                <a:pos x="connsiteX1" y="connsiteY1"/>
              </a:cxn>
              <a:cxn ang="0">
                <a:pos x="connsiteX2" y="connsiteY2"/>
              </a:cxn>
              <a:cxn ang="0">
                <a:pos x="connsiteX3" y="connsiteY3"/>
              </a:cxn>
            </a:cxnLst>
            <a:rect l="l" t="t" r="r" b="b"/>
            <a:pathLst>
              <a:path w="1083302" h="1106599">
                <a:moveTo>
                  <a:pt x="0" y="0"/>
                </a:moveTo>
                <a:lnTo>
                  <a:pt x="0" y="1106599"/>
                </a:lnTo>
                <a:lnTo>
                  <a:pt x="1083302" y="1106599"/>
                </a:lnTo>
                <a:lnTo>
                  <a:pt x="0" y="0"/>
                </a:lnTo>
                <a:close/>
              </a:path>
            </a:pathLst>
          </a:custGeom>
          <a:solidFill>
            <a:srgbClr val="81A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3"/>
          <p:cNvSpPr>
            <a:spLocks noGrp="1"/>
          </p:cNvSpPr>
          <p:nvPr>
            <p:ph type="sldNum" sz="quarter" idx="4"/>
          </p:nvPr>
        </p:nvSpPr>
        <p:spPr>
          <a:xfrm>
            <a:off x="11603420" y="112292"/>
            <a:ext cx="588579" cy="518329"/>
          </a:xfrm>
          <a:prstGeom prst="rect">
            <a:avLst/>
          </a:prstGeom>
        </p:spPr>
        <p:txBody>
          <a:bodyPr/>
          <a:lstStyle>
            <a:lvl1pPr algn="ctr">
              <a:defRPr sz="1400">
                <a:solidFill>
                  <a:schemeClr val="bg1"/>
                </a:solidFill>
                <a:latin typeface="Franklin Gothic Book" charset="0"/>
                <a:ea typeface="Franklin Gothic Book" charset="0"/>
                <a:cs typeface="Franklin Gothic Book" charset="0"/>
              </a:defRPr>
            </a:lvl1pPr>
          </a:lstStyle>
          <a:p>
            <a:fld id="{FE8A0E34-EA57-F04F-86E3-63E2A039F363}" type="slidenum">
              <a:rPr lang="en-US" smtClean="0"/>
              <a:pPr/>
              <a:t>‹#›</a:t>
            </a:fld>
            <a:endParaRPr lang="en-US" dirty="0"/>
          </a:p>
        </p:txBody>
      </p:sp>
    </p:spTree>
    <p:extLst>
      <p:ext uri="{BB962C8B-B14F-4D97-AF65-F5344CB8AC3E}">
        <p14:creationId xmlns:p14="http://schemas.microsoft.com/office/powerpoint/2010/main" val="473868373"/>
      </p:ext>
    </p:extLst>
  </p:cSld>
  <p:clrMap bg1="lt1" tx1="dk1" bg2="lt2" tx2="dk2" accent1="accent1" accent2="accent2" accent3="accent3" accent4="accent4" accent5="accent5" accent6="accent6" hlink="hlink" folHlink="folHlink"/>
  <p:sldLayoutIdLst>
    <p:sldLayoutId id="2147483891" r:id="rId1"/>
    <p:sldLayoutId id="2147483693" r:id="rId2"/>
    <p:sldLayoutId id="2147483898" r:id="rId3"/>
    <p:sldLayoutId id="2147483896" r:id="rId4"/>
    <p:sldLayoutId id="2147483681" r:id="rId5"/>
    <p:sldLayoutId id="2147483682" r:id="rId6"/>
    <p:sldLayoutId id="2147483683" r:id="rId7"/>
    <p:sldLayoutId id="2147483684" r:id="rId8"/>
    <p:sldLayoutId id="2147483685" r:id="rId9"/>
    <p:sldLayoutId id="2147483686" r:id="rId10"/>
    <p:sldLayoutId id="2147483894" r:id="rId11"/>
  </p:sldLayoutIdLst>
  <p:hf hdr="0" ftr="0" dt="0"/>
  <p:txStyles>
    <p:titleStyle>
      <a:lvl1pPr algn="l" defTabSz="914400" rtl="0" eaLnBrk="1" latinLnBrk="0" hangingPunct="1">
        <a:lnSpc>
          <a:spcPct val="90000"/>
        </a:lnSpc>
        <a:spcBef>
          <a:spcPct val="0"/>
        </a:spcBef>
        <a:buNone/>
        <a:defRPr sz="4400" b="1" kern="1200">
          <a:solidFill>
            <a:schemeClr val="tx2"/>
          </a:solidFill>
          <a:latin typeface="Franklin Gothic Book" charset="0"/>
          <a:ea typeface="Franklin Gothic Book" charset="0"/>
          <a:cs typeface="Franklin Gothic Book" charset="0"/>
        </a:defRPr>
      </a:lvl1pPr>
    </p:titleStyle>
    <p:bodyStyle>
      <a:lvl1pPr marL="228600" indent="-228600" algn="just" defTabSz="914400" rtl="0" eaLnBrk="1" latinLnBrk="0" hangingPunct="1">
        <a:lnSpc>
          <a:spcPct val="100000"/>
        </a:lnSpc>
        <a:spcBef>
          <a:spcPts val="1000"/>
        </a:spcBef>
        <a:buFont typeface="Arial"/>
        <a:buChar char="•"/>
        <a:defRPr sz="2800" b="0" i="0" kern="1200">
          <a:solidFill>
            <a:schemeClr val="accent6"/>
          </a:solidFill>
          <a:latin typeface="Franklin Gothic Book" charset="0"/>
          <a:ea typeface="Franklin Gothic Book" charset="0"/>
          <a:cs typeface="Franklin Gothic Book" charset="0"/>
        </a:defRPr>
      </a:lvl1pPr>
      <a:lvl2pPr marL="685800" indent="-228600" algn="just" defTabSz="914400" rtl="0" eaLnBrk="1" latinLnBrk="0" hangingPunct="1">
        <a:lnSpc>
          <a:spcPct val="100000"/>
        </a:lnSpc>
        <a:spcBef>
          <a:spcPts val="500"/>
        </a:spcBef>
        <a:buFont typeface="Arial"/>
        <a:buChar char="•"/>
        <a:defRPr sz="2400" b="0" i="0" kern="1200">
          <a:solidFill>
            <a:schemeClr val="tx1"/>
          </a:solidFill>
          <a:latin typeface="Franklin Gothic Book" charset="0"/>
          <a:ea typeface="Franklin Gothic Book" charset="0"/>
          <a:cs typeface="Franklin Gothic Book" charset="0"/>
        </a:defRPr>
      </a:lvl2pPr>
      <a:lvl3pPr marL="1143000" indent="-228600" algn="just" defTabSz="914400" rtl="0" eaLnBrk="1" latinLnBrk="0" hangingPunct="1">
        <a:lnSpc>
          <a:spcPct val="100000"/>
        </a:lnSpc>
        <a:spcBef>
          <a:spcPts val="500"/>
        </a:spcBef>
        <a:buFont typeface="Arial"/>
        <a:buChar char="•"/>
        <a:defRPr sz="2000" b="0" i="0" kern="1200">
          <a:solidFill>
            <a:schemeClr val="tx1"/>
          </a:solidFill>
          <a:latin typeface="Franklin Gothic Book" charset="0"/>
          <a:ea typeface="Franklin Gothic Book" charset="0"/>
          <a:cs typeface="Franklin Gothic Book" charset="0"/>
        </a:defRPr>
      </a:lvl3pPr>
      <a:lvl4pPr marL="1600200" indent="-228600" algn="just" defTabSz="914400" rtl="0" eaLnBrk="1" latinLnBrk="0" hangingPunct="1">
        <a:lnSpc>
          <a:spcPct val="100000"/>
        </a:lnSpc>
        <a:spcBef>
          <a:spcPts val="500"/>
        </a:spcBef>
        <a:buFont typeface="Arial"/>
        <a:buChar char="•"/>
        <a:defRPr sz="1800" b="0" i="0" kern="1200">
          <a:solidFill>
            <a:schemeClr val="tx1"/>
          </a:solidFill>
          <a:latin typeface="Franklin Gothic Book" charset="0"/>
          <a:ea typeface="Franklin Gothic Book" charset="0"/>
          <a:cs typeface="Franklin Gothic Book" charset="0"/>
        </a:defRPr>
      </a:lvl4pPr>
      <a:lvl5pPr marL="2057400" indent="-228600" algn="just" defTabSz="914400" rtl="0" eaLnBrk="1" latinLnBrk="0" hangingPunct="1">
        <a:lnSpc>
          <a:spcPct val="100000"/>
        </a:lnSpc>
        <a:spcBef>
          <a:spcPts val="500"/>
        </a:spcBef>
        <a:buFont typeface="Arial"/>
        <a:buChar char="•"/>
        <a:defRPr sz="1800" b="0" i="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889"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895" r:id="rId1"/>
    <p:sldLayoutId id="2147483888" r:id="rId2"/>
    <p:sldLayoutId id="2147483650" r:id="rId3"/>
    <p:sldLayoutId id="2147483885"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D66B0-BB74-B77F-860A-6D30F4662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89BDFF-9E5D-4EF6-8951-7390FA4930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30FA3-D5D2-AF2A-1CA4-C9699C08F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44153-FBF9-FB4F-AAC1-7DE20304D7C1}" type="datetimeFigureOut">
              <a:rPr lang="en-US" smtClean="0"/>
              <a:t>2/21/2024</a:t>
            </a:fld>
            <a:endParaRPr lang="en-US"/>
          </a:p>
        </p:txBody>
      </p:sp>
      <p:sp>
        <p:nvSpPr>
          <p:cNvPr id="5" name="Footer Placeholder 4">
            <a:extLst>
              <a:ext uri="{FF2B5EF4-FFF2-40B4-BE49-F238E27FC236}">
                <a16:creationId xmlns:a16="http://schemas.microsoft.com/office/drawing/2014/main" id="{D11D881D-0C8A-DF8B-0515-BF5BE2BFA3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625114-EFA3-96AD-2F9B-CDBA7290B0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7" name="Rectangle 6">
            <a:extLst>
              <a:ext uri="{FF2B5EF4-FFF2-40B4-BE49-F238E27FC236}">
                <a16:creationId xmlns:a16="http://schemas.microsoft.com/office/drawing/2014/main" id="{46D357F3-FB4B-F03E-D8D6-D97A705A1755}"/>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9">
            <a:extLst>
              <a:ext uri="{FF2B5EF4-FFF2-40B4-BE49-F238E27FC236}">
                <a16:creationId xmlns:a16="http://schemas.microsoft.com/office/drawing/2014/main" id="{3C696004-4774-E62C-4642-2042B7DA7A56}"/>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7">
            <a:extLst>
              <a:ext uri="{FF2B5EF4-FFF2-40B4-BE49-F238E27FC236}">
                <a16:creationId xmlns:a16="http://schemas.microsoft.com/office/drawing/2014/main" id="{96ABB705-FDAA-C595-8CE5-6F13049410B3}"/>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1">
            <a:extLst>
              <a:ext uri="{FF2B5EF4-FFF2-40B4-BE49-F238E27FC236}">
                <a16:creationId xmlns:a16="http://schemas.microsoft.com/office/drawing/2014/main" id="{11BCFD47-99AC-6E87-CD51-C32478B10BCA}"/>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7">
            <a:extLst>
              <a:ext uri="{FF2B5EF4-FFF2-40B4-BE49-F238E27FC236}">
                <a16:creationId xmlns:a16="http://schemas.microsoft.com/office/drawing/2014/main" id="{5B7F616F-A132-539C-5A10-78B2CD911177}"/>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B0EC31B2-9D9A-3092-0C4D-C6E66375463F}"/>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3" name="Group 12">
            <a:extLst>
              <a:ext uri="{FF2B5EF4-FFF2-40B4-BE49-F238E27FC236}">
                <a16:creationId xmlns:a16="http://schemas.microsoft.com/office/drawing/2014/main" id="{90B1ADE2-5DF4-2B17-45A4-AA0B5F83E95E}"/>
              </a:ext>
            </a:extLst>
          </p:cNvPr>
          <p:cNvGrpSpPr/>
          <p:nvPr userDrawn="1"/>
        </p:nvGrpSpPr>
        <p:grpSpPr>
          <a:xfrm rot="16200000">
            <a:off x="499388" y="-322655"/>
            <a:ext cx="535531" cy="645309"/>
            <a:chOff x="10945855" y="7317026"/>
            <a:chExt cx="2483924" cy="2993104"/>
          </a:xfrm>
        </p:grpSpPr>
        <p:sp>
          <p:nvSpPr>
            <p:cNvPr id="14" name="Freeform: Shape 15">
              <a:extLst>
                <a:ext uri="{FF2B5EF4-FFF2-40B4-BE49-F238E27FC236}">
                  <a16:creationId xmlns:a16="http://schemas.microsoft.com/office/drawing/2014/main" id="{97393168-D27A-A25A-947D-D988D92A5407}"/>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6">
              <a:extLst>
                <a:ext uri="{FF2B5EF4-FFF2-40B4-BE49-F238E27FC236}">
                  <a16:creationId xmlns:a16="http://schemas.microsoft.com/office/drawing/2014/main" id="{155BF7B3-F92B-F10A-C4C7-8586F1F8B18A}"/>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792D90C6-DE6C-1BFF-A0F1-97A241B9324C}"/>
              </a:ext>
            </a:extLst>
          </p:cNvPr>
          <p:cNvGrpSpPr/>
          <p:nvPr userDrawn="1"/>
        </p:nvGrpSpPr>
        <p:grpSpPr>
          <a:xfrm>
            <a:off x="-1" y="1357409"/>
            <a:ext cx="12192001" cy="4846320"/>
            <a:chOff x="-1" y="1357409"/>
            <a:chExt cx="12192001" cy="4917518"/>
          </a:xfrm>
        </p:grpSpPr>
        <p:sp>
          <p:nvSpPr>
            <p:cNvPr id="17" name="Rectangle: Single Corner Snipped 18">
              <a:extLst>
                <a:ext uri="{FF2B5EF4-FFF2-40B4-BE49-F238E27FC236}">
                  <a16:creationId xmlns:a16="http://schemas.microsoft.com/office/drawing/2014/main" id="{FB100761-C6E6-D5A4-2411-F318AB6AB85F}"/>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8" name="Rectangle: Single Corner Snipped 2">
              <a:extLst>
                <a:ext uri="{FF2B5EF4-FFF2-40B4-BE49-F238E27FC236}">
                  <a16:creationId xmlns:a16="http://schemas.microsoft.com/office/drawing/2014/main" id="{4FEEDF15-CF70-5842-8BE7-1EC763B75E57}"/>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23">
            <a:extLst>
              <a:ext uri="{FF2B5EF4-FFF2-40B4-BE49-F238E27FC236}">
                <a16:creationId xmlns:a16="http://schemas.microsoft.com/office/drawing/2014/main" id="{755CE793-F998-8926-81C6-44DC1AC0A4CD}"/>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Slide Number Placeholder 4">
            <a:extLst>
              <a:ext uri="{FF2B5EF4-FFF2-40B4-BE49-F238E27FC236}">
                <a16:creationId xmlns:a16="http://schemas.microsoft.com/office/drawing/2014/main" id="{5767E715-74C8-1107-24C1-2166A3DA532B}"/>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23241414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651" r:id="rId15"/>
    <p:sldLayoutId id="2147483666" r:id="rId16"/>
    <p:sldLayoutId id="2147483897" r:id="rId17"/>
    <p:sldLayoutId id="2147483904" r:id="rId18"/>
    <p:sldLayoutId id="2147483903" r:id="rId19"/>
    <p:sldLayoutId id="2147483665" r:id="rId20"/>
    <p:sldLayoutId id="2147483906" r:id="rId21"/>
    <p:sldLayoutId id="2147483899" r:id="rId22"/>
    <p:sldLayoutId id="2147483901" r:id="rId23"/>
    <p:sldLayoutId id="2147483905" r:id="rId24"/>
    <p:sldLayoutId id="2147483902" r:id="rId25"/>
    <p:sldLayoutId id="2147483900"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07232"/>
      </p:ext>
    </p:extLst>
  </p:cSld>
  <p:clrMap bg1="lt1" tx1="dk1" bg2="lt2" tx2="dk2" accent1="accent1" accent2="accent2" accent3="accent3" accent4="accent4" accent5="accent5" accent6="accent6" hlink="hlink" folHlink="folHlink"/>
  <p:sldLayoutIdLst>
    <p:sldLayoutId id="2147483680" r:id="rId1"/>
    <p:sldLayoutId id="2147483661" r:id="rId2"/>
    <p:sldLayoutId id="2147483679" r:id="rId3"/>
    <p:sldLayoutId id="2147483663" r:id="rId4"/>
    <p:sldLayoutId id="2147483678" r:id="rId5"/>
    <p:sldLayoutId id="2147483672" r:id="rId6"/>
    <p:sldLayoutId id="2147483664" r:id="rId7"/>
    <p:sldLayoutId id="2147483676" r:id="rId8"/>
    <p:sldLayoutId id="2147483674" r:id="rId9"/>
    <p:sldLayoutId id="2147483677" r:id="rId10"/>
    <p:sldLayoutId id="2147483675" r:id="rId11"/>
    <p:sldLayoutId id="2147483673" r:id="rId12"/>
    <p:sldLayoutId id="2147483671" r:id="rId13"/>
    <p:sldLayoutId id="2147483670" r:id="rId14"/>
  </p:sldLayoutIdLst>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1" indent="-228602" algn="l" defTabSz="9144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6"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1"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25"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0"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34"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39" indent="-228602" algn="l" defTabSz="9144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5"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4" algn="l" defTabSz="914409" rtl="0" eaLnBrk="1" latinLnBrk="0" hangingPunct="1">
        <a:defRPr sz="1800" kern="1200">
          <a:solidFill>
            <a:schemeClr val="tx1"/>
          </a:solidFill>
          <a:latin typeface="+mn-lt"/>
          <a:ea typeface="+mn-ea"/>
          <a:cs typeface="+mn-cs"/>
        </a:defRPr>
      </a:lvl4pPr>
      <a:lvl5pPr marL="1828818"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7" algn="l" defTabSz="914409" rtl="0" eaLnBrk="1" latinLnBrk="0" hangingPunct="1">
        <a:defRPr sz="1800" kern="1200">
          <a:solidFill>
            <a:schemeClr val="tx1"/>
          </a:solidFill>
          <a:latin typeface="+mn-lt"/>
          <a:ea typeface="+mn-ea"/>
          <a:cs typeface="+mn-cs"/>
        </a:defRPr>
      </a:lvl7pPr>
      <a:lvl8pPr marL="3200432" algn="l" defTabSz="914409" rtl="0" eaLnBrk="1" latinLnBrk="0" hangingPunct="1">
        <a:defRPr sz="1800" kern="1200">
          <a:solidFill>
            <a:schemeClr val="tx1"/>
          </a:solidFill>
          <a:latin typeface="+mn-lt"/>
          <a:ea typeface="+mn-ea"/>
          <a:cs typeface="+mn-cs"/>
        </a:defRPr>
      </a:lvl8pPr>
      <a:lvl9pPr marL="3657637" algn="l" defTabSz="9144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3.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hyperlink" Target="https://www.forbes.com/sites/rajindertumber/2019/01/05/cyber-attacks-igniting-the-next-recession/#2bda4dfbdbe4" TargetMode="External"/><Relationship Id="rId2" Type="http://schemas.openxmlformats.org/officeDocument/2006/relationships/notesSlide" Target="../notesSlides/notesSlide12.xml"/><Relationship Id="rId1" Type="http://schemas.openxmlformats.org/officeDocument/2006/relationships/slideLayout" Target="../slideLayouts/slideLayout65.xml"/><Relationship Id="rId4" Type="http://schemas.openxmlformats.org/officeDocument/2006/relationships/hyperlink" Target="https://blogs.cisco.com/financialservices/how-to-prevent-the-bank-robbery-no-one-can-see"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5.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7.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www.lgt-cpa.com/" TargetMode="External"/><Relationship Id="rId4" Type="http://schemas.openxmlformats.org/officeDocument/2006/relationships/hyperlink" Target="mailto:llachance@lgt-cpa.com"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7.xml"/><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42.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7.xml"/><Relationship Id="rId1" Type="http://schemas.openxmlformats.org/officeDocument/2006/relationships/themeOverride" Target="../theme/themeOverride1.xml"/><Relationship Id="rId5" Type="http://schemas.openxmlformats.org/officeDocument/2006/relationships/image" Target="../media/image43.jpeg"/><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7.xml"/><Relationship Id="rId4" Type="http://schemas.openxmlformats.org/officeDocument/2006/relationships/image" Target="../media/image44.jpeg"/></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3" Type="http://schemas.openxmlformats.org/officeDocument/2006/relationships/hyperlink" Target="https://www.linkedin.com/in/margaret-apgar-b5738539" TargetMode="External"/><Relationship Id="rId2" Type="http://schemas.openxmlformats.org/officeDocument/2006/relationships/image" Target="../media/image51.jpg"/><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8.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9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3" Type="http://schemas.openxmlformats.org/officeDocument/2006/relationships/hyperlink" Target="https://www.linkedin.com/in/margaret-apgar-b5738539" TargetMode="External"/><Relationship Id="rId2" Type="http://schemas.openxmlformats.org/officeDocument/2006/relationships/image" Target="../media/image51.jpg"/><Relationship Id="rId1" Type="http://schemas.openxmlformats.org/officeDocument/2006/relationships/slideLayout" Target="../slideLayouts/slideLayout47.xml"/></Relationships>
</file>

<file path=ppt/slides/_rels/slide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6DEE-055A-BC8C-4473-550F0FBDD8C7}"/>
              </a:ext>
            </a:extLst>
          </p:cNvPr>
          <p:cNvSpPr>
            <a:spLocks noGrp="1"/>
          </p:cNvSpPr>
          <p:nvPr>
            <p:ph type="ctrTitle"/>
          </p:nvPr>
        </p:nvSpPr>
        <p:spPr>
          <a:xfrm>
            <a:off x="1524000" y="347723"/>
            <a:ext cx="9144000" cy="2387600"/>
          </a:xfrm>
        </p:spPr>
        <p:txBody>
          <a:bodyPr>
            <a:normAutofit/>
          </a:bodyPr>
          <a:lstStyle/>
          <a:p>
            <a:r>
              <a:rPr lang="en-US" sz="7200" b="1" dirty="0">
                <a:solidFill>
                  <a:srgbClr val="CC0000"/>
                </a:solidFill>
                <a:latin typeface="Gotham" panose="02000504050000020004" pitchFamily="2" charset="0"/>
              </a:rPr>
              <a:t>Critical Risks for </a:t>
            </a:r>
            <a:br>
              <a:rPr lang="en-US" sz="7200" b="1" dirty="0">
                <a:solidFill>
                  <a:srgbClr val="CC0000"/>
                </a:solidFill>
                <a:latin typeface="Gotham" panose="02000504050000020004" pitchFamily="2" charset="0"/>
              </a:rPr>
            </a:br>
            <a:r>
              <a:rPr lang="en-US" sz="7200" b="1" dirty="0">
                <a:solidFill>
                  <a:srgbClr val="CC0000"/>
                </a:solidFill>
                <a:latin typeface="Gotham" panose="02000504050000020004" pitchFamily="2" charset="0"/>
              </a:rPr>
              <a:t>Nonprofits 2024</a:t>
            </a:r>
          </a:p>
        </p:txBody>
      </p:sp>
      <p:pic>
        <p:nvPicPr>
          <p:cNvPr id="5" name="Picture 4" descr="A blue text on a white background&#10;&#10;Description automatically generated">
            <a:extLst>
              <a:ext uri="{FF2B5EF4-FFF2-40B4-BE49-F238E27FC236}">
                <a16:creationId xmlns:a16="http://schemas.microsoft.com/office/drawing/2014/main" id="{7E860B74-4C02-D2DA-316C-2DF503706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619" y="3689498"/>
            <a:ext cx="7104762" cy="1428571"/>
          </a:xfrm>
          <a:prstGeom prst="rect">
            <a:avLst/>
          </a:prstGeom>
        </p:spPr>
      </p:pic>
      <p:sp>
        <p:nvSpPr>
          <p:cNvPr id="6" name="TextBox 5">
            <a:extLst>
              <a:ext uri="{FF2B5EF4-FFF2-40B4-BE49-F238E27FC236}">
                <a16:creationId xmlns:a16="http://schemas.microsoft.com/office/drawing/2014/main" id="{F8B5C43F-9820-F2C9-9B5F-591BF7FE158E}"/>
              </a:ext>
            </a:extLst>
          </p:cNvPr>
          <p:cNvSpPr txBox="1"/>
          <p:nvPr/>
        </p:nvSpPr>
        <p:spPr>
          <a:xfrm>
            <a:off x="0" y="6305909"/>
            <a:ext cx="12192000" cy="646331"/>
          </a:xfrm>
          <a:prstGeom prst="rect">
            <a:avLst/>
          </a:prstGeom>
          <a:solidFill>
            <a:srgbClr val="2E86AB"/>
          </a:solidFill>
        </p:spPr>
        <p:txBody>
          <a:bodyPr wrap="square" rtlCol="0">
            <a:spAutoFit/>
          </a:bodyPr>
          <a:lstStyle/>
          <a:p>
            <a:pPr algn="ctr"/>
            <a:r>
              <a:rPr lang="en-US" dirty="0">
                <a:solidFill>
                  <a:schemeClr val="bg1"/>
                </a:solidFill>
              </a:rPr>
              <a:t>	Building Community Leaders, Impactful Nonprofits, and Thriving Communities</a:t>
            </a:r>
          </a:p>
          <a:p>
            <a:pPr algn="ctr"/>
            <a:r>
              <a:rPr lang="en-US" dirty="0">
                <a:solidFill>
                  <a:schemeClr val="bg1"/>
                </a:solidFill>
              </a:rPr>
              <a:t>ntxnonprofits.org </a:t>
            </a:r>
          </a:p>
        </p:txBody>
      </p:sp>
    </p:spTree>
    <p:extLst>
      <p:ext uri="{BB962C8B-B14F-4D97-AF65-F5344CB8AC3E}">
        <p14:creationId xmlns:p14="http://schemas.microsoft.com/office/powerpoint/2010/main" val="4102688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Budgeting Methods</a:t>
            </a:r>
          </a:p>
        </p:txBody>
      </p:sp>
      <p:sp>
        <p:nvSpPr>
          <p:cNvPr id="3" name="Content Placeholder 2"/>
          <p:cNvSpPr>
            <a:spLocks noGrp="1"/>
          </p:cNvSpPr>
          <p:nvPr>
            <p:ph idx="1"/>
          </p:nvPr>
        </p:nvSpPr>
        <p:spPr/>
        <p:txBody>
          <a:bodyPr/>
          <a:lstStyle/>
          <a:p>
            <a:r>
              <a:rPr lang="en-US" dirty="0"/>
              <a:t>Incremental budgeting: Taking last year’s actual results and applying a percentage up or down to obtain the current year.</a:t>
            </a:r>
          </a:p>
          <a:p>
            <a:pPr lvl="1"/>
            <a:r>
              <a:rPr lang="en-US" dirty="0"/>
              <a:t>Pros: simple and easy to understand; good for when your cost drivers remain constant </a:t>
            </a:r>
          </a:p>
          <a:p>
            <a:pPr lvl="1"/>
            <a:r>
              <a:rPr lang="en-US" dirty="0"/>
              <a:t>Cons: Likely to perpetuate inefficiencies by </a:t>
            </a:r>
            <a:r>
              <a:rPr lang="en-US" dirty="0" err="1"/>
              <a:t>disincentivizing</a:t>
            </a:r>
            <a:r>
              <a:rPr lang="en-US" dirty="0"/>
              <a:t> leaders to look for ways to cut costs or economize; creates budgetary slack by incentivizing leaders to overstate needs; ignores external factors in the supply chain that drive activity and performance.</a:t>
            </a:r>
          </a:p>
          <a:p>
            <a:pPr lvl="1"/>
            <a:endParaRPr lang="en-US" dirty="0"/>
          </a:p>
        </p:txBody>
      </p:sp>
      <p:sp>
        <p:nvSpPr>
          <p:cNvPr id="4" name="Slide Number Placeholder 3"/>
          <p:cNvSpPr>
            <a:spLocks noGrp="1"/>
          </p:cNvSpPr>
          <p:nvPr>
            <p:ph type="sldNum" sz="quarter" idx="10"/>
          </p:nvPr>
        </p:nvSpPr>
        <p:spPr/>
        <p:txBody>
          <a:bodyPr/>
          <a:lstStyle/>
          <a:p>
            <a:r>
              <a:rPr lang="en-US" dirty="0"/>
              <a:t>6</a:t>
            </a:r>
          </a:p>
        </p:txBody>
      </p:sp>
    </p:spTree>
    <p:extLst>
      <p:ext uri="{BB962C8B-B14F-4D97-AF65-F5344CB8AC3E}">
        <p14:creationId xmlns:p14="http://schemas.microsoft.com/office/powerpoint/2010/main" val="11361740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ith grey hair and beard&#10;&#10;Description automatically generated">
            <a:extLst>
              <a:ext uri="{FF2B5EF4-FFF2-40B4-BE49-F238E27FC236}">
                <a16:creationId xmlns:a16="http://schemas.microsoft.com/office/drawing/2014/main" id="{065F67C1-4AD6-154D-F96F-5A7211725678}"/>
              </a:ext>
            </a:extLst>
          </p:cNvPr>
          <p:cNvPicPr>
            <a:picLocks noChangeAspect="1"/>
          </p:cNvPicPr>
          <p:nvPr/>
        </p:nvPicPr>
        <p:blipFill>
          <a:blip r:embed="rId2"/>
          <a:stretch>
            <a:fillRect/>
          </a:stretch>
        </p:blipFill>
        <p:spPr>
          <a:xfrm>
            <a:off x="7800207" y="1600459"/>
            <a:ext cx="3748326" cy="4172860"/>
          </a:xfrm>
          <a:prstGeom prst="rect">
            <a:avLst/>
          </a:prstGeom>
        </p:spPr>
      </p:pic>
      <p:sp>
        <p:nvSpPr>
          <p:cNvPr id="4" name="TextBox 3">
            <a:extLst>
              <a:ext uri="{FF2B5EF4-FFF2-40B4-BE49-F238E27FC236}">
                <a16:creationId xmlns:a16="http://schemas.microsoft.com/office/drawing/2014/main" id="{A55B1949-46CA-EC22-C748-82727F1CAACA}"/>
              </a:ext>
            </a:extLst>
          </p:cNvPr>
          <p:cNvSpPr txBox="1"/>
          <p:nvPr/>
        </p:nvSpPr>
        <p:spPr>
          <a:xfrm>
            <a:off x="643467" y="1084680"/>
            <a:ext cx="9459142" cy="4486613"/>
          </a:xfrm>
          <a:prstGeom prst="rect">
            <a:avLst/>
          </a:prstGeom>
          <a:noFill/>
        </p:spPr>
        <p:txBody>
          <a:bodyPr wrap="square" rtlCol="0">
            <a:spAutoFit/>
          </a:bodyPr>
          <a:lstStyle/>
          <a:p>
            <a:pPr defTabSz="886968">
              <a:spcAft>
                <a:spcPts val="600"/>
              </a:spcAft>
            </a:pPr>
            <a:r>
              <a:rPr lang="en-US" sz="2716" b="1" kern="1200">
                <a:solidFill>
                  <a:schemeClr val="tx1"/>
                </a:solidFill>
                <a:latin typeface="+mn-lt"/>
                <a:ea typeface="+mn-ea"/>
                <a:cs typeface="+mn-cs"/>
              </a:rPr>
              <a:t>About Me  </a:t>
            </a:r>
          </a:p>
          <a:p>
            <a:pPr defTabSz="886968">
              <a:spcAft>
                <a:spcPts val="600"/>
              </a:spcAft>
            </a:pPr>
            <a:endParaRPr lang="en-US" sz="2716" b="1" kern="1200">
              <a:solidFill>
                <a:schemeClr val="tx1"/>
              </a:solidFill>
              <a:latin typeface="+mn-lt"/>
              <a:ea typeface="+mn-ea"/>
              <a:cs typeface="+mn-cs"/>
            </a:endParaRPr>
          </a:p>
          <a:p>
            <a:pPr defTabSz="886968">
              <a:spcAft>
                <a:spcPts val="600"/>
              </a:spcAft>
            </a:pPr>
            <a:r>
              <a:rPr lang="en-US" sz="2328" kern="1200">
                <a:solidFill>
                  <a:schemeClr val="tx1"/>
                </a:solidFill>
                <a:latin typeface="+mn-lt"/>
                <a:ea typeface="+mn-ea"/>
                <a:cs typeface="+mn-cs"/>
              </a:rPr>
              <a:t>Senior Technical Customer Success Manager</a:t>
            </a:r>
          </a:p>
          <a:p>
            <a:pPr defTabSz="886968">
              <a:spcAft>
                <a:spcPts val="600"/>
              </a:spcAft>
            </a:pPr>
            <a:r>
              <a:rPr lang="en-US" sz="2328" kern="1200">
                <a:solidFill>
                  <a:schemeClr val="tx1"/>
                </a:solidFill>
                <a:latin typeface="+mn-lt"/>
                <a:ea typeface="+mn-ea"/>
                <a:cs typeface="+mn-cs"/>
              </a:rPr>
              <a:t>TechSoup</a:t>
            </a:r>
          </a:p>
          <a:p>
            <a:pPr defTabSz="886968">
              <a:spcAft>
                <a:spcPts val="600"/>
              </a:spcAft>
            </a:pPr>
            <a:endParaRPr lang="en-US" sz="2328" kern="1200">
              <a:solidFill>
                <a:schemeClr val="tx1"/>
              </a:solidFill>
              <a:latin typeface="+mn-lt"/>
              <a:ea typeface="+mn-ea"/>
              <a:cs typeface="+mn-cs"/>
            </a:endParaRPr>
          </a:p>
          <a:p>
            <a:pPr defTabSz="886968">
              <a:spcAft>
                <a:spcPts val="600"/>
              </a:spcAft>
            </a:pPr>
            <a:r>
              <a:rPr lang="en-US" sz="2328" kern="1200">
                <a:solidFill>
                  <a:schemeClr val="tx1"/>
                </a:solidFill>
                <a:latin typeface="+mn-lt"/>
                <a:ea typeface="+mn-ea"/>
                <a:cs typeface="+mn-cs"/>
              </a:rPr>
              <a:t>Certified IT Professional</a:t>
            </a:r>
          </a:p>
          <a:p>
            <a:pPr marL="332613" indent="-332613" defTabSz="886968">
              <a:spcAft>
                <a:spcPts val="600"/>
              </a:spcAft>
              <a:buFont typeface="Arial" panose="020B0604020202020204" pitchFamily="34" charset="0"/>
              <a:buChar char="•"/>
            </a:pPr>
            <a:r>
              <a:rPr lang="en-US" sz="2328" kern="1200">
                <a:solidFill>
                  <a:schemeClr val="tx1"/>
                </a:solidFill>
                <a:latin typeface="+mn-lt"/>
                <a:ea typeface="+mn-ea"/>
                <a:cs typeface="+mn-cs"/>
              </a:rPr>
              <a:t>6x Microsoft (including MS Security)</a:t>
            </a:r>
          </a:p>
          <a:p>
            <a:pPr marL="332613" indent="-332613" defTabSz="886968">
              <a:spcAft>
                <a:spcPts val="600"/>
              </a:spcAft>
              <a:buFont typeface="Arial" panose="020B0604020202020204" pitchFamily="34" charset="0"/>
              <a:buChar char="•"/>
            </a:pPr>
            <a:r>
              <a:rPr lang="en-US" sz="2328" kern="1200">
                <a:solidFill>
                  <a:schemeClr val="tx1"/>
                </a:solidFill>
                <a:latin typeface="+mn-lt"/>
                <a:ea typeface="+mn-ea"/>
                <a:cs typeface="+mn-cs"/>
              </a:rPr>
              <a:t>AWS Cloud Practitioner</a:t>
            </a:r>
          </a:p>
          <a:p>
            <a:pPr marL="332613" indent="-332613" defTabSz="886968">
              <a:spcAft>
                <a:spcPts val="600"/>
              </a:spcAft>
              <a:buFont typeface="Arial" panose="020B0604020202020204" pitchFamily="34" charset="0"/>
              <a:buChar char="•"/>
            </a:pPr>
            <a:r>
              <a:rPr lang="en-US" sz="2328" kern="1200">
                <a:solidFill>
                  <a:schemeClr val="tx1"/>
                </a:solidFill>
                <a:latin typeface="+mn-lt"/>
                <a:ea typeface="+mn-ea"/>
                <a:cs typeface="+mn-cs"/>
              </a:rPr>
              <a:t>GCP</a:t>
            </a:r>
          </a:p>
          <a:p>
            <a:pPr marL="332613" indent="-332613" defTabSz="886968">
              <a:spcAft>
                <a:spcPts val="600"/>
              </a:spcAft>
              <a:buFont typeface="Arial" panose="020B0604020202020204" pitchFamily="34" charset="0"/>
              <a:buChar char="•"/>
            </a:pPr>
            <a:r>
              <a:rPr lang="en-US" sz="2328" kern="1200">
                <a:solidFill>
                  <a:schemeClr val="tx1"/>
                </a:solidFill>
                <a:latin typeface="+mn-lt"/>
                <a:ea typeface="+mn-ea"/>
                <a:cs typeface="+mn-cs"/>
              </a:rPr>
              <a:t>A+ &amp; Network+</a:t>
            </a:r>
            <a:endParaRPr lang="en-US" sz="2400"/>
          </a:p>
        </p:txBody>
      </p:sp>
    </p:spTree>
    <p:extLst>
      <p:ext uri="{BB962C8B-B14F-4D97-AF65-F5344CB8AC3E}">
        <p14:creationId xmlns:p14="http://schemas.microsoft.com/office/powerpoint/2010/main" val="41611013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2" name="Object 1"/>
          <p:cNvSpPr/>
          <p:nvPr/>
        </p:nvSpPr>
        <p:spPr>
          <a:xfrm>
            <a:off x="2104139" y="1286934"/>
            <a:ext cx="3829575" cy="4105949"/>
          </a:xfrm>
          <a:prstGeom prst="rect">
            <a:avLst/>
          </a:prstGeom>
          <a:solidFill>
            <a:srgbClr val="FFFFFF"/>
          </a:solidFill>
        </p:spPr>
        <p:txBody>
          <a:bodyPr/>
          <a:lstStyle/>
          <a:p>
            <a:endParaRPr lang="en-US"/>
          </a:p>
        </p:txBody>
      </p:sp>
      <p:sp>
        <p:nvSpPr>
          <p:cNvPr id="4" name="Object 3"/>
          <p:cNvSpPr/>
          <p:nvPr/>
        </p:nvSpPr>
        <p:spPr>
          <a:xfrm>
            <a:off x="7390117" y="1456119"/>
            <a:ext cx="2697744" cy="1062191"/>
          </a:xfrm>
          <a:prstGeom prst="rect">
            <a:avLst/>
          </a:prstGeom>
          <a:noFill/>
        </p:spPr>
        <p:txBody>
          <a:bodyPr wrap="square" lIns="0" tIns="0" rIns="0" bIns="0" rtlCol="0" anchor="t"/>
          <a:lstStyle/>
          <a:p>
            <a:pPr algn="ctr" defTabSz="630936">
              <a:lnSpc>
                <a:spcPts val="2771"/>
              </a:lnSpc>
              <a:spcAft>
                <a:spcPts val="600"/>
              </a:spcAft>
            </a:pPr>
            <a:r>
              <a:rPr lang="en-US" sz="2200" kern="1200" dirty="0">
                <a:solidFill>
                  <a:srgbClr val="2A2921"/>
                </a:solidFill>
                <a:latin typeface="Montserrat" pitchFamily="34" charset="0"/>
                <a:ea typeface="+mn-ea"/>
                <a:cs typeface="+mn-cs"/>
              </a:rPr>
              <a:t>What is the Texas Cybersecurity Framework?</a:t>
            </a:r>
            <a:endParaRPr lang="en-US" dirty="0"/>
          </a:p>
        </p:txBody>
      </p:sp>
      <p:sp>
        <p:nvSpPr>
          <p:cNvPr id="5" name="Object 4"/>
          <p:cNvSpPr/>
          <p:nvPr/>
        </p:nvSpPr>
        <p:spPr>
          <a:xfrm>
            <a:off x="6732363" y="2980125"/>
            <a:ext cx="4013251" cy="1243852"/>
          </a:xfrm>
          <a:prstGeom prst="rect">
            <a:avLst/>
          </a:prstGeom>
          <a:noFill/>
        </p:spPr>
        <p:txBody>
          <a:bodyPr wrap="square" lIns="0" tIns="0" rIns="0" bIns="0" rtlCol="0" anchor="t"/>
          <a:lstStyle/>
          <a:p>
            <a:pPr algn="ctr" defTabSz="630936">
              <a:lnSpc>
                <a:spcPts val="1391"/>
              </a:lnSpc>
              <a:spcBef>
                <a:spcPts val="577"/>
              </a:spcBef>
            </a:pPr>
            <a:r>
              <a:rPr lang="en-US" sz="994" kern="1200" dirty="0">
                <a:solidFill>
                  <a:srgbClr val="565647"/>
                </a:solidFill>
                <a:latin typeface="Montserrat" pitchFamily="34" charset="0"/>
                <a:ea typeface="+mn-ea"/>
                <a:cs typeface="+mn-cs"/>
              </a:rPr>
              <a:t>The Texas Cybersecurity Framework was developed by the Texas Department of Information Resources in collaboration with other government entities and the private sector. It provides a common language to address and manage cybersecurity risk in a cost-effective way based on business needs without placing additional regulatory requirements on agencies.</a:t>
            </a:r>
            <a:endParaRPr lang="en-US" dirty="0"/>
          </a:p>
        </p:txBody>
      </p:sp>
      <p:graphicFrame>
        <p:nvGraphicFramePr>
          <p:cNvPr id="6" name="Diagram 5">
            <a:extLst>
              <a:ext uri="{FF2B5EF4-FFF2-40B4-BE49-F238E27FC236}">
                <a16:creationId xmlns:a16="http://schemas.microsoft.com/office/drawing/2014/main" id="{66944778-5950-773A-919E-9CA5324C0C84}"/>
              </a:ext>
            </a:extLst>
          </p:cNvPr>
          <p:cNvGraphicFramePr/>
          <p:nvPr/>
        </p:nvGraphicFramePr>
        <p:xfrm>
          <a:off x="942975" y="918266"/>
          <a:ext cx="5131637" cy="4109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73204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62812"/>
            <a:ext cx="12188952" cy="509936"/>
          </a:xfrm>
          <a:prstGeom prst="rect">
            <a:avLst/>
          </a:prstGeom>
          <a:noFill/>
        </p:spPr>
        <p:txBody>
          <a:bodyPr wrap="square" lIns="0" tIns="0" rIns="0" bIns="0" rtlCol="0" anchor="t"/>
          <a:lstStyle/>
          <a:p>
            <a:pPr algn="ctr">
              <a:lnSpc>
                <a:spcPts val="4016"/>
              </a:lnSpc>
              <a:buNone/>
            </a:pPr>
            <a:r>
              <a:rPr lang="en-US" sz="3188">
                <a:solidFill>
                  <a:srgbClr val="2A2921"/>
                </a:solidFill>
                <a:latin typeface="Montserrat" pitchFamily="34" charset="0"/>
                <a:ea typeface="Montserrat" pitchFamily="34" charset="-122"/>
                <a:cs typeface="Montserrat" pitchFamily="34" charset="-120"/>
              </a:rPr>
              <a:t>How the Framework is Structured</a:t>
            </a:r>
            <a:endParaRPr lang="en-US" dirty="0"/>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9271" y="2481396"/>
            <a:ext cx="780855" cy="685629"/>
          </a:xfrm>
          <a:prstGeom prst="rect">
            <a:avLst/>
          </a:prstGeom>
        </p:spPr>
      </p:pic>
      <p:sp>
        <p:nvSpPr>
          <p:cNvPr id="4" name="Object 3"/>
          <p:cNvSpPr/>
          <p:nvPr/>
        </p:nvSpPr>
        <p:spPr>
          <a:xfrm>
            <a:off x="618018" y="3610739"/>
            <a:ext cx="2168300" cy="460657"/>
          </a:xfrm>
          <a:prstGeom prst="rect">
            <a:avLst/>
          </a:prstGeom>
          <a:noFill/>
        </p:spPr>
        <p:txBody>
          <a:bodyPr wrap="square" lIns="0" tIns="0" rIns="0" bIns="0" rtlCol="0" anchor="t"/>
          <a:lstStyle/>
          <a:p>
            <a:pPr algn="ctr">
              <a:lnSpc>
                <a:spcPts val="1814"/>
              </a:lnSpc>
              <a:buNone/>
            </a:pPr>
            <a:r>
              <a:rPr lang="en-US" sz="1440">
                <a:solidFill>
                  <a:srgbClr val="2A2921"/>
                </a:solidFill>
                <a:latin typeface="Montserrat" pitchFamily="34" charset="0"/>
                <a:ea typeface="Montserrat" pitchFamily="34" charset="-122"/>
                <a:cs typeface="Montserrat" pitchFamily="34" charset="-120"/>
              </a:rPr>
              <a:t>Aligned with NIST framework</a:t>
            </a:r>
            <a:endParaRPr lang="en-US" dirty="0"/>
          </a:p>
        </p:txBody>
      </p:sp>
      <p:sp>
        <p:nvSpPr>
          <p:cNvPr id="5" name="Object 4"/>
          <p:cNvSpPr/>
          <p:nvPr/>
        </p:nvSpPr>
        <p:spPr>
          <a:xfrm>
            <a:off x="618018" y="4157218"/>
            <a:ext cx="2168300" cy="426613"/>
          </a:xfrm>
          <a:prstGeom prst="rect">
            <a:avLst/>
          </a:prstGeom>
          <a:noFill/>
        </p:spPr>
        <p:txBody>
          <a:bodyPr wrap="square" lIns="0" tIns="0" rIns="0" bIns="0" rtlCol="0" anchor="t"/>
          <a:lstStyle/>
          <a:p>
            <a:pPr algn="ctr">
              <a:lnSpc>
                <a:spcPts val="1680"/>
              </a:lnSpc>
              <a:spcBef>
                <a:spcPts val="663"/>
              </a:spcBef>
              <a:buNone/>
            </a:pPr>
            <a:r>
              <a:rPr lang="en-US" sz="1200">
                <a:solidFill>
                  <a:srgbClr val="5A5A4C"/>
                </a:solidFill>
                <a:latin typeface="Montserrat" pitchFamily="34" charset="0"/>
                <a:ea typeface="Montserrat" pitchFamily="34" charset="-122"/>
                <a:cs typeface="Montserrat" pitchFamily="34" charset="-120"/>
              </a:rPr>
              <a:t>Uses NIST framework as a foundation</a:t>
            </a:r>
            <a:endParaRPr lang="en-US" dirty="0"/>
          </a:p>
        </p:txBody>
      </p:sp>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0521" y="2414320"/>
            <a:ext cx="980830" cy="790377"/>
          </a:xfrm>
          <a:prstGeom prst="rect">
            <a:avLst/>
          </a:prstGeom>
        </p:spPr>
      </p:pic>
      <p:sp>
        <p:nvSpPr>
          <p:cNvPr id="7" name="Object 6"/>
          <p:cNvSpPr/>
          <p:nvPr/>
        </p:nvSpPr>
        <p:spPr>
          <a:xfrm>
            <a:off x="3619547" y="3610739"/>
            <a:ext cx="2021652" cy="230328"/>
          </a:xfrm>
          <a:prstGeom prst="rect">
            <a:avLst/>
          </a:prstGeom>
          <a:noFill/>
        </p:spPr>
        <p:txBody>
          <a:bodyPr wrap="square" lIns="0" tIns="0" rIns="0" bIns="0" rtlCol="0" anchor="t"/>
          <a:lstStyle/>
          <a:p>
            <a:pPr algn="ctr">
              <a:lnSpc>
                <a:spcPts val="1814"/>
              </a:lnSpc>
              <a:buNone/>
            </a:pPr>
            <a:r>
              <a:rPr lang="en-US" sz="1440">
                <a:solidFill>
                  <a:srgbClr val="2A2921"/>
                </a:solidFill>
                <a:latin typeface="Montserrat" pitchFamily="34" charset="0"/>
                <a:ea typeface="Montserrat" pitchFamily="34" charset="-122"/>
                <a:cs typeface="Montserrat" pitchFamily="34" charset="-120"/>
              </a:rPr>
              <a:t>5 key functions</a:t>
            </a:r>
            <a:endParaRPr lang="en-US" dirty="0"/>
          </a:p>
        </p:txBody>
      </p:sp>
      <p:sp>
        <p:nvSpPr>
          <p:cNvPr id="8" name="Object 7"/>
          <p:cNvSpPr/>
          <p:nvPr/>
        </p:nvSpPr>
        <p:spPr>
          <a:xfrm>
            <a:off x="3619547" y="3926890"/>
            <a:ext cx="2021652" cy="426613"/>
          </a:xfrm>
          <a:prstGeom prst="rect">
            <a:avLst/>
          </a:prstGeom>
          <a:noFill/>
        </p:spPr>
        <p:txBody>
          <a:bodyPr wrap="square" lIns="0" tIns="0" rIns="0" bIns="0" rtlCol="0" anchor="t"/>
          <a:lstStyle/>
          <a:p>
            <a:pPr algn="ctr">
              <a:lnSpc>
                <a:spcPts val="1680"/>
              </a:lnSpc>
              <a:spcBef>
                <a:spcPts val="663"/>
              </a:spcBef>
              <a:buNone/>
            </a:pPr>
            <a:r>
              <a:rPr lang="en-US" sz="1200">
                <a:solidFill>
                  <a:srgbClr val="5A5A4C"/>
                </a:solidFill>
                <a:latin typeface="Montserrat" pitchFamily="34" charset="0"/>
                <a:ea typeface="Montserrat" pitchFamily="34" charset="-122"/>
                <a:cs typeface="Montserrat" pitchFamily="34" charset="-120"/>
              </a:rPr>
              <a:t>Identify, Protect, Detect, Respond, Recover</a:t>
            </a:r>
            <a:endParaRPr lang="en-US" dirty="0"/>
          </a:p>
        </p:txBody>
      </p:sp>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9162" y="2358512"/>
            <a:ext cx="761810" cy="895126"/>
          </a:xfrm>
          <a:prstGeom prst="rect">
            <a:avLst/>
          </a:prstGeom>
        </p:spPr>
      </p:pic>
      <p:sp>
        <p:nvSpPr>
          <p:cNvPr id="10" name="Object 9"/>
          <p:cNvSpPr/>
          <p:nvPr/>
        </p:nvSpPr>
        <p:spPr>
          <a:xfrm>
            <a:off x="6490141" y="3610739"/>
            <a:ext cx="2136876" cy="230328"/>
          </a:xfrm>
          <a:prstGeom prst="rect">
            <a:avLst/>
          </a:prstGeom>
          <a:noFill/>
        </p:spPr>
        <p:txBody>
          <a:bodyPr wrap="square" lIns="0" tIns="0" rIns="0" bIns="0" rtlCol="0" anchor="t"/>
          <a:lstStyle/>
          <a:p>
            <a:pPr algn="ctr">
              <a:lnSpc>
                <a:spcPts val="1814"/>
              </a:lnSpc>
              <a:buNone/>
            </a:pPr>
            <a:r>
              <a:rPr lang="en-US" sz="1440">
                <a:solidFill>
                  <a:srgbClr val="2A2921"/>
                </a:solidFill>
                <a:latin typeface="Montserrat" pitchFamily="34" charset="0"/>
                <a:ea typeface="Montserrat" pitchFamily="34" charset="-122"/>
                <a:cs typeface="Montserrat" pitchFamily="34" charset="-120"/>
              </a:rPr>
              <a:t>Security objectives</a:t>
            </a:r>
            <a:endParaRPr lang="en-US" dirty="0"/>
          </a:p>
        </p:txBody>
      </p:sp>
      <p:sp>
        <p:nvSpPr>
          <p:cNvPr id="11" name="Object 10"/>
          <p:cNvSpPr/>
          <p:nvPr/>
        </p:nvSpPr>
        <p:spPr>
          <a:xfrm>
            <a:off x="6490141" y="3926890"/>
            <a:ext cx="2136876" cy="426613"/>
          </a:xfrm>
          <a:prstGeom prst="rect">
            <a:avLst/>
          </a:prstGeom>
          <a:noFill/>
        </p:spPr>
        <p:txBody>
          <a:bodyPr wrap="square" lIns="0" tIns="0" rIns="0" bIns="0" rtlCol="0" anchor="t"/>
          <a:lstStyle/>
          <a:p>
            <a:pPr algn="ctr">
              <a:lnSpc>
                <a:spcPts val="1680"/>
              </a:lnSpc>
              <a:spcBef>
                <a:spcPts val="663"/>
              </a:spcBef>
              <a:buNone/>
            </a:pPr>
            <a:r>
              <a:rPr lang="en-US" sz="1200">
                <a:solidFill>
                  <a:srgbClr val="5A5A4C"/>
                </a:solidFill>
                <a:latin typeface="Montserrat" pitchFamily="34" charset="0"/>
                <a:ea typeface="Montserrat" pitchFamily="34" charset="-122"/>
                <a:cs typeface="Montserrat" pitchFamily="34" charset="-120"/>
              </a:rPr>
              <a:t>Contains specific security control objectives</a:t>
            </a:r>
            <a:endParaRPr lang="en-US" dirty="0"/>
          </a:p>
        </p:txBody>
      </p:sp>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40412" y="2380833"/>
            <a:ext cx="895126" cy="847513"/>
          </a:xfrm>
          <a:prstGeom prst="rect">
            <a:avLst/>
          </a:prstGeom>
        </p:spPr>
      </p:pic>
      <p:sp>
        <p:nvSpPr>
          <p:cNvPr id="13" name="Object 12"/>
          <p:cNvSpPr/>
          <p:nvPr/>
        </p:nvSpPr>
        <p:spPr>
          <a:xfrm>
            <a:off x="9334547" y="3610739"/>
            <a:ext cx="2304474" cy="230328"/>
          </a:xfrm>
          <a:prstGeom prst="rect">
            <a:avLst/>
          </a:prstGeom>
          <a:noFill/>
        </p:spPr>
        <p:txBody>
          <a:bodyPr wrap="square" lIns="0" tIns="0" rIns="0" bIns="0" rtlCol="0" anchor="t"/>
          <a:lstStyle/>
          <a:p>
            <a:pPr algn="ctr">
              <a:lnSpc>
                <a:spcPts val="1814"/>
              </a:lnSpc>
              <a:buNone/>
            </a:pPr>
            <a:r>
              <a:rPr lang="en-US" sz="1440">
                <a:solidFill>
                  <a:srgbClr val="2A2921"/>
                </a:solidFill>
                <a:latin typeface="Montserrat" pitchFamily="34" charset="0"/>
                <a:ea typeface="Montserrat" pitchFamily="34" charset="-122"/>
                <a:cs typeface="Montserrat" pitchFamily="34" charset="-120"/>
              </a:rPr>
              <a:t>Maturity models</a:t>
            </a:r>
            <a:endParaRPr lang="en-US" dirty="0"/>
          </a:p>
        </p:txBody>
      </p:sp>
      <p:sp>
        <p:nvSpPr>
          <p:cNvPr id="14" name="Object 13"/>
          <p:cNvSpPr/>
          <p:nvPr/>
        </p:nvSpPr>
        <p:spPr>
          <a:xfrm>
            <a:off x="9334547" y="3926890"/>
            <a:ext cx="2304474" cy="426613"/>
          </a:xfrm>
          <a:prstGeom prst="rect">
            <a:avLst/>
          </a:prstGeom>
          <a:noFill/>
        </p:spPr>
        <p:txBody>
          <a:bodyPr wrap="square" lIns="0" tIns="0" rIns="0" bIns="0" rtlCol="0" anchor="t"/>
          <a:lstStyle/>
          <a:p>
            <a:pPr algn="ctr">
              <a:lnSpc>
                <a:spcPts val="1680"/>
              </a:lnSpc>
              <a:spcBef>
                <a:spcPts val="663"/>
              </a:spcBef>
              <a:buNone/>
            </a:pPr>
            <a:r>
              <a:rPr lang="en-US" sz="1200">
                <a:solidFill>
                  <a:srgbClr val="5A5A4C"/>
                </a:solidFill>
                <a:latin typeface="Montserrat" pitchFamily="34" charset="0"/>
                <a:ea typeface="Montserrat" pitchFamily="34" charset="-122"/>
                <a:cs typeface="Montserrat" pitchFamily="34" charset="-120"/>
              </a:rPr>
              <a:t>Help determine maturity of objectives</a:t>
            </a:r>
            <a:endParaRPr lang="en-US" dirty="0"/>
          </a:p>
        </p:txBody>
      </p:sp>
      <p:sp>
        <p:nvSpPr>
          <p:cNvPr id="15" name="Object 14"/>
          <p:cNvSpPr/>
          <p:nvPr/>
        </p:nvSpPr>
        <p:spPr>
          <a:xfrm>
            <a:off x="0" y="5637390"/>
            <a:ext cx="12188952" cy="1218895"/>
          </a:xfrm>
          <a:prstGeom prst="rect">
            <a:avLst/>
          </a:prstGeom>
          <a:solidFill>
            <a:srgbClr val="14558C"/>
          </a:solidFill>
        </p:spPr>
        <p:txBody>
          <a:bodyPr/>
          <a:lstStyle/>
          <a:p>
            <a:endParaRPr lang="en-US"/>
          </a:p>
        </p:txBody>
      </p:sp>
      <p:sp>
        <p:nvSpPr>
          <p:cNvPr id="16" name="Object 15"/>
          <p:cNvSpPr/>
          <p:nvPr/>
        </p:nvSpPr>
        <p:spPr>
          <a:xfrm>
            <a:off x="617066" y="5954374"/>
            <a:ext cx="10954821" cy="575880"/>
          </a:xfrm>
          <a:prstGeom prst="rect">
            <a:avLst/>
          </a:prstGeom>
          <a:noFill/>
        </p:spPr>
        <p:txBody>
          <a:bodyPr wrap="square" lIns="0" tIns="0" rIns="0" bIns="0" rtlCol="0" anchor="t"/>
          <a:lstStyle/>
          <a:p>
            <a:pPr algn="ctr">
              <a:lnSpc>
                <a:spcPts val="2268"/>
              </a:lnSpc>
              <a:buNone/>
            </a:pPr>
            <a:r>
              <a:rPr lang="en-US" sz="1800">
                <a:solidFill>
                  <a:srgbClr val="FFFFFF"/>
                </a:solidFill>
                <a:latin typeface="Montserrat" pitchFamily="34" charset="0"/>
                <a:ea typeface="Montserrat" pitchFamily="34" charset="-122"/>
                <a:cs typeface="Montserrat" pitchFamily="34" charset="-120"/>
              </a:rPr>
              <a:t>The Texas Cybersecurity Framework is structured using NIST alignment, key functions, security objectives, and maturity models to help manage cybersecurity risk.</a:t>
            </a:r>
            <a:endParaRPr lang="en-US" dirty="0"/>
          </a:p>
        </p:txBody>
      </p:sp>
    </p:spTree>
    <p:extLst>
      <p:ext uri="{BB962C8B-B14F-4D97-AF65-F5344CB8AC3E}">
        <p14:creationId xmlns:p14="http://schemas.microsoft.com/office/powerpoint/2010/main" val="25622967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p:cNvSpPr/>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a:solidFill>
                  <a:srgbClr val="FFFFFF"/>
                </a:solidFill>
                <a:latin typeface="+mj-lt"/>
                <a:ea typeface="+mj-ea"/>
                <a:cs typeface="+mj-cs"/>
              </a:rPr>
              <a:t>Framework Functions</a:t>
            </a:r>
          </a:p>
        </p:txBody>
      </p:sp>
      <p:pic>
        <p:nvPicPr>
          <p:cNvPr id="6" name="Picture 5">
            <a:extLst>
              <a:ext uri="{FF2B5EF4-FFF2-40B4-BE49-F238E27FC236}">
                <a16:creationId xmlns:a16="http://schemas.microsoft.com/office/drawing/2014/main" id="{5F4DB01A-F4ED-E6AF-D5F9-98685DFA5D30}"/>
              </a:ext>
            </a:extLst>
          </p:cNvPr>
          <p:cNvPicPr>
            <a:picLocks noChangeAspect="1"/>
          </p:cNvPicPr>
          <p:nvPr/>
        </p:nvPicPr>
        <p:blipFill>
          <a:blip r:embed="rId3"/>
          <a:stretch>
            <a:fillRect/>
          </a:stretch>
        </p:blipFill>
        <p:spPr>
          <a:xfrm>
            <a:off x="4490150" y="885824"/>
            <a:ext cx="7065320" cy="5298989"/>
          </a:xfrm>
          <a:prstGeom prst="rect">
            <a:avLst/>
          </a:prstGeom>
          <a:solidFill>
            <a:srgbClr val="FFFFFF">
              <a:shade val="85000"/>
            </a:srgbClr>
          </a:solidFill>
        </p:spPr>
      </p:pic>
      <p:sp>
        <p:nvSpPr>
          <p:cNvPr id="3" name="Object 2"/>
          <p:cNvSpPr/>
          <p:nvPr/>
        </p:nvSpPr>
        <p:spPr>
          <a:xfrm>
            <a:off x="590550" y="190501"/>
            <a:ext cx="3067288" cy="3798984"/>
          </a:xfrm>
          <a:prstGeom prst="rect">
            <a:avLst/>
          </a:prstGeom>
          <a:noFill/>
        </p:spPr>
        <p:txBody>
          <a:bodyPr wrap="square" lIns="0" tIns="0" rIns="0" bIns="0" rtlCol="0" anchor="t"/>
          <a:lstStyle/>
          <a:p>
            <a:pPr marL="242900" indent="-242900" algn="l">
              <a:lnSpc>
                <a:spcPts val="2722"/>
              </a:lnSpc>
              <a:buSzPct val="100000"/>
              <a:buChar char="•"/>
            </a:pPr>
            <a:endParaRPr lang="en-US" dirty="0"/>
          </a:p>
        </p:txBody>
      </p:sp>
      <p:sp>
        <p:nvSpPr>
          <p:cNvPr id="4" name="Object 3"/>
          <p:cNvSpPr/>
          <p:nvPr/>
        </p:nvSpPr>
        <p:spPr>
          <a:xfrm>
            <a:off x="590550" y="4109606"/>
            <a:ext cx="3616566" cy="3401177"/>
          </a:xfrm>
          <a:prstGeom prst="rect">
            <a:avLst/>
          </a:prstGeom>
          <a:noFill/>
        </p:spPr>
        <p:txBody>
          <a:bodyPr wrap="square" lIns="0" tIns="0" rIns="0" bIns="0" rtlCol="0" anchor="t"/>
          <a:lstStyle/>
          <a:p>
            <a:pPr marL="242900" indent="-242900" algn="l">
              <a:lnSpc>
                <a:spcPts val="2722"/>
              </a:lnSpc>
              <a:buSzPct val="100000"/>
              <a:buChar char="•"/>
            </a:pPr>
            <a:endParaRPr lang="en-US" dirty="0"/>
          </a:p>
        </p:txBody>
      </p:sp>
    </p:spTree>
    <p:extLst>
      <p:ext uri="{BB962C8B-B14F-4D97-AF65-F5344CB8AC3E}">
        <p14:creationId xmlns:p14="http://schemas.microsoft.com/office/powerpoint/2010/main" val="2416406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name="Slide 6">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0" y="362812"/>
            <a:ext cx="12188952" cy="509936"/>
          </a:xfrm>
          <a:prstGeom prst="rect">
            <a:avLst/>
          </a:prstGeom>
          <a:noFill/>
        </p:spPr>
        <p:txBody>
          <a:bodyPr wrap="square" lIns="0" tIns="0" rIns="0" bIns="0" rtlCol="0" anchor="t"/>
          <a:lstStyle/>
          <a:p>
            <a:pPr algn="ctr">
              <a:lnSpc>
                <a:spcPts val="4016"/>
              </a:lnSpc>
              <a:buNone/>
            </a:pPr>
            <a:r>
              <a:rPr lang="en-US" sz="3188" dirty="0">
                <a:solidFill>
                  <a:srgbClr val="2A2921"/>
                </a:solidFill>
                <a:latin typeface="Montserrat" pitchFamily="34" charset="0"/>
                <a:ea typeface="Montserrat" pitchFamily="34" charset="-122"/>
                <a:cs typeface="Montserrat" pitchFamily="34" charset="-120"/>
              </a:rPr>
              <a:t>Maturity Model</a:t>
            </a:r>
            <a:endParaRPr lang="en-US" dirty="0"/>
          </a:p>
        </p:txBody>
      </p:sp>
      <p:sp>
        <p:nvSpPr>
          <p:cNvPr id="3" name="Object 2"/>
          <p:cNvSpPr/>
          <p:nvPr/>
        </p:nvSpPr>
        <p:spPr>
          <a:xfrm>
            <a:off x="476131" y="1523619"/>
            <a:ext cx="3618595" cy="2333042"/>
          </a:xfrm>
          <a:prstGeom prst="rect">
            <a:avLst/>
          </a:prstGeom>
          <a:noFill/>
          <a:ln w="25400">
            <a:solidFill>
              <a:srgbClr val="62A8BB"/>
            </a:solidFill>
            <a:prstDash val="solid"/>
            <a:miter lim="800000"/>
          </a:ln>
        </p:spPr>
        <p:txBody>
          <a:bodyPr/>
          <a:lstStyle/>
          <a:p>
            <a:endParaRPr lang="en-US"/>
          </a:p>
        </p:txBody>
      </p:sp>
      <p:sp>
        <p:nvSpPr>
          <p:cNvPr id="4" name="Object 3"/>
          <p:cNvSpPr/>
          <p:nvPr/>
        </p:nvSpPr>
        <p:spPr>
          <a:xfrm>
            <a:off x="761810" y="1736807"/>
            <a:ext cx="3456711" cy="326269"/>
          </a:xfrm>
          <a:prstGeom prst="rect">
            <a:avLst/>
          </a:prstGeom>
          <a:noFill/>
        </p:spPr>
        <p:txBody>
          <a:bodyPr wrap="square" lIns="0" tIns="0" rIns="0" bIns="0" rtlCol="0" anchor="t"/>
          <a:lstStyle/>
          <a:p>
            <a:pPr algn="l">
              <a:lnSpc>
                <a:spcPts val="2570"/>
              </a:lnSpc>
              <a:buNone/>
            </a:pPr>
            <a:r>
              <a:rPr lang="en-US" sz="2040" dirty="0">
                <a:solidFill>
                  <a:srgbClr val="2A2921"/>
                </a:solidFill>
                <a:latin typeface="Montserrat" pitchFamily="34" charset="0"/>
                <a:ea typeface="Montserrat" pitchFamily="34" charset="-122"/>
                <a:cs typeface="Montserrat" pitchFamily="34" charset="-120"/>
              </a:rPr>
              <a:t>Ad hoc</a:t>
            </a:r>
            <a:endParaRPr lang="en-US" dirty="0"/>
          </a:p>
        </p:txBody>
      </p:sp>
      <p:sp>
        <p:nvSpPr>
          <p:cNvPr id="5" name="Object 4"/>
          <p:cNvSpPr/>
          <p:nvPr/>
        </p:nvSpPr>
        <p:spPr>
          <a:xfrm>
            <a:off x="761810" y="2209486"/>
            <a:ext cx="3456711" cy="799900"/>
          </a:xfrm>
          <a:prstGeom prst="rect">
            <a:avLst/>
          </a:prstGeom>
          <a:noFill/>
        </p:spPr>
        <p:txBody>
          <a:bodyPr wrap="square" lIns="0" tIns="0" rIns="0" bIns="0" rtlCol="0" anchor="t"/>
          <a:lstStyle/>
          <a:p>
            <a:pPr algn="l">
              <a:lnSpc>
                <a:spcPts val="2100"/>
              </a:lnSpc>
              <a:spcBef>
                <a:spcPts val="1131"/>
              </a:spcBef>
              <a:buNone/>
            </a:pPr>
            <a:r>
              <a:rPr lang="en-US" sz="1500" dirty="0">
                <a:solidFill>
                  <a:srgbClr val="5A5A4C"/>
                </a:solidFill>
                <a:latin typeface="Montserrat" pitchFamily="34" charset="0"/>
                <a:ea typeface="Montserrat" pitchFamily="34" charset="-122"/>
                <a:cs typeface="Montserrat" pitchFamily="34" charset="-120"/>
              </a:rPr>
              <a:t>Lowest level of process maturity - processes are ad hoc and unorganized.</a:t>
            </a:r>
            <a:endParaRPr lang="en-US" dirty="0"/>
          </a:p>
        </p:txBody>
      </p:sp>
      <p:sp>
        <p:nvSpPr>
          <p:cNvPr id="6" name="Object 5"/>
          <p:cNvSpPr/>
          <p:nvPr/>
        </p:nvSpPr>
        <p:spPr>
          <a:xfrm>
            <a:off x="4285178" y="1523619"/>
            <a:ext cx="3618595" cy="2333042"/>
          </a:xfrm>
          <a:prstGeom prst="rect">
            <a:avLst/>
          </a:prstGeom>
          <a:noFill/>
          <a:ln w="25400">
            <a:solidFill>
              <a:srgbClr val="62A8BB"/>
            </a:solidFill>
            <a:prstDash val="solid"/>
            <a:miter lim="800000"/>
          </a:ln>
        </p:spPr>
        <p:txBody>
          <a:bodyPr/>
          <a:lstStyle/>
          <a:p>
            <a:endParaRPr lang="en-US"/>
          </a:p>
        </p:txBody>
      </p:sp>
      <p:sp>
        <p:nvSpPr>
          <p:cNvPr id="7" name="Object 6"/>
          <p:cNvSpPr/>
          <p:nvPr/>
        </p:nvSpPr>
        <p:spPr>
          <a:xfrm>
            <a:off x="4570857" y="1736807"/>
            <a:ext cx="3456711" cy="326269"/>
          </a:xfrm>
          <a:prstGeom prst="rect">
            <a:avLst/>
          </a:prstGeom>
          <a:noFill/>
        </p:spPr>
        <p:txBody>
          <a:bodyPr wrap="square" lIns="0" tIns="0" rIns="0" bIns="0" rtlCol="0" anchor="t"/>
          <a:lstStyle/>
          <a:p>
            <a:pPr algn="l">
              <a:lnSpc>
                <a:spcPts val="2570"/>
              </a:lnSpc>
              <a:buNone/>
            </a:pPr>
            <a:r>
              <a:rPr lang="en-US" sz="2040" dirty="0">
                <a:solidFill>
                  <a:srgbClr val="2A2921"/>
                </a:solidFill>
                <a:latin typeface="Montserrat" pitchFamily="34" charset="0"/>
                <a:ea typeface="Montserrat" pitchFamily="34" charset="-122"/>
                <a:cs typeface="Montserrat" pitchFamily="34" charset="-120"/>
              </a:rPr>
              <a:t>Defined</a:t>
            </a:r>
            <a:endParaRPr lang="en-US" dirty="0"/>
          </a:p>
        </p:txBody>
      </p:sp>
      <p:sp>
        <p:nvSpPr>
          <p:cNvPr id="8" name="Object 7"/>
          <p:cNvSpPr/>
          <p:nvPr/>
        </p:nvSpPr>
        <p:spPr>
          <a:xfrm>
            <a:off x="4570857" y="2209486"/>
            <a:ext cx="3456711" cy="1066533"/>
          </a:xfrm>
          <a:prstGeom prst="rect">
            <a:avLst/>
          </a:prstGeom>
          <a:noFill/>
        </p:spPr>
        <p:txBody>
          <a:bodyPr wrap="square" lIns="0" tIns="0" rIns="0" bIns="0" rtlCol="0" anchor="t"/>
          <a:lstStyle/>
          <a:p>
            <a:pPr algn="l">
              <a:lnSpc>
                <a:spcPts val="2100"/>
              </a:lnSpc>
              <a:spcBef>
                <a:spcPts val="1131"/>
              </a:spcBef>
              <a:buNone/>
            </a:pPr>
            <a:r>
              <a:rPr lang="en-US" sz="1500" dirty="0">
                <a:solidFill>
                  <a:srgbClr val="5A5A4C"/>
                </a:solidFill>
                <a:latin typeface="Montserrat" pitchFamily="34" charset="0"/>
                <a:ea typeface="Montserrat" pitchFamily="34" charset="-122"/>
                <a:cs typeface="Montserrat" pitchFamily="34" charset="-120"/>
              </a:rPr>
              <a:t>Basic processes are defined and documented, but not standardized across the organization.</a:t>
            </a:r>
            <a:endParaRPr lang="en-US" dirty="0"/>
          </a:p>
        </p:txBody>
      </p:sp>
      <p:sp>
        <p:nvSpPr>
          <p:cNvPr id="9" name="Object 8"/>
          <p:cNvSpPr/>
          <p:nvPr/>
        </p:nvSpPr>
        <p:spPr>
          <a:xfrm>
            <a:off x="8094226" y="1523619"/>
            <a:ext cx="3618595" cy="2333042"/>
          </a:xfrm>
          <a:prstGeom prst="rect">
            <a:avLst/>
          </a:prstGeom>
          <a:noFill/>
          <a:ln w="25400">
            <a:solidFill>
              <a:srgbClr val="62A8BB"/>
            </a:solidFill>
            <a:prstDash val="solid"/>
            <a:miter lim="800000"/>
          </a:ln>
        </p:spPr>
        <p:txBody>
          <a:bodyPr/>
          <a:lstStyle/>
          <a:p>
            <a:endParaRPr lang="en-US"/>
          </a:p>
        </p:txBody>
      </p:sp>
      <p:sp>
        <p:nvSpPr>
          <p:cNvPr id="10" name="Object 9"/>
          <p:cNvSpPr/>
          <p:nvPr/>
        </p:nvSpPr>
        <p:spPr>
          <a:xfrm>
            <a:off x="8379905" y="1736807"/>
            <a:ext cx="3456711" cy="326269"/>
          </a:xfrm>
          <a:prstGeom prst="rect">
            <a:avLst/>
          </a:prstGeom>
          <a:noFill/>
        </p:spPr>
        <p:txBody>
          <a:bodyPr wrap="square" lIns="0" tIns="0" rIns="0" bIns="0" rtlCol="0" anchor="t"/>
          <a:lstStyle/>
          <a:p>
            <a:pPr algn="l">
              <a:lnSpc>
                <a:spcPts val="2570"/>
              </a:lnSpc>
              <a:buNone/>
            </a:pPr>
            <a:r>
              <a:rPr lang="en-US" sz="2040" dirty="0">
                <a:solidFill>
                  <a:srgbClr val="2A2921"/>
                </a:solidFill>
                <a:latin typeface="Montserrat" pitchFamily="34" charset="0"/>
                <a:ea typeface="Montserrat" pitchFamily="34" charset="-122"/>
                <a:cs typeface="Montserrat" pitchFamily="34" charset="-120"/>
              </a:rPr>
              <a:t>Managed</a:t>
            </a:r>
            <a:endParaRPr lang="en-US" dirty="0"/>
          </a:p>
        </p:txBody>
      </p:sp>
      <p:sp>
        <p:nvSpPr>
          <p:cNvPr id="11" name="Object 10"/>
          <p:cNvSpPr/>
          <p:nvPr/>
        </p:nvSpPr>
        <p:spPr>
          <a:xfrm>
            <a:off x="8379905" y="2209486"/>
            <a:ext cx="3456711" cy="799900"/>
          </a:xfrm>
          <a:prstGeom prst="rect">
            <a:avLst/>
          </a:prstGeom>
          <a:noFill/>
        </p:spPr>
        <p:txBody>
          <a:bodyPr wrap="square" lIns="0" tIns="0" rIns="0" bIns="0" rtlCol="0" anchor="t"/>
          <a:lstStyle/>
          <a:p>
            <a:pPr algn="l">
              <a:lnSpc>
                <a:spcPts val="2100"/>
              </a:lnSpc>
              <a:spcBef>
                <a:spcPts val="1131"/>
              </a:spcBef>
              <a:buNone/>
            </a:pPr>
            <a:r>
              <a:rPr lang="en-US" sz="1500" dirty="0">
                <a:solidFill>
                  <a:srgbClr val="5A5A4C"/>
                </a:solidFill>
                <a:latin typeface="Montserrat" pitchFamily="34" charset="0"/>
                <a:ea typeface="Montserrat" pitchFamily="34" charset="-122"/>
                <a:cs typeface="Montserrat" pitchFamily="34" charset="-120"/>
              </a:rPr>
              <a:t>Processes are monitored, measured, and managed organization-wide.</a:t>
            </a:r>
            <a:endParaRPr lang="en-US" dirty="0"/>
          </a:p>
        </p:txBody>
      </p:sp>
      <p:sp>
        <p:nvSpPr>
          <p:cNvPr id="12" name="Object 11"/>
          <p:cNvSpPr/>
          <p:nvPr/>
        </p:nvSpPr>
        <p:spPr>
          <a:xfrm>
            <a:off x="476131" y="4047113"/>
            <a:ext cx="5523119" cy="2333042"/>
          </a:xfrm>
          <a:prstGeom prst="rect">
            <a:avLst/>
          </a:prstGeom>
          <a:noFill/>
          <a:ln w="25400">
            <a:solidFill>
              <a:srgbClr val="62A8BB"/>
            </a:solidFill>
            <a:prstDash val="solid"/>
            <a:miter lim="800000"/>
          </a:ln>
        </p:spPr>
        <p:txBody>
          <a:bodyPr/>
          <a:lstStyle/>
          <a:p>
            <a:endParaRPr lang="en-US"/>
          </a:p>
        </p:txBody>
      </p:sp>
      <p:sp>
        <p:nvSpPr>
          <p:cNvPr id="13" name="Object 12"/>
          <p:cNvSpPr/>
          <p:nvPr/>
        </p:nvSpPr>
        <p:spPr>
          <a:xfrm>
            <a:off x="761810" y="4260301"/>
            <a:ext cx="5551687" cy="326269"/>
          </a:xfrm>
          <a:prstGeom prst="rect">
            <a:avLst/>
          </a:prstGeom>
          <a:noFill/>
        </p:spPr>
        <p:txBody>
          <a:bodyPr wrap="square" lIns="0" tIns="0" rIns="0" bIns="0" rtlCol="0" anchor="t"/>
          <a:lstStyle/>
          <a:p>
            <a:pPr algn="l">
              <a:lnSpc>
                <a:spcPts val="2570"/>
              </a:lnSpc>
              <a:buNone/>
            </a:pPr>
            <a:r>
              <a:rPr lang="en-US" sz="2040" dirty="0">
                <a:solidFill>
                  <a:srgbClr val="2A2921"/>
                </a:solidFill>
                <a:latin typeface="Montserrat" pitchFamily="34" charset="0"/>
                <a:ea typeface="Montserrat" pitchFamily="34" charset="-122"/>
                <a:cs typeface="Montserrat" pitchFamily="34" charset="-120"/>
              </a:rPr>
              <a:t>Optimized</a:t>
            </a:r>
            <a:endParaRPr lang="en-US" dirty="0"/>
          </a:p>
        </p:txBody>
      </p:sp>
      <p:sp>
        <p:nvSpPr>
          <p:cNvPr id="14" name="Object 13"/>
          <p:cNvSpPr/>
          <p:nvPr/>
        </p:nvSpPr>
        <p:spPr>
          <a:xfrm>
            <a:off x="761810" y="4732980"/>
            <a:ext cx="5551687" cy="533267"/>
          </a:xfrm>
          <a:prstGeom prst="rect">
            <a:avLst/>
          </a:prstGeom>
          <a:noFill/>
        </p:spPr>
        <p:txBody>
          <a:bodyPr wrap="square" lIns="0" tIns="0" rIns="0" bIns="0" rtlCol="0" anchor="t"/>
          <a:lstStyle/>
          <a:p>
            <a:pPr algn="l">
              <a:lnSpc>
                <a:spcPts val="2100"/>
              </a:lnSpc>
              <a:spcBef>
                <a:spcPts val="1131"/>
              </a:spcBef>
              <a:buNone/>
            </a:pPr>
            <a:r>
              <a:rPr lang="en-US" sz="1400" dirty="0">
                <a:solidFill>
                  <a:srgbClr val="5A5A4C"/>
                </a:solidFill>
                <a:latin typeface="Montserrat" pitchFamily="34" charset="0"/>
                <a:ea typeface="Montserrat" pitchFamily="34" charset="-122"/>
                <a:cs typeface="Montserrat" pitchFamily="34" charset="-120"/>
              </a:rPr>
              <a:t>Continuous process improvement and optimization takes place.</a:t>
            </a:r>
            <a:endParaRPr lang="en-US" sz="1600" dirty="0"/>
          </a:p>
        </p:txBody>
      </p:sp>
      <p:sp>
        <p:nvSpPr>
          <p:cNvPr id="15" name="Object 14"/>
          <p:cNvSpPr/>
          <p:nvPr/>
        </p:nvSpPr>
        <p:spPr>
          <a:xfrm>
            <a:off x="6189702" y="4047113"/>
            <a:ext cx="5523119" cy="2333042"/>
          </a:xfrm>
          <a:prstGeom prst="rect">
            <a:avLst/>
          </a:prstGeom>
          <a:noFill/>
          <a:ln w="25400">
            <a:solidFill>
              <a:srgbClr val="62A8BB"/>
            </a:solidFill>
            <a:prstDash val="solid"/>
            <a:miter lim="800000"/>
          </a:ln>
        </p:spPr>
        <p:txBody>
          <a:bodyPr/>
          <a:lstStyle/>
          <a:p>
            <a:endParaRPr lang="en-US"/>
          </a:p>
        </p:txBody>
      </p:sp>
      <p:sp>
        <p:nvSpPr>
          <p:cNvPr id="16" name="Object 15"/>
          <p:cNvSpPr/>
          <p:nvPr/>
        </p:nvSpPr>
        <p:spPr>
          <a:xfrm>
            <a:off x="6475381" y="4260301"/>
            <a:ext cx="5551687" cy="326269"/>
          </a:xfrm>
          <a:prstGeom prst="rect">
            <a:avLst/>
          </a:prstGeom>
          <a:noFill/>
        </p:spPr>
        <p:txBody>
          <a:bodyPr wrap="square" lIns="0" tIns="0" rIns="0" bIns="0" rtlCol="0" anchor="t"/>
          <a:lstStyle/>
          <a:p>
            <a:pPr algn="l">
              <a:lnSpc>
                <a:spcPts val="2570"/>
              </a:lnSpc>
              <a:buNone/>
            </a:pPr>
            <a:r>
              <a:rPr lang="en-US" sz="2040" dirty="0">
                <a:solidFill>
                  <a:srgbClr val="2A2921"/>
                </a:solidFill>
                <a:latin typeface="Montserrat" pitchFamily="34" charset="0"/>
                <a:ea typeface="Montserrat" pitchFamily="34" charset="-122"/>
                <a:cs typeface="Montserrat" pitchFamily="34" charset="-120"/>
              </a:rPr>
              <a:t>Levels</a:t>
            </a:r>
            <a:endParaRPr lang="en-US" dirty="0"/>
          </a:p>
        </p:txBody>
      </p:sp>
      <p:sp>
        <p:nvSpPr>
          <p:cNvPr id="17" name="Object 16"/>
          <p:cNvSpPr/>
          <p:nvPr/>
        </p:nvSpPr>
        <p:spPr>
          <a:xfrm>
            <a:off x="6475381" y="4732980"/>
            <a:ext cx="5551687" cy="533267"/>
          </a:xfrm>
          <a:prstGeom prst="rect">
            <a:avLst/>
          </a:prstGeom>
          <a:noFill/>
        </p:spPr>
        <p:txBody>
          <a:bodyPr wrap="square" lIns="0" tIns="0" rIns="0" bIns="0" rtlCol="0" anchor="t"/>
          <a:lstStyle/>
          <a:p>
            <a:pPr algn="l">
              <a:lnSpc>
                <a:spcPts val="2100"/>
              </a:lnSpc>
              <a:spcBef>
                <a:spcPts val="1131"/>
              </a:spcBef>
              <a:buNone/>
            </a:pPr>
            <a:r>
              <a:rPr lang="en-US" sz="1500" dirty="0">
                <a:solidFill>
                  <a:srgbClr val="5A5A4C"/>
                </a:solidFill>
                <a:latin typeface="Montserrat" pitchFamily="34" charset="0"/>
                <a:ea typeface="Montserrat" pitchFamily="34" charset="-122"/>
                <a:cs typeface="Montserrat" pitchFamily="34" charset="-120"/>
              </a:rPr>
              <a:t>Maturity model outlines increasing maturity across defined levels.</a:t>
            </a:r>
            <a:endParaRPr lang="en-US" dirty="0"/>
          </a:p>
        </p:txBody>
      </p:sp>
    </p:spTree>
    <p:extLst>
      <p:ext uri="{BB962C8B-B14F-4D97-AF65-F5344CB8AC3E}">
        <p14:creationId xmlns:p14="http://schemas.microsoft.com/office/powerpoint/2010/main" val="20265816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62812"/>
            <a:ext cx="12188952" cy="509936"/>
          </a:xfrm>
          <a:prstGeom prst="rect">
            <a:avLst/>
          </a:prstGeom>
          <a:noFill/>
        </p:spPr>
        <p:txBody>
          <a:bodyPr wrap="square" lIns="0" tIns="0" rIns="0" bIns="0" rtlCol="0" anchor="t"/>
          <a:lstStyle/>
          <a:p>
            <a:pPr algn="ctr">
              <a:lnSpc>
                <a:spcPts val="4016"/>
              </a:lnSpc>
              <a:buNone/>
            </a:pPr>
            <a:r>
              <a:rPr lang="en-US" sz="3188" dirty="0">
                <a:solidFill>
                  <a:srgbClr val="2A2921"/>
                </a:solidFill>
                <a:latin typeface="Montserrat" pitchFamily="34" charset="0"/>
                <a:ea typeface="Montserrat" pitchFamily="34" charset="-122"/>
                <a:cs typeface="Montserrat" pitchFamily="34" charset="-120"/>
              </a:rPr>
              <a:t>Security Control Objectives</a:t>
            </a:r>
            <a:endParaRPr lang="en-US" dirty="0"/>
          </a:p>
        </p:txBody>
      </p:sp>
      <p:sp>
        <p:nvSpPr>
          <p:cNvPr id="3" name="Object 2"/>
          <p:cNvSpPr/>
          <p:nvPr/>
        </p:nvSpPr>
        <p:spPr>
          <a:xfrm>
            <a:off x="952262" y="2289595"/>
            <a:ext cx="5446938" cy="3296016"/>
          </a:xfrm>
          <a:prstGeom prst="rect">
            <a:avLst/>
          </a:prstGeom>
          <a:noFill/>
        </p:spPr>
        <p:txBody>
          <a:bodyPr wrap="square" lIns="0" tIns="0" rIns="0" bIns="0" rtlCol="0" anchor="t"/>
          <a:lstStyle/>
          <a:p>
            <a:pPr marL="242900" indent="-242900" algn="l">
              <a:lnSpc>
                <a:spcPts val="2722"/>
              </a:lnSpc>
              <a:buSzPct val="100000"/>
              <a:buChar char="•"/>
            </a:pPr>
            <a:r>
              <a:rPr lang="en-US" sz="2160" dirty="0">
                <a:solidFill>
                  <a:srgbClr val="2A2921"/>
                </a:solidFill>
                <a:latin typeface="Montserrat" pitchFamily="34" charset="0"/>
                <a:ea typeface="Montserrat" pitchFamily="34" charset="-122"/>
                <a:cs typeface="Montserrat" pitchFamily="34" charset="-120"/>
              </a:rPr>
              <a:t>Identify security control objectives</a:t>
            </a:r>
          </a:p>
          <a:p>
            <a:pPr lvl="1" algn="l">
              <a:lnSpc>
                <a:spcPts val="1932"/>
              </a:lnSpc>
              <a:spcBef>
                <a:spcPts val="404"/>
              </a:spcBef>
              <a:buNone/>
            </a:pPr>
            <a:r>
              <a:rPr lang="en-US" sz="1380" dirty="0">
                <a:solidFill>
                  <a:srgbClr val="5A5A4C"/>
                </a:solidFill>
                <a:latin typeface="Montserrat" pitchFamily="34" charset="0"/>
                <a:ea typeface="Montserrat" pitchFamily="34" charset="-122"/>
                <a:cs typeface="Montserrat" pitchFamily="34" charset="-120"/>
              </a:rPr>
              <a:t>Objectives that help identify cybersecurity risks</a:t>
            </a:r>
          </a:p>
          <a:p>
            <a:pPr marL="242900" indent="-242900" algn="l">
              <a:lnSpc>
                <a:spcPts val="2722"/>
              </a:lnSpc>
              <a:spcBef>
                <a:spcPts val="2609"/>
              </a:spcBef>
              <a:buSzPct val="100000"/>
              <a:buChar char="•"/>
            </a:pPr>
            <a:r>
              <a:rPr lang="en-US" sz="2160" dirty="0">
                <a:solidFill>
                  <a:srgbClr val="2A2921"/>
                </a:solidFill>
                <a:latin typeface="Montserrat" pitchFamily="34" charset="0"/>
                <a:ea typeface="Montserrat" pitchFamily="34" charset="-122"/>
                <a:cs typeface="Montserrat" pitchFamily="34" charset="-120"/>
              </a:rPr>
              <a:t>Protect security control objectives</a:t>
            </a:r>
          </a:p>
          <a:p>
            <a:pPr lvl="1" algn="l">
              <a:lnSpc>
                <a:spcPts val="1932"/>
              </a:lnSpc>
              <a:spcBef>
                <a:spcPts val="404"/>
              </a:spcBef>
              <a:buNone/>
            </a:pPr>
            <a:r>
              <a:rPr lang="en-US" sz="1380" dirty="0">
                <a:solidFill>
                  <a:srgbClr val="5A5A4C"/>
                </a:solidFill>
                <a:latin typeface="Montserrat" pitchFamily="34" charset="0"/>
                <a:ea typeface="Montserrat" pitchFamily="34" charset="-122"/>
                <a:cs typeface="Montserrat" pitchFamily="34" charset="-120"/>
              </a:rPr>
              <a:t>Objectives that help protect systems and assets</a:t>
            </a:r>
          </a:p>
          <a:p>
            <a:pPr marL="242900" indent="-242900" algn="l">
              <a:lnSpc>
                <a:spcPts val="2722"/>
              </a:lnSpc>
              <a:spcBef>
                <a:spcPts val="2609"/>
              </a:spcBef>
              <a:buSzPct val="100000"/>
              <a:buChar char="•"/>
            </a:pPr>
            <a:r>
              <a:rPr lang="en-US" sz="2160" dirty="0">
                <a:solidFill>
                  <a:srgbClr val="2A2921"/>
                </a:solidFill>
                <a:latin typeface="Montserrat" pitchFamily="34" charset="0"/>
                <a:ea typeface="Montserrat" pitchFamily="34" charset="-122"/>
                <a:cs typeface="Montserrat" pitchFamily="34" charset="-120"/>
              </a:rPr>
              <a:t>Detect security control objectives</a:t>
            </a:r>
          </a:p>
          <a:p>
            <a:pPr lvl="1" algn="l">
              <a:lnSpc>
                <a:spcPts val="1932"/>
              </a:lnSpc>
              <a:spcBef>
                <a:spcPts val="404"/>
              </a:spcBef>
              <a:buNone/>
            </a:pPr>
            <a:r>
              <a:rPr lang="en-US" sz="1380" dirty="0">
                <a:solidFill>
                  <a:srgbClr val="5A5A4C"/>
                </a:solidFill>
                <a:latin typeface="Montserrat" pitchFamily="34" charset="0"/>
                <a:ea typeface="Montserrat" pitchFamily="34" charset="-122"/>
                <a:cs typeface="Montserrat" pitchFamily="34" charset="-120"/>
              </a:rPr>
              <a:t>Objectives that help detect cybersecurity events</a:t>
            </a:r>
            <a:endParaRPr lang="en-US" dirty="0"/>
          </a:p>
        </p:txBody>
      </p:sp>
      <p:sp>
        <p:nvSpPr>
          <p:cNvPr id="4" name="Object 3"/>
          <p:cNvSpPr/>
          <p:nvPr/>
        </p:nvSpPr>
        <p:spPr>
          <a:xfrm>
            <a:off x="6284928" y="2289595"/>
            <a:ext cx="5446938" cy="2805483"/>
          </a:xfrm>
          <a:prstGeom prst="rect">
            <a:avLst/>
          </a:prstGeom>
          <a:noFill/>
        </p:spPr>
        <p:txBody>
          <a:bodyPr wrap="square" lIns="0" tIns="0" rIns="0" bIns="0" rtlCol="0" anchor="t"/>
          <a:lstStyle/>
          <a:p>
            <a:pPr marL="242900" indent="-242900" algn="l">
              <a:lnSpc>
                <a:spcPts val="2722"/>
              </a:lnSpc>
              <a:buSzPct val="100000"/>
              <a:buChar char="•"/>
            </a:pPr>
            <a:r>
              <a:rPr lang="en-US" sz="2160" dirty="0">
                <a:solidFill>
                  <a:srgbClr val="2A2921"/>
                </a:solidFill>
                <a:latin typeface="Montserrat" pitchFamily="34" charset="0"/>
                <a:ea typeface="Montserrat" pitchFamily="34" charset="-122"/>
                <a:cs typeface="Montserrat" pitchFamily="34" charset="-120"/>
              </a:rPr>
              <a:t>Respond security control objectives</a:t>
            </a:r>
          </a:p>
          <a:p>
            <a:pPr lvl="1" algn="l">
              <a:lnSpc>
                <a:spcPts val="1932"/>
              </a:lnSpc>
              <a:spcBef>
                <a:spcPts val="404"/>
              </a:spcBef>
              <a:buNone/>
            </a:pPr>
            <a:r>
              <a:rPr lang="en-US" sz="1380" dirty="0">
                <a:solidFill>
                  <a:srgbClr val="5A5A4C"/>
                </a:solidFill>
                <a:latin typeface="Montserrat" pitchFamily="34" charset="0"/>
                <a:ea typeface="Montserrat" pitchFamily="34" charset="-122"/>
                <a:cs typeface="Montserrat" pitchFamily="34" charset="-120"/>
              </a:rPr>
              <a:t>Objectives that help respond to detected cybersecurity incidents</a:t>
            </a:r>
          </a:p>
          <a:p>
            <a:pPr marL="242900" indent="-242900" algn="l">
              <a:lnSpc>
                <a:spcPts val="2722"/>
              </a:lnSpc>
              <a:spcBef>
                <a:spcPts val="2609"/>
              </a:spcBef>
              <a:buSzPct val="100000"/>
              <a:buChar char="•"/>
            </a:pPr>
            <a:r>
              <a:rPr lang="en-US" sz="2160" dirty="0">
                <a:solidFill>
                  <a:srgbClr val="2A2921"/>
                </a:solidFill>
                <a:latin typeface="Montserrat" pitchFamily="34" charset="0"/>
                <a:ea typeface="Montserrat" pitchFamily="34" charset="-122"/>
                <a:cs typeface="Montserrat" pitchFamily="34" charset="-120"/>
              </a:rPr>
              <a:t>Recover security control objectives</a:t>
            </a:r>
          </a:p>
          <a:p>
            <a:pPr lvl="1" algn="l">
              <a:lnSpc>
                <a:spcPts val="1932"/>
              </a:lnSpc>
              <a:spcBef>
                <a:spcPts val="404"/>
              </a:spcBef>
              <a:buNone/>
            </a:pPr>
            <a:r>
              <a:rPr lang="en-US" sz="1380" dirty="0">
                <a:solidFill>
                  <a:srgbClr val="5A5A4C"/>
                </a:solidFill>
                <a:latin typeface="Montserrat" pitchFamily="34" charset="0"/>
                <a:ea typeface="Montserrat" pitchFamily="34" charset="-122"/>
                <a:cs typeface="Montserrat" pitchFamily="34" charset="-120"/>
              </a:rPr>
              <a:t>Objectives that help recover from cybersecurity incidents</a:t>
            </a:r>
            <a:endParaRPr lang="en-US" dirty="0"/>
          </a:p>
        </p:txBody>
      </p:sp>
    </p:spTree>
    <p:extLst>
      <p:ext uri="{BB962C8B-B14F-4D97-AF65-F5344CB8AC3E}">
        <p14:creationId xmlns:p14="http://schemas.microsoft.com/office/powerpoint/2010/main" val="10857429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82320" y="378759"/>
            <a:ext cx="3427319" cy="370388"/>
          </a:xfrm>
          <a:prstGeom prst="rect">
            <a:avLst/>
          </a:prstGeom>
        </p:spPr>
        <p:txBody>
          <a:bodyPr vert="horz" wrap="square" lIns="0" tIns="11206" rIns="0" bIns="0" rtlCol="0">
            <a:spAutoFit/>
          </a:bodyPr>
          <a:lstStyle/>
          <a:p>
            <a:pPr marL="560" algn="ctr">
              <a:lnSpc>
                <a:spcPts val="1438"/>
              </a:lnSpc>
              <a:spcBef>
                <a:spcPts val="88"/>
              </a:spcBef>
            </a:pPr>
            <a:r>
              <a:rPr lang="en-US" sz="1235" b="1" dirty="0">
                <a:latin typeface="Franklin Gothic Heavy"/>
                <a:cs typeface="Franklin Gothic Heavy"/>
              </a:rPr>
              <a:t>Texas</a:t>
            </a:r>
            <a:r>
              <a:rPr lang="en-US" sz="1235" b="1" spc="-31" dirty="0">
                <a:latin typeface="Franklin Gothic Heavy"/>
                <a:cs typeface="Franklin Gothic Heavy"/>
              </a:rPr>
              <a:t> </a:t>
            </a:r>
            <a:r>
              <a:rPr lang="en-US" sz="1235" b="1" spc="-9" dirty="0">
                <a:latin typeface="Franklin Gothic Heavy"/>
                <a:cs typeface="Franklin Gothic Heavy"/>
              </a:rPr>
              <a:t>Cybersecurity</a:t>
            </a:r>
            <a:r>
              <a:rPr lang="en-US" sz="1235" b="1" spc="-26" dirty="0">
                <a:latin typeface="Franklin Gothic Heavy"/>
                <a:cs typeface="Franklin Gothic Heavy"/>
              </a:rPr>
              <a:t> </a:t>
            </a:r>
            <a:r>
              <a:rPr lang="en-US" sz="1235" b="1" dirty="0">
                <a:latin typeface="Franklin Gothic Heavy"/>
                <a:cs typeface="Franklin Gothic Heavy"/>
              </a:rPr>
              <a:t>Framework</a:t>
            </a:r>
            <a:r>
              <a:rPr lang="en-US" sz="1235" b="1" spc="-31" dirty="0">
                <a:latin typeface="Franklin Gothic Heavy"/>
                <a:cs typeface="Franklin Gothic Heavy"/>
              </a:rPr>
              <a:t> </a:t>
            </a:r>
            <a:r>
              <a:rPr lang="en-US" sz="1235" b="1" spc="-9" dirty="0">
                <a:latin typeface="Franklin Gothic Heavy"/>
                <a:cs typeface="Franklin Gothic Heavy"/>
              </a:rPr>
              <a:t>(TCSF)</a:t>
            </a:r>
            <a:endParaRPr lang="en-US" sz="1235" dirty="0">
              <a:latin typeface="Franklin Gothic Heavy"/>
              <a:cs typeface="Franklin Gothic Heavy"/>
            </a:endParaRPr>
          </a:p>
          <a:p>
            <a:pPr algn="ctr">
              <a:lnSpc>
                <a:spcPts val="1438"/>
              </a:lnSpc>
            </a:pPr>
            <a:r>
              <a:rPr lang="en-US" sz="1235" b="1" spc="-44" dirty="0">
                <a:latin typeface="Franklin Gothic Heavy"/>
                <a:cs typeface="Franklin Gothic Heavy"/>
              </a:rPr>
              <a:t> </a:t>
            </a:r>
            <a:r>
              <a:rPr lang="en-US" sz="1235" b="1" dirty="0">
                <a:latin typeface="Franklin Gothic Heavy"/>
                <a:cs typeface="Franklin Gothic Heavy"/>
              </a:rPr>
              <a:t>Security</a:t>
            </a:r>
            <a:r>
              <a:rPr lang="en-US" sz="1235" b="1" spc="-57" dirty="0">
                <a:latin typeface="Franklin Gothic Heavy"/>
                <a:cs typeface="Franklin Gothic Heavy"/>
              </a:rPr>
              <a:t> </a:t>
            </a:r>
            <a:r>
              <a:rPr lang="en-US" sz="1235" b="1" dirty="0">
                <a:latin typeface="Franklin Gothic Heavy"/>
                <a:cs typeface="Franklin Gothic Heavy"/>
              </a:rPr>
              <a:t>Control</a:t>
            </a:r>
            <a:r>
              <a:rPr lang="en-US" sz="1235" b="1" spc="-53" dirty="0">
                <a:latin typeface="Franklin Gothic Heavy"/>
                <a:cs typeface="Franklin Gothic Heavy"/>
              </a:rPr>
              <a:t> </a:t>
            </a:r>
            <a:r>
              <a:rPr lang="en-US" sz="1235" b="1" dirty="0">
                <a:latin typeface="Franklin Gothic Heavy"/>
                <a:cs typeface="Franklin Gothic Heavy"/>
              </a:rPr>
              <a:t>Objectives</a:t>
            </a:r>
            <a:r>
              <a:rPr lang="en-US" sz="1235" b="1" spc="-44" dirty="0">
                <a:latin typeface="Franklin Gothic Heavy"/>
                <a:cs typeface="Franklin Gothic Heavy"/>
              </a:rPr>
              <a:t> </a:t>
            </a:r>
            <a:r>
              <a:rPr lang="en-US" sz="1235" b="1" dirty="0">
                <a:latin typeface="Franklin Gothic Heavy"/>
                <a:cs typeface="Franklin Gothic Heavy"/>
              </a:rPr>
              <a:t>and</a:t>
            </a:r>
            <a:r>
              <a:rPr lang="en-US" sz="1235" b="1" spc="-57" dirty="0">
                <a:latin typeface="Franklin Gothic Heavy"/>
                <a:cs typeface="Franklin Gothic Heavy"/>
              </a:rPr>
              <a:t> </a:t>
            </a:r>
            <a:r>
              <a:rPr lang="en-US" sz="1235" b="1" spc="-9" dirty="0">
                <a:latin typeface="Franklin Gothic Heavy"/>
                <a:cs typeface="Franklin Gothic Heavy"/>
              </a:rPr>
              <a:t>Definitions</a:t>
            </a:r>
            <a:endParaRPr lang="en-US" sz="1235" dirty="0">
              <a:latin typeface="Franklin Gothic Heavy"/>
              <a:cs typeface="Franklin Gothic Heavy"/>
            </a:endParaRPr>
          </a:p>
        </p:txBody>
      </p:sp>
      <p:graphicFrame>
        <p:nvGraphicFramePr>
          <p:cNvPr id="3" name="object 3"/>
          <p:cNvGraphicFramePr>
            <a:graphicFrameLocks noGrp="1"/>
          </p:cNvGraphicFramePr>
          <p:nvPr/>
        </p:nvGraphicFramePr>
        <p:xfrm>
          <a:off x="2092810" y="909010"/>
          <a:ext cx="7904069" cy="5623710"/>
        </p:xfrm>
        <a:graphic>
          <a:graphicData uri="http://schemas.openxmlformats.org/drawingml/2006/table">
            <a:tbl>
              <a:tblPr firstRow="1" bandRow="1">
                <a:tableStyleId>{2D5ABB26-0587-4C30-8999-92F81FD0307C}</a:tableStyleId>
              </a:tblPr>
              <a:tblGrid>
                <a:gridCol w="1180540">
                  <a:extLst>
                    <a:ext uri="{9D8B030D-6E8A-4147-A177-3AD203B41FA5}">
                      <a16:colId xmlns:a16="http://schemas.microsoft.com/office/drawing/2014/main" val="20000"/>
                    </a:ext>
                  </a:extLst>
                </a:gridCol>
                <a:gridCol w="1508872">
                  <a:extLst>
                    <a:ext uri="{9D8B030D-6E8A-4147-A177-3AD203B41FA5}">
                      <a16:colId xmlns:a16="http://schemas.microsoft.com/office/drawing/2014/main" val="20001"/>
                    </a:ext>
                  </a:extLst>
                </a:gridCol>
                <a:gridCol w="5214657">
                  <a:extLst>
                    <a:ext uri="{9D8B030D-6E8A-4147-A177-3AD203B41FA5}">
                      <a16:colId xmlns:a16="http://schemas.microsoft.com/office/drawing/2014/main" val="20002"/>
                    </a:ext>
                  </a:extLst>
                </a:gridCol>
              </a:tblGrid>
              <a:tr h="158563">
                <a:tc>
                  <a:txBody>
                    <a:bodyPr/>
                    <a:lstStyle/>
                    <a:p>
                      <a:pPr marL="67945">
                        <a:lnSpc>
                          <a:spcPts val="1315"/>
                        </a:lnSpc>
                      </a:pPr>
                      <a:r>
                        <a:rPr sz="1100" b="1" dirty="0">
                          <a:latin typeface="Franklin Gothic Demi"/>
                          <a:cs typeface="Franklin Gothic Demi"/>
                        </a:rPr>
                        <a:t>Functional</a:t>
                      </a:r>
                      <a:r>
                        <a:rPr sz="1100" b="1" spc="-60" dirty="0">
                          <a:latin typeface="Franklin Gothic Demi"/>
                          <a:cs typeface="Franklin Gothic Demi"/>
                        </a:rPr>
                        <a:t> </a:t>
                      </a:r>
                      <a:r>
                        <a:rPr sz="1100" b="1" spc="-20" dirty="0">
                          <a:latin typeface="Franklin Gothic Demi"/>
                          <a:cs typeface="Franklin Gothic Demi"/>
                        </a:rPr>
                        <a:t>Area</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dirty="0">
                          <a:latin typeface="Franklin Gothic Demi"/>
                          <a:cs typeface="Franklin Gothic Demi"/>
                        </a:rPr>
                        <a:t>Security</a:t>
                      </a:r>
                      <a:r>
                        <a:rPr sz="1100" b="1" spc="-40" dirty="0">
                          <a:latin typeface="Franklin Gothic Demi"/>
                          <a:cs typeface="Franklin Gothic Demi"/>
                        </a:rPr>
                        <a:t> </a:t>
                      </a:r>
                      <a:r>
                        <a:rPr sz="1100" b="1" spc="-10" dirty="0">
                          <a:latin typeface="Franklin Gothic Demi"/>
                          <a:cs typeface="Franklin Gothic Demi"/>
                        </a:rPr>
                        <a:t>Objective</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spc="-10" dirty="0">
                          <a:latin typeface="Franklin Gothic Demi"/>
                          <a:cs typeface="Franklin Gothic Demi"/>
                        </a:rPr>
                        <a:t>Definition</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extLst>
                  <a:ext uri="{0D108BD9-81ED-4DB2-BD59-A6C34878D82A}">
                    <a16:rowId xmlns:a16="http://schemas.microsoft.com/office/drawing/2014/main" val="10000"/>
                  </a:ext>
                </a:extLst>
              </a:tr>
              <a:tr h="838759">
                <a:tc rowSpan="5">
                  <a:txBody>
                    <a:bodyPr/>
                    <a:lstStyle/>
                    <a:p>
                      <a:pPr marL="398780">
                        <a:lnSpc>
                          <a:spcPct val="100000"/>
                        </a:lnSpc>
                        <a:spcBef>
                          <a:spcPts val="530"/>
                        </a:spcBef>
                      </a:pPr>
                      <a:r>
                        <a:rPr sz="1000" spc="-10" dirty="0">
                          <a:solidFill>
                            <a:srgbClr val="FFFFFF"/>
                          </a:solidFill>
                          <a:latin typeface="Franklin Gothic Book"/>
                          <a:cs typeface="Franklin Gothic Book"/>
                        </a:rPr>
                        <a:t>IDENTIFY</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D74B5"/>
                    </a:solidFill>
                  </a:tcPr>
                </a:tc>
                <a:tc>
                  <a:txBody>
                    <a:bodyPr/>
                    <a:lstStyle/>
                    <a:p>
                      <a:pPr marL="67945">
                        <a:lnSpc>
                          <a:spcPct val="100000"/>
                        </a:lnSpc>
                        <a:spcBef>
                          <a:spcPts val="530"/>
                        </a:spcBef>
                      </a:pPr>
                      <a:r>
                        <a:rPr sz="1000" dirty="0">
                          <a:latin typeface="Franklin Gothic Book"/>
                          <a:cs typeface="Franklin Gothic Book"/>
                        </a:rPr>
                        <a:t>Privacy</a:t>
                      </a:r>
                      <a:r>
                        <a:rPr sz="1000" spc="-35"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spc="-10" dirty="0">
                          <a:latin typeface="Franklin Gothic Book"/>
                          <a:cs typeface="Franklin Gothic Book"/>
                        </a:rPr>
                        <a:t>Confidentiality</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205740">
                        <a:lnSpc>
                          <a:spcPts val="1250"/>
                        </a:lnSpc>
                        <a:spcBef>
                          <a:spcPts val="630"/>
                        </a:spcBef>
                      </a:pPr>
                      <a:r>
                        <a:rPr sz="1000" dirty="0">
                          <a:latin typeface="Franklin Gothic Book"/>
                          <a:cs typeface="Franklin Gothic Book"/>
                        </a:rPr>
                        <a:t>Ensuring</a:t>
                      </a:r>
                      <a:r>
                        <a:rPr sz="1000" spc="-30"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spc="-10" dirty="0">
                          <a:latin typeface="Franklin Gothic Book"/>
                          <a:cs typeface="Franklin Gothic Book"/>
                        </a:rPr>
                        <a:t>appropriate</a:t>
                      </a:r>
                      <a:r>
                        <a:rPr sz="1000" spc="-30" dirty="0">
                          <a:latin typeface="Franklin Gothic Book"/>
                          <a:cs typeface="Franklin Gothic Book"/>
                        </a:rPr>
                        <a:t> </a:t>
                      </a:r>
                      <a:r>
                        <a:rPr sz="1000" dirty="0">
                          <a:latin typeface="Franklin Gothic Book"/>
                          <a:cs typeface="Franklin Gothic Book"/>
                        </a:rPr>
                        <a:t>security</a:t>
                      </a:r>
                      <a:r>
                        <a:rPr sz="1000" spc="-30"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dirty="0">
                          <a:latin typeface="Franklin Gothic Book"/>
                          <a:cs typeface="Franklin Gothic Book"/>
                        </a:rPr>
                        <a:t>retained</a:t>
                      </a:r>
                      <a:r>
                        <a:rPr sz="1000" spc="-20" dirty="0">
                          <a:latin typeface="Franklin Gothic Book"/>
                          <a:cs typeface="Franklin Gothic Book"/>
                        </a:rPr>
                        <a:t> </a:t>
                      </a:r>
                      <a:r>
                        <a:rPr sz="1000" spc="-10" dirty="0">
                          <a:latin typeface="Franklin Gothic Book"/>
                          <a:cs typeface="Franklin Gothic Book"/>
                        </a:rPr>
                        <a:t>information</a:t>
                      </a:r>
                      <a:r>
                        <a:rPr sz="1000" spc="-3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approved</a:t>
                      </a:r>
                      <a:r>
                        <a:rPr sz="1000" spc="-30" dirty="0">
                          <a:latin typeface="Franklin Gothic Book"/>
                          <a:cs typeface="Franklin Gothic Book"/>
                        </a:rPr>
                        <a:t> </a:t>
                      </a:r>
                      <a:r>
                        <a:rPr sz="1000" dirty="0">
                          <a:latin typeface="Franklin Gothic Book"/>
                          <a:cs typeface="Franklin Gothic Book"/>
                        </a:rPr>
                        <a:t>sharing</a:t>
                      </a:r>
                      <a:r>
                        <a:rPr sz="1000" spc="-25" dirty="0">
                          <a:latin typeface="Franklin Gothic Book"/>
                          <a:cs typeface="Franklin Gothic Book"/>
                        </a:rPr>
                        <a:t> </a:t>
                      </a:r>
                      <a:r>
                        <a:rPr sz="1000" dirty="0">
                          <a:latin typeface="Franklin Gothic Book"/>
                          <a:cs typeface="Franklin Gothic Book"/>
                        </a:rPr>
                        <a:t>under</a:t>
                      </a:r>
                      <a:r>
                        <a:rPr sz="1000" spc="-25" dirty="0">
                          <a:latin typeface="Franklin Gothic Book"/>
                          <a:cs typeface="Franklin Gothic Book"/>
                        </a:rPr>
                        <a:t> </a:t>
                      </a:r>
                      <a:r>
                        <a:rPr sz="1000" spc="-10" dirty="0">
                          <a:latin typeface="Franklin Gothic Book"/>
                          <a:cs typeface="Franklin Gothic Book"/>
                        </a:rPr>
                        <a:t>defined </a:t>
                      </a:r>
                      <a:r>
                        <a:rPr sz="1000" dirty="0">
                          <a:latin typeface="Franklin Gothic Book"/>
                          <a:cs typeface="Franklin Gothic Book"/>
                        </a:rPr>
                        <a:t>conditions</a:t>
                      </a:r>
                      <a:r>
                        <a:rPr sz="1000" spc="-20" dirty="0">
                          <a:latin typeface="Franklin Gothic Book"/>
                          <a:cs typeface="Franklin Gothic Book"/>
                        </a:rPr>
                        <a:t> </a:t>
                      </a:r>
                      <a:r>
                        <a:rPr sz="1000" dirty="0">
                          <a:latin typeface="Franklin Gothic Book"/>
                          <a:cs typeface="Franklin Gothic Book"/>
                        </a:rPr>
                        <a:t>with</a:t>
                      </a:r>
                      <a:r>
                        <a:rPr sz="1000" spc="-10" dirty="0">
                          <a:latin typeface="Franklin Gothic Book"/>
                          <a:cs typeface="Franklin Gothic Book"/>
                        </a:rPr>
                        <a:t> </a:t>
                      </a:r>
                      <a:r>
                        <a:rPr sz="1000" dirty="0">
                          <a:latin typeface="Franklin Gothic Book"/>
                          <a:cs typeface="Franklin Gothic Book"/>
                        </a:rPr>
                        <a:t>required</a:t>
                      </a:r>
                      <a:r>
                        <a:rPr sz="1000" spc="-20" dirty="0">
                          <a:latin typeface="Franklin Gothic Book"/>
                          <a:cs typeface="Franklin Gothic Book"/>
                        </a:rPr>
                        <a:t> </a:t>
                      </a:r>
                      <a:r>
                        <a:rPr sz="1000" spc="-10" dirty="0">
                          <a:latin typeface="Franklin Gothic Book"/>
                          <a:cs typeface="Franklin Gothic Book"/>
                        </a:rPr>
                        <a:t>safeguards</a:t>
                      </a:r>
                      <a:r>
                        <a:rPr sz="1000" spc="-20" dirty="0">
                          <a:latin typeface="Franklin Gothic Book"/>
                          <a:cs typeface="Franklin Gothic Book"/>
                        </a:rPr>
                        <a:t> </a:t>
                      </a:r>
                      <a:r>
                        <a:rPr sz="1000" dirty="0">
                          <a:latin typeface="Franklin Gothic Book"/>
                          <a:cs typeface="Franklin Gothic Book"/>
                        </a:rPr>
                        <a:t>and</a:t>
                      </a:r>
                      <a:r>
                        <a:rPr sz="1000" spc="-5" dirty="0">
                          <a:latin typeface="Franklin Gothic Book"/>
                          <a:cs typeface="Franklin Gothic Book"/>
                        </a:rPr>
                        <a:t> </a:t>
                      </a:r>
                      <a:r>
                        <a:rPr sz="1000" spc="-10" dirty="0">
                          <a:latin typeface="Franklin Gothic Book"/>
                          <a:cs typeface="Franklin Gothic Book"/>
                        </a:rPr>
                        <a:t>assurance.</a:t>
                      </a:r>
                      <a:r>
                        <a:rPr sz="1000" spc="-25" dirty="0">
                          <a:latin typeface="Franklin Gothic Book"/>
                          <a:cs typeface="Franklin Gothic Book"/>
                        </a:rPr>
                        <a:t> </a:t>
                      </a:r>
                      <a:r>
                        <a:rPr sz="1000" dirty="0">
                          <a:latin typeface="Franklin Gothic Book"/>
                          <a:cs typeface="Franklin Gothic Book"/>
                        </a:rPr>
                        <a:t>Includes</a:t>
                      </a:r>
                      <a:r>
                        <a:rPr sz="1000" spc="-20"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requirements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HIPAA,</a:t>
                      </a:r>
                      <a:r>
                        <a:rPr sz="1000" spc="-10" dirty="0">
                          <a:latin typeface="Franklin Gothic Book"/>
                          <a:cs typeface="Franklin Gothic Book"/>
                        </a:rPr>
                        <a:t> Texas </a:t>
                      </a:r>
                      <a:r>
                        <a:rPr sz="1000" dirty="0">
                          <a:latin typeface="Franklin Gothic Book"/>
                          <a:cs typeface="Franklin Gothic Book"/>
                        </a:rPr>
                        <a:t>Business</a:t>
                      </a:r>
                      <a:r>
                        <a:rPr sz="1000" spc="-25" dirty="0">
                          <a:latin typeface="Franklin Gothic Book"/>
                          <a:cs typeface="Franklin Gothic Book"/>
                        </a:rPr>
                        <a:t> </a:t>
                      </a:r>
                      <a:r>
                        <a:rPr sz="1000" dirty="0">
                          <a:latin typeface="Franklin Gothic Book"/>
                          <a:cs typeface="Franklin Gothic Book"/>
                        </a:rPr>
                        <a:t>&amp;</a:t>
                      </a:r>
                      <a:r>
                        <a:rPr sz="1000" spc="-30" dirty="0">
                          <a:latin typeface="Franklin Gothic Book"/>
                          <a:cs typeface="Franklin Gothic Book"/>
                        </a:rPr>
                        <a:t> </a:t>
                      </a:r>
                      <a:r>
                        <a:rPr sz="1000" spc="-10" dirty="0">
                          <a:latin typeface="Franklin Gothic Book"/>
                          <a:cs typeface="Franklin Gothic Book"/>
                        </a:rPr>
                        <a:t>Commerce</a:t>
                      </a:r>
                      <a:r>
                        <a:rPr sz="1000" spc="-25" dirty="0">
                          <a:latin typeface="Franklin Gothic Book"/>
                          <a:cs typeface="Franklin Gothic Book"/>
                        </a:rPr>
                        <a:t> </a:t>
                      </a:r>
                      <a:r>
                        <a:rPr sz="1000" dirty="0">
                          <a:latin typeface="Franklin Gothic Book"/>
                          <a:cs typeface="Franklin Gothic Book"/>
                        </a:rPr>
                        <a:t>Code,</a:t>
                      </a:r>
                      <a:r>
                        <a:rPr sz="1000" spc="-4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agency</a:t>
                      </a:r>
                      <a:r>
                        <a:rPr sz="1000" spc="-40" dirty="0">
                          <a:latin typeface="Franklin Gothic Book"/>
                          <a:cs typeface="Franklin Gothic Book"/>
                        </a:rPr>
                        <a:t> </a:t>
                      </a:r>
                      <a:r>
                        <a:rPr sz="1000" dirty="0">
                          <a:latin typeface="Franklin Gothic Book"/>
                          <a:cs typeface="Franklin Gothic Book"/>
                        </a:rPr>
                        <a:t>defined</a:t>
                      </a:r>
                      <a:r>
                        <a:rPr sz="1000" spc="-20" dirty="0">
                          <a:latin typeface="Franklin Gothic Book"/>
                          <a:cs typeface="Franklin Gothic Book"/>
                        </a:rPr>
                        <a:t> </a:t>
                      </a:r>
                      <a:r>
                        <a:rPr sz="1000" dirty="0">
                          <a:latin typeface="Franklin Gothic Book"/>
                          <a:cs typeface="Franklin Gothic Book"/>
                        </a:rPr>
                        <a:t>privacy</a:t>
                      </a:r>
                      <a:r>
                        <a:rPr sz="1000" spc="-30" dirty="0">
                          <a:latin typeface="Franklin Gothic Book"/>
                          <a:cs typeface="Franklin Gothic Book"/>
                        </a:rPr>
                        <a:t> </a:t>
                      </a:r>
                      <a:r>
                        <a:rPr sz="1000" dirty="0">
                          <a:latin typeface="Franklin Gothic Book"/>
                          <a:cs typeface="Franklin Gothic Book"/>
                        </a:rPr>
                        <a:t>policies</a:t>
                      </a:r>
                      <a:r>
                        <a:rPr sz="1000" spc="-25"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include</a:t>
                      </a:r>
                      <a:r>
                        <a:rPr sz="1000" spc="-30"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expand</a:t>
                      </a:r>
                      <a:r>
                        <a:rPr sz="1000" spc="-35" dirty="0">
                          <a:latin typeface="Franklin Gothic Book"/>
                          <a:cs typeface="Franklin Gothic Book"/>
                        </a:rPr>
                        <a:t> </a:t>
                      </a:r>
                      <a:r>
                        <a:rPr sz="1000" spc="-20" dirty="0">
                          <a:latin typeface="Franklin Gothic Book"/>
                          <a:cs typeface="Franklin Gothic Book"/>
                        </a:rPr>
                        <a:t>upon </a:t>
                      </a:r>
                      <a:r>
                        <a:rPr sz="1000" dirty="0">
                          <a:latin typeface="Franklin Gothic Book"/>
                          <a:cs typeface="Franklin Gothic Book"/>
                        </a:rPr>
                        <a:t>regulatory</a:t>
                      </a:r>
                      <a:r>
                        <a:rPr sz="1000" spc="5"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legal</a:t>
                      </a:r>
                      <a:r>
                        <a:rPr sz="1000" spc="5" dirty="0">
                          <a:latin typeface="Franklin Gothic Book"/>
                          <a:cs typeface="Franklin Gothic Book"/>
                        </a:rPr>
                        <a:t> </a:t>
                      </a:r>
                      <a:r>
                        <a:rPr sz="1000" spc="-10" dirty="0">
                          <a:latin typeface="Franklin Gothic Book"/>
                          <a:cs typeface="Franklin Gothic Book"/>
                        </a:rPr>
                        <a:t>requirements</a:t>
                      </a:r>
                      <a:r>
                        <a:rPr sz="1000" spc="10" dirty="0">
                          <a:latin typeface="Franklin Gothic Book"/>
                          <a:cs typeface="Franklin Gothic Book"/>
                        </a:rPr>
                        <a:t> </a:t>
                      </a:r>
                      <a:r>
                        <a:rPr sz="1000" dirty="0">
                          <a:latin typeface="Franklin Gothic Book"/>
                          <a:cs typeface="Franklin Gothic Book"/>
                        </a:rPr>
                        <a:t>for</a:t>
                      </a:r>
                      <a:r>
                        <a:rPr sz="1000" spc="5" dirty="0">
                          <a:latin typeface="Franklin Gothic Book"/>
                          <a:cs typeface="Franklin Gothic Book"/>
                        </a:rPr>
                        <a:t> </a:t>
                      </a:r>
                      <a:r>
                        <a:rPr sz="1000" spc="-10" dirty="0">
                          <a:latin typeface="Franklin Gothic Book"/>
                          <a:cs typeface="Franklin Gothic Book"/>
                        </a:rPr>
                        <a:t>establishing</a:t>
                      </a:r>
                      <a:r>
                        <a:rPr sz="1000" spc="-5" dirty="0">
                          <a:latin typeface="Franklin Gothic Book"/>
                          <a:cs typeface="Franklin Gothic Book"/>
                        </a:rPr>
                        <a:t> </a:t>
                      </a:r>
                      <a:r>
                        <a:rPr sz="1000" spc="-10" dirty="0">
                          <a:latin typeface="Franklin Gothic Book"/>
                          <a:cs typeface="Franklin Gothic Book"/>
                        </a:rPr>
                        <a:t>contractual/legal</a:t>
                      </a:r>
                      <a:r>
                        <a:rPr sz="1000" spc="-5" dirty="0">
                          <a:latin typeface="Franklin Gothic Book"/>
                          <a:cs typeface="Franklin Gothic Book"/>
                        </a:rPr>
                        <a:t> </a:t>
                      </a:r>
                      <a:r>
                        <a:rPr sz="1000" spc="-10" dirty="0">
                          <a:latin typeface="Franklin Gothic Book"/>
                          <a:cs typeface="Franklin Gothic Book"/>
                        </a:rPr>
                        <a:t>agreements</a:t>
                      </a:r>
                      <a:r>
                        <a:rPr sz="1000" spc="10" dirty="0">
                          <a:latin typeface="Franklin Gothic Book"/>
                          <a:cs typeface="Franklin Gothic Book"/>
                        </a:rPr>
                        <a:t> </a:t>
                      </a:r>
                      <a:r>
                        <a:rPr sz="1000" dirty="0">
                          <a:latin typeface="Franklin Gothic Book"/>
                          <a:cs typeface="Franklin Gothic Book"/>
                        </a:rPr>
                        <a:t>for</a:t>
                      </a:r>
                      <a:r>
                        <a:rPr sz="1000" spc="-5" dirty="0">
                          <a:latin typeface="Franklin Gothic Book"/>
                          <a:cs typeface="Franklin Gothic Book"/>
                        </a:rPr>
                        <a:t> </a:t>
                      </a:r>
                      <a:r>
                        <a:rPr sz="1000" spc="-10" dirty="0">
                          <a:latin typeface="Franklin Gothic Book"/>
                          <a:cs typeface="Franklin Gothic Book"/>
                        </a:rPr>
                        <a:t>appropriate </a:t>
                      </a:r>
                      <a:r>
                        <a:rPr sz="1000" dirty="0">
                          <a:latin typeface="Franklin Gothic Book"/>
                          <a:cs typeface="Franklin Gothic Book"/>
                        </a:rPr>
                        <a:t>and</a:t>
                      </a:r>
                      <a:r>
                        <a:rPr sz="1000" spc="-40" dirty="0">
                          <a:latin typeface="Franklin Gothic Book"/>
                          <a:cs typeface="Franklin Gothic Book"/>
                        </a:rPr>
                        <a:t> </a:t>
                      </a:r>
                      <a:r>
                        <a:rPr sz="1000" dirty="0">
                          <a:latin typeface="Franklin Gothic Book"/>
                          <a:cs typeface="Franklin Gothic Book"/>
                        </a:rPr>
                        <a:t>exchange</a:t>
                      </a:r>
                      <a:r>
                        <a:rPr sz="1000" spc="-25"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spc="-10" dirty="0">
                          <a:latin typeface="Franklin Gothic Book"/>
                          <a:cs typeface="Franklin Gothic Book"/>
                        </a:rPr>
                        <a:t>protection.</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256740">
                <a:tc vMerge="1">
                  <a:txBody>
                    <a:bodyPr/>
                    <a:lstStyle/>
                    <a:p>
                      <a:endParaRPr/>
                    </a:p>
                  </a:txBody>
                  <a:tcPr marL="0" marR="0" marT="673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D74B5"/>
                    </a:solidFill>
                  </a:tcPr>
                </a:tc>
                <a:tc>
                  <a:txBody>
                    <a:bodyPr/>
                    <a:lstStyle/>
                    <a:p>
                      <a:pPr marL="67945">
                        <a:lnSpc>
                          <a:spcPct val="100000"/>
                        </a:lnSpc>
                        <a:spcBef>
                          <a:spcPts val="530"/>
                        </a:spcBef>
                      </a:pPr>
                      <a:r>
                        <a:rPr sz="1000" dirty="0">
                          <a:latin typeface="Franklin Gothic Book"/>
                          <a:cs typeface="Franklin Gothic Book"/>
                        </a:rPr>
                        <a:t>Data</a:t>
                      </a:r>
                      <a:r>
                        <a:rPr sz="1000" spc="-30" dirty="0">
                          <a:latin typeface="Franklin Gothic Book"/>
                          <a:cs typeface="Franklin Gothic Book"/>
                        </a:rPr>
                        <a:t> </a:t>
                      </a:r>
                      <a:r>
                        <a:rPr sz="1000" spc="-10" dirty="0">
                          <a:latin typeface="Franklin Gothic Book"/>
                          <a:cs typeface="Franklin Gothic Book"/>
                        </a:rPr>
                        <a:t>Classification</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76200">
                        <a:lnSpc>
                          <a:spcPct val="94400"/>
                        </a:lnSpc>
                        <a:spcBef>
                          <a:spcPts val="605"/>
                        </a:spcBef>
                      </a:pPr>
                      <a:r>
                        <a:rPr sz="1000" dirty="0">
                          <a:latin typeface="Franklin Gothic Book"/>
                          <a:cs typeface="Franklin Gothic Book"/>
                        </a:rPr>
                        <a:t>Data</a:t>
                      </a:r>
                      <a:r>
                        <a:rPr sz="1000" spc="-10" dirty="0">
                          <a:latin typeface="Franklin Gothic Book"/>
                          <a:cs typeface="Franklin Gothic Book"/>
                        </a:rPr>
                        <a:t> classification </a:t>
                      </a:r>
                      <a:r>
                        <a:rPr sz="1000" dirty="0">
                          <a:latin typeface="Franklin Gothic Book"/>
                          <a:cs typeface="Franklin Gothic Book"/>
                        </a:rPr>
                        <a:t>provides</a:t>
                      </a:r>
                      <a:r>
                        <a:rPr sz="1000" spc="-10" dirty="0">
                          <a:latin typeface="Franklin Gothic Book"/>
                          <a:cs typeface="Franklin Gothic Book"/>
                        </a:rPr>
                        <a:t> </a:t>
                      </a:r>
                      <a:r>
                        <a:rPr sz="1000" dirty="0">
                          <a:latin typeface="Franklin Gothic Book"/>
                          <a:cs typeface="Franklin Gothic Book"/>
                        </a:rPr>
                        <a:t>a</a:t>
                      </a:r>
                      <a:r>
                        <a:rPr sz="1000" spc="-25" dirty="0">
                          <a:latin typeface="Franklin Gothic Book"/>
                          <a:cs typeface="Franklin Gothic Book"/>
                        </a:rPr>
                        <a:t> </a:t>
                      </a:r>
                      <a:r>
                        <a:rPr sz="1000" dirty="0">
                          <a:latin typeface="Franklin Gothic Book"/>
                          <a:cs typeface="Franklin Gothic Book"/>
                        </a:rPr>
                        <a:t>framework</a:t>
                      </a:r>
                      <a:r>
                        <a:rPr sz="1000" spc="-25" dirty="0">
                          <a:latin typeface="Franklin Gothic Book"/>
                          <a:cs typeface="Franklin Gothic Book"/>
                        </a:rPr>
                        <a:t> </a:t>
                      </a:r>
                      <a:r>
                        <a:rPr sz="1000" dirty="0">
                          <a:latin typeface="Franklin Gothic Book"/>
                          <a:cs typeface="Franklin Gothic Book"/>
                        </a:rPr>
                        <a:t>for</a:t>
                      </a:r>
                      <a:r>
                        <a:rPr sz="1000" spc="-15" dirty="0">
                          <a:latin typeface="Franklin Gothic Book"/>
                          <a:cs typeface="Franklin Gothic Book"/>
                        </a:rPr>
                        <a:t> </a:t>
                      </a:r>
                      <a:r>
                        <a:rPr sz="1000" spc="-10" dirty="0">
                          <a:latin typeface="Franklin Gothic Book"/>
                          <a:cs typeface="Franklin Gothic Book"/>
                        </a:rPr>
                        <a:t>managing</a:t>
                      </a:r>
                      <a:r>
                        <a:rPr sz="1000" spc="-15" dirty="0">
                          <a:latin typeface="Franklin Gothic Book"/>
                          <a:cs typeface="Franklin Gothic Book"/>
                        </a:rPr>
                        <a:t> </a:t>
                      </a:r>
                      <a:r>
                        <a:rPr sz="1000" dirty="0">
                          <a:latin typeface="Franklin Gothic Book"/>
                          <a:cs typeface="Franklin Gothic Book"/>
                        </a:rPr>
                        <a:t>data</a:t>
                      </a:r>
                      <a:r>
                        <a:rPr sz="1000" spc="-10" dirty="0">
                          <a:latin typeface="Franklin Gothic Book"/>
                          <a:cs typeface="Franklin Gothic Book"/>
                        </a:rPr>
                        <a:t> </a:t>
                      </a:r>
                      <a:r>
                        <a:rPr sz="1000" dirty="0">
                          <a:latin typeface="Franklin Gothic Book"/>
                          <a:cs typeface="Franklin Gothic Book"/>
                        </a:rPr>
                        <a:t>assets</a:t>
                      </a:r>
                      <a:r>
                        <a:rPr sz="1000" spc="-2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information</a:t>
                      </a:r>
                      <a:r>
                        <a:rPr sz="1000" spc="-15" dirty="0">
                          <a:latin typeface="Franklin Gothic Book"/>
                          <a:cs typeface="Franklin Gothic Book"/>
                        </a:rPr>
                        <a:t> </a:t>
                      </a:r>
                      <a:r>
                        <a:rPr sz="1000" spc="-10" dirty="0">
                          <a:latin typeface="Franklin Gothic Book"/>
                          <a:cs typeface="Franklin Gothic Book"/>
                        </a:rPr>
                        <a:t>resources </a:t>
                      </a:r>
                      <a:r>
                        <a:rPr sz="1000" dirty="0">
                          <a:latin typeface="Franklin Gothic Book"/>
                          <a:cs typeface="Franklin Gothic Book"/>
                        </a:rPr>
                        <a:t>based</a:t>
                      </a:r>
                      <a:r>
                        <a:rPr sz="1000" spc="-25" dirty="0">
                          <a:latin typeface="Franklin Gothic Book"/>
                          <a:cs typeface="Franklin Gothic Book"/>
                        </a:rPr>
                        <a:t> </a:t>
                      </a:r>
                      <a:r>
                        <a:rPr sz="1000" dirty="0">
                          <a:latin typeface="Franklin Gothic Book"/>
                          <a:cs typeface="Franklin Gothic Book"/>
                        </a:rPr>
                        <a:t>on</a:t>
                      </a:r>
                      <a:r>
                        <a:rPr sz="1000" spc="-40" dirty="0">
                          <a:latin typeface="Franklin Gothic Book"/>
                          <a:cs typeface="Franklin Gothic Book"/>
                        </a:rPr>
                        <a:t> </a:t>
                      </a:r>
                      <a:r>
                        <a:rPr sz="1000" dirty="0">
                          <a:latin typeface="Franklin Gothic Book"/>
                          <a:cs typeface="Franklin Gothic Book"/>
                        </a:rPr>
                        <a:t>utility</a:t>
                      </a:r>
                      <a:r>
                        <a:rPr sz="1000" spc="-30"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dirty="0">
                          <a:latin typeface="Franklin Gothic Book"/>
                          <a:cs typeface="Franklin Gothic Book"/>
                        </a:rPr>
                        <a:t>organization,</a:t>
                      </a:r>
                      <a:r>
                        <a:rPr sz="1000" spc="-30" dirty="0">
                          <a:latin typeface="Franklin Gothic Book"/>
                          <a:cs typeface="Franklin Gothic Book"/>
                        </a:rPr>
                        <a:t> </a:t>
                      </a:r>
                      <a:r>
                        <a:rPr sz="1000" dirty="0">
                          <a:latin typeface="Franklin Gothic Book"/>
                          <a:cs typeface="Franklin Gothic Book"/>
                        </a:rPr>
                        <a:t>intrinsic</a:t>
                      </a:r>
                      <a:r>
                        <a:rPr sz="1000" spc="-40" dirty="0">
                          <a:latin typeface="Franklin Gothic Book"/>
                          <a:cs typeface="Franklin Gothic Book"/>
                        </a:rPr>
                        <a:t> </a:t>
                      </a:r>
                      <a:r>
                        <a:rPr sz="1000" dirty="0">
                          <a:latin typeface="Franklin Gothic Book"/>
                          <a:cs typeface="Franklin Gothic Book"/>
                        </a:rPr>
                        <a:t>financial</a:t>
                      </a:r>
                      <a:r>
                        <a:rPr sz="1000" spc="-30" dirty="0">
                          <a:latin typeface="Franklin Gothic Book"/>
                          <a:cs typeface="Franklin Gothic Book"/>
                        </a:rPr>
                        <a:t> </a:t>
                      </a:r>
                      <a:r>
                        <a:rPr sz="1000" dirty="0">
                          <a:latin typeface="Franklin Gothic Book"/>
                          <a:cs typeface="Franklin Gothic Book"/>
                        </a:rPr>
                        <a:t>value</a:t>
                      </a:r>
                      <a:r>
                        <a:rPr sz="1000" spc="-4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impact</a:t>
                      </a:r>
                      <a:r>
                        <a:rPr sz="1000" spc="-35"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loss</a:t>
                      </a:r>
                      <a:r>
                        <a:rPr sz="1000" spc="-25"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spc="-10" dirty="0">
                          <a:latin typeface="Franklin Gothic Book"/>
                          <a:cs typeface="Franklin Gothic Book"/>
                        </a:rPr>
                        <a:t>other </a:t>
                      </a:r>
                      <a:r>
                        <a:rPr sz="1000" dirty="0">
                          <a:latin typeface="Franklin Gothic Book"/>
                          <a:cs typeface="Franklin Gothic Book"/>
                        </a:rPr>
                        <a:t>associated</a:t>
                      </a:r>
                      <a:r>
                        <a:rPr sz="1000" spc="-20" dirty="0">
                          <a:latin typeface="Franklin Gothic Book"/>
                          <a:cs typeface="Franklin Gothic Book"/>
                        </a:rPr>
                        <a:t> </a:t>
                      </a:r>
                      <a:r>
                        <a:rPr sz="1000" dirty="0">
                          <a:latin typeface="Franklin Gothic Book"/>
                          <a:cs typeface="Franklin Gothic Book"/>
                        </a:rPr>
                        <a:t>risks.</a:t>
                      </a:r>
                      <a:r>
                        <a:rPr sz="1000" spc="-40"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dirty="0">
                          <a:latin typeface="Franklin Gothic Book"/>
                          <a:cs typeface="Franklin Gothic Book"/>
                        </a:rPr>
                        <a:t>apply</a:t>
                      </a:r>
                      <a:r>
                        <a:rPr sz="1000" spc="-40"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spc="-10" dirty="0">
                          <a:latin typeface="Franklin Gothic Book"/>
                          <a:cs typeface="Franklin Gothic Book"/>
                        </a:rPr>
                        <a:t>appropriate</a:t>
                      </a:r>
                      <a:r>
                        <a:rPr sz="1000" spc="-25" dirty="0">
                          <a:latin typeface="Franklin Gothic Book"/>
                          <a:cs typeface="Franklin Gothic Book"/>
                        </a:rPr>
                        <a:t> </a:t>
                      </a:r>
                      <a:r>
                        <a:rPr sz="1000" dirty="0">
                          <a:latin typeface="Franklin Gothic Book"/>
                          <a:cs typeface="Franklin Gothic Book"/>
                        </a:rPr>
                        <a:t>levels</a:t>
                      </a:r>
                      <a:r>
                        <a:rPr sz="1000" spc="-30" dirty="0">
                          <a:latin typeface="Franklin Gothic Book"/>
                          <a:cs typeface="Franklin Gothic Book"/>
                        </a:rPr>
                        <a:t> </a:t>
                      </a:r>
                      <a:r>
                        <a:rPr sz="1000" dirty="0">
                          <a:latin typeface="Franklin Gothic Book"/>
                          <a:cs typeface="Franklin Gothic Book"/>
                        </a:rPr>
                        <a:t>of</a:t>
                      </a:r>
                      <a:r>
                        <a:rPr sz="1000" spc="-35" dirty="0">
                          <a:latin typeface="Franklin Gothic Book"/>
                          <a:cs typeface="Franklin Gothic Book"/>
                        </a:rPr>
                        <a:t> </a:t>
                      </a:r>
                      <a:r>
                        <a:rPr sz="1000" dirty="0">
                          <a:latin typeface="Franklin Gothic Book"/>
                          <a:cs typeface="Franklin Gothic Book"/>
                        </a:rPr>
                        <a:t>protection</a:t>
                      </a:r>
                      <a:r>
                        <a:rPr sz="1000" spc="-30" dirty="0">
                          <a:latin typeface="Franklin Gothic Book"/>
                          <a:cs typeface="Franklin Gothic Book"/>
                        </a:rPr>
                        <a:t> </a:t>
                      </a:r>
                      <a:r>
                        <a:rPr sz="1000" dirty="0">
                          <a:latin typeface="Franklin Gothic Book"/>
                          <a:cs typeface="Franklin Gothic Book"/>
                        </a:rPr>
                        <a:t>as</a:t>
                      </a:r>
                      <a:r>
                        <a:rPr sz="1000" spc="-25" dirty="0">
                          <a:latin typeface="Franklin Gothic Book"/>
                          <a:cs typeface="Franklin Gothic Book"/>
                        </a:rPr>
                        <a:t> </a:t>
                      </a:r>
                      <a:r>
                        <a:rPr sz="1000" dirty="0">
                          <a:latin typeface="Franklin Gothic Book"/>
                          <a:cs typeface="Franklin Gothic Book"/>
                        </a:rPr>
                        <a:t>required</a:t>
                      </a:r>
                      <a:r>
                        <a:rPr sz="1000" spc="-20" dirty="0">
                          <a:latin typeface="Franklin Gothic Book"/>
                          <a:cs typeface="Franklin Gothic Book"/>
                        </a:rPr>
                        <a:t> </a:t>
                      </a:r>
                      <a:r>
                        <a:rPr sz="1000" dirty="0">
                          <a:latin typeface="Franklin Gothic Book"/>
                          <a:cs typeface="Franklin Gothic Book"/>
                        </a:rPr>
                        <a:t>by</a:t>
                      </a:r>
                      <a:r>
                        <a:rPr sz="1000" spc="-25" dirty="0">
                          <a:latin typeface="Franklin Gothic Book"/>
                          <a:cs typeface="Franklin Gothic Book"/>
                        </a:rPr>
                        <a:t> </a:t>
                      </a:r>
                      <a:r>
                        <a:rPr sz="1000" dirty="0">
                          <a:latin typeface="Franklin Gothic Book"/>
                          <a:cs typeface="Franklin Gothic Book"/>
                        </a:rPr>
                        <a:t>state</a:t>
                      </a:r>
                      <a:r>
                        <a:rPr sz="1000" spc="-25"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federal</a:t>
                      </a:r>
                      <a:r>
                        <a:rPr sz="1000" spc="-25" dirty="0">
                          <a:latin typeface="Franklin Gothic Book"/>
                          <a:cs typeface="Franklin Gothic Book"/>
                        </a:rPr>
                        <a:t> law </a:t>
                      </a:r>
                      <a:r>
                        <a:rPr sz="1000" dirty="0">
                          <a:latin typeface="Franklin Gothic Book"/>
                          <a:cs typeface="Franklin Gothic Book"/>
                        </a:rPr>
                        <a:t>as</a:t>
                      </a:r>
                      <a:r>
                        <a:rPr sz="1000" spc="-20" dirty="0">
                          <a:latin typeface="Franklin Gothic Book"/>
                          <a:cs typeface="Franklin Gothic Book"/>
                        </a:rPr>
                        <a:t> </a:t>
                      </a:r>
                      <a:r>
                        <a:rPr sz="1000" dirty="0">
                          <a:latin typeface="Franklin Gothic Book"/>
                          <a:cs typeface="Franklin Gothic Book"/>
                        </a:rPr>
                        <a:t>well</a:t>
                      </a:r>
                      <a:r>
                        <a:rPr sz="1000" spc="-30" dirty="0">
                          <a:latin typeface="Franklin Gothic Book"/>
                          <a:cs typeface="Franklin Gothic Book"/>
                        </a:rPr>
                        <a:t> </a:t>
                      </a:r>
                      <a:r>
                        <a:rPr sz="1000" dirty="0">
                          <a:latin typeface="Franklin Gothic Book"/>
                          <a:cs typeface="Franklin Gothic Book"/>
                        </a:rPr>
                        <a:t>as</a:t>
                      </a:r>
                      <a:r>
                        <a:rPr sz="1000" spc="-25" dirty="0">
                          <a:latin typeface="Franklin Gothic Book"/>
                          <a:cs typeface="Franklin Gothic Book"/>
                        </a:rPr>
                        <a:t> </a:t>
                      </a:r>
                      <a:r>
                        <a:rPr sz="1000" dirty="0">
                          <a:latin typeface="Franklin Gothic Book"/>
                          <a:cs typeface="Franklin Gothic Book"/>
                        </a:rPr>
                        <a:t>proprietary,</a:t>
                      </a:r>
                      <a:r>
                        <a:rPr sz="1000" spc="-20" dirty="0">
                          <a:latin typeface="Franklin Gothic Book"/>
                          <a:cs typeface="Franklin Gothic Book"/>
                        </a:rPr>
                        <a:t> </a:t>
                      </a:r>
                      <a:r>
                        <a:rPr sz="1000" dirty="0">
                          <a:latin typeface="Franklin Gothic Book"/>
                          <a:cs typeface="Franklin Gothic Book"/>
                        </a:rPr>
                        <a:t>ethical,</a:t>
                      </a:r>
                      <a:r>
                        <a:rPr sz="1000" spc="-15" dirty="0">
                          <a:latin typeface="Franklin Gothic Book"/>
                          <a:cs typeface="Franklin Gothic Book"/>
                        </a:rPr>
                        <a:t> </a:t>
                      </a:r>
                      <a:r>
                        <a:rPr sz="1000" spc="-10" dirty="0">
                          <a:latin typeface="Franklin Gothic Book"/>
                          <a:cs typeface="Franklin Gothic Book"/>
                        </a:rPr>
                        <a:t>operational,</a:t>
                      </a:r>
                      <a:r>
                        <a:rPr sz="1000" spc="-15"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privacy</a:t>
                      </a:r>
                      <a:r>
                        <a:rPr sz="1000" spc="-25" dirty="0">
                          <a:latin typeface="Franklin Gothic Book"/>
                          <a:cs typeface="Franklin Gothic Book"/>
                        </a:rPr>
                        <a:t> </a:t>
                      </a:r>
                      <a:r>
                        <a:rPr sz="1000" spc="-10" dirty="0">
                          <a:latin typeface="Franklin Gothic Book"/>
                          <a:cs typeface="Franklin Gothic Book"/>
                        </a:rPr>
                        <a:t>considerations,</a:t>
                      </a:r>
                      <a:r>
                        <a:rPr sz="1000" spc="-30" dirty="0">
                          <a:latin typeface="Franklin Gothic Book"/>
                          <a:cs typeface="Franklin Gothic Book"/>
                        </a:rPr>
                        <a:t> </a:t>
                      </a:r>
                      <a:r>
                        <a:rPr sz="1000" dirty="0">
                          <a:latin typeface="Franklin Gothic Book"/>
                          <a:cs typeface="Franklin Gothic Book"/>
                        </a:rPr>
                        <a:t>data,</a:t>
                      </a:r>
                      <a:r>
                        <a:rPr sz="1000" spc="-15" dirty="0">
                          <a:latin typeface="Franklin Gothic Book"/>
                          <a:cs typeface="Franklin Gothic Book"/>
                        </a:rPr>
                        <a:t> </a:t>
                      </a:r>
                      <a:r>
                        <a:rPr sz="1000" dirty="0">
                          <a:latin typeface="Franklin Gothic Book"/>
                          <a:cs typeface="Franklin Gothic Book"/>
                        </a:rPr>
                        <a:t>whether</a:t>
                      </a:r>
                      <a:r>
                        <a:rPr sz="1000" spc="-30" dirty="0">
                          <a:latin typeface="Franklin Gothic Book"/>
                          <a:cs typeface="Franklin Gothic Book"/>
                        </a:rPr>
                        <a:t> </a:t>
                      </a:r>
                      <a:r>
                        <a:rPr sz="1000" dirty="0">
                          <a:latin typeface="Franklin Gothic Book"/>
                          <a:cs typeface="Franklin Gothic Book"/>
                        </a:rPr>
                        <a:t>electronic</a:t>
                      </a:r>
                      <a:r>
                        <a:rPr sz="1000" spc="-20" dirty="0">
                          <a:latin typeface="Franklin Gothic Book"/>
                          <a:cs typeface="Franklin Gothic Book"/>
                        </a:rPr>
                        <a:t> </a:t>
                      </a:r>
                      <a:r>
                        <a:rPr sz="1000" spc="-25" dirty="0">
                          <a:latin typeface="Franklin Gothic Book"/>
                          <a:cs typeface="Franklin Gothic Book"/>
                        </a:rPr>
                        <a:t>or </a:t>
                      </a:r>
                      <a:r>
                        <a:rPr sz="1000" dirty="0">
                          <a:latin typeface="Franklin Gothic Book"/>
                          <a:cs typeface="Franklin Gothic Book"/>
                        </a:rPr>
                        <a:t>printed,</a:t>
                      </a:r>
                      <a:r>
                        <a:rPr sz="1000" spc="-25" dirty="0">
                          <a:latin typeface="Franklin Gothic Book"/>
                          <a:cs typeface="Franklin Gothic Book"/>
                        </a:rPr>
                        <a:t> </a:t>
                      </a:r>
                      <a:r>
                        <a:rPr sz="1000" dirty="0">
                          <a:latin typeface="Franklin Gothic Book"/>
                          <a:cs typeface="Franklin Gothic Book"/>
                        </a:rPr>
                        <a:t>must</a:t>
                      </a:r>
                      <a:r>
                        <a:rPr sz="1000" spc="-30" dirty="0">
                          <a:latin typeface="Franklin Gothic Book"/>
                          <a:cs typeface="Franklin Gothic Book"/>
                        </a:rPr>
                        <a:t> </a:t>
                      </a:r>
                      <a:r>
                        <a:rPr sz="1000" dirty="0">
                          <a:latin typeface="Franklin Gothic Book"/>
                          <a:cs typeface="Franklin Gothic Book"/>
                        </a:rPr>
                        <a:t>be</a:t>
                      </a:r>
                      <a:r>
                        <a:rPr sz="1000" spc="-25" dirty="0">
                          <a:latin typeface="Franklin Gothic Book"/>
                          <a:cs typeface="Franklin Gothic Book"/>
                        </a:rPr>
                        <a:t> </a:t>
                      </a:r>
                      <a:r>
                        <a:rPr sz="1000" dirty="0">
                          <a:latin typeface="Franklin Gothic Book"/>
                          <a:cs typeface="Franklin Gothic Book"/>
                        </a:rPr>
                        <a:t>classified.</a:t>
                      </a:r>
                      <a:r>
                        <a:rPr sz="1000" spc="-20"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dirty="0">
                          <a:latin typeface="Franklin Gothic Book"/>
                          <a:cs typeface="Franklin Gothic Book"/>
                        </a:rPr>
                        <a:t>data</a:t>
                      </a:r>
                      <a:r>
                        <a:rPr sz="1000" spc="-20" dirty="0">
                          <a:latin typeface="Franklin Gothic Book"/>
                          <a:cs typeface="Franklin Gothic Book"/>
                        </a:rPr>
                        <a:t> </a:t>
                      </a:r>
                      <a:r>
                        <a:rPr sz="1000" dirty="0">
                          <a:latin typeface="Franklin Gothic Book"/>
                          <a:cs typeface="Franklin Gothic Book"/>
                        </a:rPr>
                        <a:t>owner</a:t>
                      </a:r>
                      <a:r>
                        <a:rPr sz="1000" spc="-35" dirty="0">
                          <a:latin typeface="Franklin Gothic Book"/>
                          <a:cs typeface="Franklin Gothic Book"/>
                        </a:rPr>
                        <a:t> </a:t>
                      </a:r>
                      <a:r>
                        <a:rPr sz="1000" dirty="0">
                          <a:latin typeface="Franklin Gothic Book"/>
                          <a:cs typeface="Franklin Gothic Book"/>
                        </a:rPr>
                        <a:t>should</a:t>
                      </a:r>
                      <a:r>
                        <a:rPr sz="1000" spc="-30" dirty="0">
                          <a:latin typeface="Franklin Gothic Book"/>
                          <a:cs typeface="Franklin Gothic Book"/>
                        </a:rPr>
                        <a:t> </a:t>
                      </a:r>
                      <a:r>
                        <a:rPr sz="1000" dirty="0">
                          <a:latin typeface="Franklin Gothic Book"/>
                          <a:cs typeface="Franklin Gothic Book"/>
                        </a:rPr>
                        <a:t>consult</a:t>
                      </a:r>
                      <a:r>
                        <a:rPr sz="1000" spc="-30" dirty="0">
                          <a:latin typeface="Franklin Gothic Book"/>
                          <a:cs typeface="Franklin Gothic Book"/>
                        </a:rPr>
                        <a:t> </a:t>
                      </a:r>
                      <a:r>
                        <a:rPr sz="1000" dirty="0">
                          <a:latin typeface="Franklin Gothic Book"/>
                          <a:cs typeface="Franklin Gothic Book"/>
                        </a:rPr>
                        <a:t>with</a:t>
                      </a:r>
                      <a:r>
                        <a:rPr sz="1000" spc="-2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spc="-10" dirty="0">
                          <a:latin typeface="Franklin Gothic Book"/>
                          <a:cs typeface="Franklin Gothic Book"/>
                        </a:rPr>
                        <a:t>Information</a:t>
                      </a:r>
                      <a:r>
                        <a:rPr sz="1000" spc="-25" dirty="0">
                          <a:latin typeface="Franklin Gothic Book"/>
                          <a:cs typeface="Franklin Gothic Book"/>
                        </a:rPr>
                        <a:t> </a:t>
                      </a:r>
                      <a:r>
                        <a:rPr sz="1000" spc="-10" dirty="0">
                          <a:latin typeface="Franklin Gothic Book"/>
                          <a:cs typeface="Franklin Gothic Book"/>
                        </a:rPr>
                        <a:t>Security organization</a:t>
                      </a:r>
                      <a:r>
                        <a:rPr sz="1000" spc="-20"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a:t>
                      </a:r>
                      <a:r>
                        <a:rPr sz="1000" dirty="0">
                          <a:latin typeface="Franklin Gothic Book"/>
                          <a:cs typeface="Franklin Gothic Book"/>
                        </a:rPr>
                        <a:t>legal</a:t>
                      </a:r>
                      <a:r>
                        <a:rPr sz="1000" spc="-20" dirty="0">
                          <a:latin typeface="Franklin Gothic Book"/>
                          <a:cs typeface="Franklin Gothic Book"/>
                        </a:rPr>
                        <a:t> </a:t>
                      </a:r>
                      <a:r>
                        <a:rPr sz="1000" dirty="0">
                          <a:latin typeface="Franklin Gothic Book"/>
                          <a:cs typeface="Franklin Gothic Book"/>
                        </a:rPr>
                        <a:t>counsel</a:t>
                      </a:r>
                      <a:r>
                        <a:rPr sz="1000" spc="-15" dirty="0">
                          <a:latin typeface="Franklin Gothic Book"/>
                          <a:cs typeface="Franklin Gothic Book"/>
                        </a:rPr>
                        <a:t> </a:t>
                      </a:r>
                      <a:r>
                        <a:rPr sz="1000" dirty="0">
                          <a:latin typeface="Franklin Gothic Book"/>
                          <a:cs typeface="Franklin Gothic Book"/>
                        </a:rPr>
                        <a:t>on</a:t>
                      </a:r>
                      <a:r>
                        <a:rPr sz="1000" spc="-10"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spc="-10" dirty="0">
                          <a:latin typeface="Franklin Gothic Book"/>
                          <a:cs typeface="Franklin Gothic Book"/>
                        </a:rPr>
                        <a:t>classification</a:t>
                      </a:r>
                      <a:r>
                        <a:rPr sz="1000" spc="-20"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data</a:t>
                      </a:r>
                      <a:r>
                        <a:rPr sz="1000" spc="-20" dirty="0">
                          <a:latin typeface="Franklin Gothic Book"/>
                          <a:cs typeface="Franklin Gothic Book"/>
                        </a:rPr>
                        <a:t> </a:t>
                      </a:r>
                      <a:r>
                        <a:rPr sz="1000" dirty="0">
                          <a:latin typeface="Franklin Gothic Book"/>
                          <a:cs typeface="Franklin Gothic Book"/>
                        </a:rPr>
                        <a:t>as</a:t>
                      </a:r>
                      <a:r>
                        <a:rPr sz="1000" spc="-10" dirty="0">
                          <a:latin typeface="Franklin Gothic Book"/>
                          <a:cs typeface="Franklin Gothic Book"/>
                        </a:rPr>
                        <a:t> </a:t>
                      </a:r>
                      <a:r>
                        <a:rPr sz="1000" dirty="0">
                          <a:latin typeface="Franklin Gothic Book"/>
                          <a:cs typeface="Franklin Gothic Book"/>
                        </a:rPr>
                        <a:t>Restricted,</a:t>
                      </a:r>
                      <a:r>
                        <a:rPr sz="1000" spc="-10" dirty="0">
                          <a:latin typeface="Franklin Gothic Book"/>
                          <a:cs typeface="Franklin Gothic Book"/>
                        </a:rPr>
                        <a:t> </a:t>
                      </a:r>
                      <a:r>
                        <a:rPr sz="1000" dirty="0">
                          <a:latin typeface="Franklin Gothic Book"/>
                          <a:cs typeface="Franklin Gothic Book"/>
                        </a:rPr>
                        <a:t>Confidential,</a:t>
                      </a:r>
                      <a:r>
                        <a:rPr sz="1000" spc="-10" dirty="0">
                          <a:latin typeface="Franklin Gothic Book"/>
                          <a:cs typeface="Franklin Gothic Book"/>
                        </a:rPr>
                        <a:t> Agency- </a:t>
                      </a:r>
                      <a:r>
                        <a:rPr sz="1000" dirty="0">
                          <a:latin typeface="Franklin Gothic Book"/>
                          <a:cs typeface="Franklin Gothic Book"/>
                        </a:rPr>
                        <a:t>Internal,</a:t>
                      </a:r>
                      <a:r>
                        <a:rPr sz="1000" spc="-35" dirty="0">
                          <a:latin typeface="Franklin Gothic Book"/>
                          <a:cs typeface="Franklin Gothic Book"/>
                        </a:rPr>
                        <a:t> </a:t>
                      </a:r>
                      <a:r>
                        <a:rPr sz="1000" dirty="0">
                          <a:latin typeface="Franklin Gothic Book"/>
                          <a:cs typeface="Franklin Gothic Book"/>
                        </a:rPr>
                        <a:t>or</a:t>
                      </a:r>
                      <a:r>
                        <a:rPr sz="1000" spc="-25" dirty="0">
                          <a:latin typeface="Franklin Gothic Book"/>
                          <a:cs typeface="Franklin Gothic Book"/>
                        </a:rPr>
                        <a:t> </a:t>
                      </a:r>
                      <a:r>
                        <a:rPr sz="1000" dirty="0">
                          <a:latin typeface="Franklin Gothic Book"/>
                          <a:cs typeface="Franklin Gothic Book"/>
                        </a:rPr>
                        <a:t>Public.</a:t>
                      </a:r>
                      <a:r>
                        <a:rPr sz="1000" spc="-15" dirty="0">
                          <a:latin typeface="Franklin Gothic Book"/>
                          <a:cs typeface="Franklin Gothic Book"/>
                        </a:rPr>
                        <a:t> </a:t>
                      </a:r>
                      <a:r>
                        <a:rPr sz="1000" spc="-10" dirty="0">
                          <a:latin typeface="Franklin Gothic Book"/>
                          <a:cs typeface="Franklin Gothic Book"/>
                        </a:rPr>
                        <a:t>Consistent</a:t>
                      </a:r>
                      <a:r>
                        <a:rPr sz="1000" spc="-25" dirty="0">
                          <a:latin typeface="Franklin Gothic Book"/>
                          <a:cs typeface="Franklin Gothic Book"/>
                        </a:rPr>
                        <a:t> </a:t>
                      </a:r>
                      <a:r>
                        <a:rPr sz="1000" dirty="0">
                          <a:latin typeface="Franklin Gothic Book"/>
                          <a:cs typeface="Franklin Gothic Book"/>
                        </a:rPr>
                        <a:t>use</a:t>
                      </a:r>
                      <a:r>
                        <a:rPr sz="1000" spc="-15"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dirty="0">
                          <a:latin typeface="Franklin Gothic Book"/>
                          <a:cs typeface="Franklin Gothic Book"/>
                        </a:rPr>
                        <a:t>data</a:t>
                      </a:r>
                      <a:r>
                        <a:rPr sz="1000" spc="-15" dirty="0">
                          <a:latin typeface="Franklin Gothic Book"/>
                          <a:cs typeface="Franklin Gothic Book"/>
                        </a:rPr>
                        <a:t> </a:t>
                      </a:r>
                      <a:r>
                        <a:rPr sz="1000" spc="-10" dirty="0">
                          <a:latin typeface="Franklin Gothic Book"/>
                          <a:cs typeface="Franklin Gothic Book"/>
                        </a:rPr>
                        <a:t>classification</a:t>
                      </a:r>
                      <a:r>
                        <a:rPr sz="1000" spc="-15" dirty="0">
                          <a:latin typeface="Franklin Gothic Book"/>
                          <a:cs typeface="Franklin Gothic Book"/>
                        </a:rPr>
                        <a:t> </a:t>
                      </a:r>
                      <a:r>
                        <a:rPr sz="1000" dirty="0">
                          <a:latin typeface="Franklin Gothic Book"/>
                          <a:cs typeface="Franklin Gothic Book"/>
                        </a:rPr>
                        <a:t>reinforces</a:t>
                      </a:r>
                      <a:r>
                        <a:rPr sz="1000" spc="-20" dirty="0">
                          <a:latin typeface="Franklin Gothic Book"/>
                          <a:cs typeface="Franklin Gothic Book"/>
                        </a:rPr>
                        <a:t> </a:t>
                      </a:r>
                      <a:r>
                        <a:rPr sz="1000" dirty="0">
                          <a:latin typeface="Franklin Gothic Book"/>
                          <a:cs typeface="Franklin Gothic Book"/>
                        </a:rPr>
                        <a:t>with</a:t>
                      </a:r>
                      <a:r>
                        <a:rPr sz="1000" spc="-30" dirty="0">
                          <a:latin typeface="Franklin Gothic Book"/>
                          <a:cs typeface="Franklin Gothic Book"/>
                        </a:rPr>
                        <a:t> </a:t>
                      </a:r>
                      <a:r>
                        <a:rPr sz="1000" dirty="0">
                          <a:latin typeface="Franklin Gothic Book"/>
                          <a:cs typeface="Franklin Gothic Book"/>
                        </a:rPr>
                        <a:t>users</a:t>
                      </a:r>
                      <a:r>
                        <a:rPr sz="1000" spc="-15"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expected</a:t>
                      </a:r>
                      <a:r>
                        <a:rPr sz="1000" spc="-15" dirty="0">
                          <a:latin typeface="Franklin Gothic Book"/>
                          <a:cs typeface="Franklin Gothic Book"/>
                        </a:rPr>
                        <a:t> </a:t>
                      </a:r>
                      <a:r>
                        <a:rPr sz="1000" dirty="0">
                          <a:latin typeface="Franklin Gothic Book"/>
                          <a:cs typeface="Franklin Gothic Book"/>
                        </a:rPr>
                        <a:t>level</a:t>
                      </a:r>
                      <a:r>
                        <a:rPr sz="1000" spc="-20" dirty="0">
                          <a:latin typeface="Franklin Gothic Book"/>
                          <a:cs typeface="Franklin Gothic Book"/>
                        </a:rPr>
                        <a:t> </a:t>
                      </a:r>
                      <a:r>
                        <a:rPr sz="1000" spc="-25" dirty="0">
                          <a:latin typeface="Franklin Gothic Book"/>
                          <a:cs typeface="Franklin Gothic Book"/>
                        </a:rPr>
                        <a:t>of </a:t>
                      </a:r>
                      <a:r>
                        <a:rPr sz="1000" dirty="0">
                          <a:latin typeface="Franklin Gothic Book"/>
                          <a:cs typeface="Franklin Gothic Book"/>
                        </a:rPr>
                        <a:t>protection</a:t>
                      </a:r>
                      <a:r>
                        <a:rPr sz="1000" spc="-30" dirty="0">
                          <a:latin typeface="Franklin Gothic Book"/>
                          <a:cs typeface="Franklin Gothic Book"/>
                        </a:rPr>
                        <a:t> </a:t>
                      </a:r>
                      <a:r>
                        <a:rPr sz="1000" dirty="0">
                          <a:latin typeface="Franklin Gothic Book"/>
                          <a:cs typeface="Franklin Gothic Book"/>
                        </a:rPr>
                        <a:t>of</a:t>
                      </a:r>
                      <a:r>
                        <a:rPr sz="1000" spc="-35" dirty="0">
                          <a:latin typeface="Franklin Gothic Book"/>
                          <a:cs typeface="Franklin Gothic Book"/>
                        </a:rPr>
                        <a:t> </a:t>
                      </a:r>
                      <a:r>
                        <a:rPr sz="1000" dirty="0">
                          <a:latin typeface="Franklin Gothic Book"/>
                          <a:cs typeface="Franklin Gothic Book"/>
                        </a:rPr>
                        <a:t>data</a:t>
                      </a:r>
                      <a:r>
                        <a:rPr sz="1000" spc="-20" dirty="0">
                          <a:latin typeface="Franklin Gothic Book"/>
                          <a:cs typeface="Franklin Gothic Book"/>
                        </a:rPr>
                        <a:t> </a:t>
                      </a:r>
                      <a:r>
                        <a:rPr sz="1000" dirty="0">
                          <a:latin typeface="Franklin Gothic Book"/>
                          <a:cs typeface="Franklin Gothic Book"/>
                        </a:rPr>
                        <a:t>assets</a:t>
                      </a:r>
                      <a:r>
                        <a:rPr sz="1000" spc="-30" dirty="0">
                          <a:latin typeface="Franklin Gothic Book"/>
                          <a:cs typeface="Franklin Gothic Book"/>
                        </a:rPr>
                        <a:t> </a:t>
                      </a:r>
                      <a:r>
                        <a:rPr sz="1000" dirty="0">
                          <a:latin typeface="Franklin Gothic Book"/>
                          <a:cs typeface="Franklin Gothic Book"/>
                        </a:rPr>
                        <a:t>in</a:t>
                      </a:r>
                      <a:r>
                        <a:rPr sz="1000" spc="-25" dirty="0">
                          <a:latin typeface="Franklin Gothic Book"/>
                          <a:cs typeface="Franklin Gothic Book"/>
                        </a:rPr>
                        <a:t> </a:t>
                      </a:r>
                      <a:r>
                        <a:rPr sz="1000" spc="-10" dirty="0">
                          <a:latin typeface="Franklin Gothic Book"/>
                          <a:cs typeface="Franklin Gothic Book"/>
                        </a:rPr>
                        <a:t>accordance</a:t>
                      </a:r>
                      <a:r>
                        <a:rPr sz="1000" spc="-25" dirty="0">
                          <a:latin typeface="Franklin Gothic Book"/>
                          <a:cs typeface="Franklin Gothic Book"/>
                        </a:rPr>
                        <a:t> </a:t>
                      </a:r>
                      <a:r>
                        <a:rPr sz="1000" dirty="0">
                          <a:latin typeface="Franklin Gothic Book"/>
                          <a:cs typeface="Franklin Gothic Book"/>
                        </a:rPr>
                        <a:t>with</a:t>
                      </a:r>
                      <a:r>
                        <a:rPr sz="1000" spc="-30" dirty="0">
                          <a:latin typeface="Franklin Gothic Book"/>
                          <a:cs typeface="Franklin Gothic Book"/>
                        </a:rPr>
                        <a:t> </a:t>
                      </a:r>
                      <a:r>
                        <a:rPr sz="1000" dirty="0">
                          <a:latin typeface="Franklin Gothic Book"/>
                          <a:cs typeface="Franklin Gothic Book"/>
                        </a:rPr>
                        <a:t>required</a:t>
                      </a:r>
                      <a:r>
                        <a:rPr sz="1000" spc="-20" dirty="0">
                          <a:latin typeface="Franklin Gothic Book"/>
                          <a:cs typeface="Franklin Gothic Book"/>
                        </a:rPr>
                        <a:t> </a:t>
                      </a:r>
                      <a:r>
                        <a:rPr sz="1000" dirty="0">
                          <a:latin typeface="Franklin Gothic Book"/>
                          <a:cs typeface="Franklin Gothic Book"/>
                        </a:rPr>
                        <a:t>security</a:t>
                      </a:r>
                      <a:r>
                        <a:rPr sz="1000" spc="-35" dirty="0">
                          <a:latin typeface="Franklin Gothic Book"/>
                          <a:cs typeface="Franklin Gothic Book"/>
                        </a:rPr>
                        <a:t> </a:t>
                      </a:r>
                      <a:r>
                        <a:rPr sz="1000" spc="-10" dirty="0">
                          <a:latin typeface="Franklin Gothic Book"/>
                          <a:cs typeface="Franklin Gothic Book"/>
                        </a:rPr>
                        <a:t>policies.</a:t>
                      </a:r>
                      <a:endParaRPr sz="1000">
                        <a:latin typeface="Franklin Gothic Book"/>
                        <a:cs typeface="Franklin Gothic Book"/>
                      </a:endParaRPr>
                    </a:p>
                  </a:txBody>
                  <a:tcPr marL="0" marR="0" marT="6779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559174">
                <a:tc vMerge="1">
                  <a:txBody>
                    <a:bodyPr/>
                    <a:lstStyle/>
                    <a:p>
                      <a:endParaRPr/>
                    </a:p>
                  </a:txBody>
                  <a:tcPr marL="0" marR="0" marT="673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D74B5"/>
                    </a:solidFill>
                  </a:tcPr>
                </a:tc>
                <a:tc>
                  <a:txBody>
                    <a:bodyPr/>
                    <a:lstStyle/>
                    <a:p>
                      <a:pPr marL="67945" marR="154305">
                        <a:lnSpc>
                          <a:spcPts val="1250"/>
                        </a:lnSpc>
                        <a:spcBef>
                          <a:spcPts val="645"/>
                        </a:spcBef>
                      </a:pPr>
                      <a:r>
                        <a:rPr sz="1000" dirty="0">
                          <a:latin typeface="Franklin Gothic Book"/>
                          <a:cs typeface="Franklin Gothic Book"/>
                        </a:rPr>
                        <a:t>Critical</a:t>
                      </a:r>
                      <a:r>
                        <a:rPr sz="1000" spc="-55" dirty="0">
                          <a:latin typeface="Franklin Gothic Book"/>
                          <a:cs typeface="Franklin Gothic Book"/>
                        </a:rPr>
                        <a:t> </a:t>
                      </a:r>
                      <a:r>
                        <a:rPr sz="1000" dirty="0">
                          <a:latin typeface="Franklin Gothic Book"/>
                          <a:cs typeface="Franklin Gothic Book"/>
                        </a:rPr>
                        <a:t>Information</a:t>
                      </a:r>
                      <a:r>
                        <a:rPr sz="1000" spc="-45" dirty="0">
                          <a:latin typeface="Franklin Gothic Book"/>
                          <a:cs typeface="Franklin Gothic Book"/>
                        </a:rPr>
                        <a:t> </a:t>
                      </a:r>
                      <a:r>
                        <a:rPr sz="1000" spc="-20" dirty="0">
                          <a:latin typeface="Franklin Gothic Book"/>
                          <a:cs typeface="Franklin Gothic Book"/>
                        </a:rPr>
                        <a:t>Asset </a:t>
                      </a:r>
                      <a:r>
                        <a:rPr sz="1000" spc="-10" dirty="0">
                          <a:latin typeface="Franklin Gothic Book"/>
                          <a:cs typeface="Franklin Gothic Book"/>
                        </a:rPr>
                        <a:t>Inventory</a:t>
                      </a:r>
                      <a:endParaRPr sz="1000">
                        <a:latin typeface="Franklin Gothic Book"/>
                        <a:cs typeface="Franklin Gothic Book"/>
                      </a:endParaRPr>
                    </a:p>
                  </a:txBody>
                  <a:tcPr marL="0" marR="0" marT="7227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396240">
                        <a:lnSpc>
                          <a:spcPct val="94100"/>
                        </a:lnSpc>
                        <a:spcBef>
                          <a:spcPts val="620"/>
                        </a:spcBef>
                      </a:pPr>
                      <a:r>
                        <a:rPr sz="1000" dirty="0">
                          <a:latin typeface="Franklin Gothic Book"/>
                          <a:cs typeface="Franklin Gothic Book"/>
                        </a:rPr>
                        <a:t>Identification</a:t>
                      </a:r>
                      <a:r>
                        <a:rPr sz="1000" spc="-2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prioritization</a:t>
                      </a:r>
                      <a:r>
                        <a:rPr sz="1000" spc="-15"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all</a:t>
                      </a:r>
                      <a:r>
                        <a:rPr sz="1000" spc="-25"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spc="-10" dirty="0">
                          <a:latin typeface="Franklin Gothic Book"/>
                          <a:cs typeface="Franklin Gothic Book"/>
                        </a:rPr>
                        <a:t>organization's</a:t>
                      </a:r>
                      <a:r>
                        <a:rPr sz="1000" spc="-15" dirty="0">
                          <a:latin typeface="Franklin Gothic Book"/>
                          <a:cs typeface="Franklin Gothic Book"/>
                        </a:rPr>
                        <a:t> </a:t>
                      </a:r>
                      <a:r>
                        <a:rPr sz="1000" spc="-10" dirty="0">
                          <a:latin typeface="Franklin Gothic Book"/>
                          <a:cs typeface="Franklin Gothic Book"/>
                        </a:rPr>
                        <a:t>information</a:t>
                      </a:r>
                      <a:r>
                        <a:rPr sz="1000" spc="-20" dirty="0">
                          <a:latin typeface="Franklin Gothic Book"/>
                          <a:cs typeface="Franklin Gothic Book"/>
                        </a:rPr>
                        <a:t> </a:t>
                      </a:r>
                      <a:r>
                        <a:rPr sz="1000" dirty="0">
                          <a:latin typeface="Franklin Gothic Book"/>
                          <a:cs typeface="Franklin Gothic Book"/>
                        </a:rPr>
                        <a:t>assets</a:t>
                      </a:r>
                      <a:r>
                        <a:rPr sz="1000" spc="-15" dirty="0">
                          <a:latin typeface="Franklin Gothic Book"/>
                          <a:cs typeface="Franklin Gothic Book"/>
                        </a:rPr>
                        <a:t> </a:t>
                      </a:r>
                      <a:r>
                        <a:rPr sz="1000" dirty="0">
                          <a:latin typeface="Franklin Gothic Book"/>
                          <a:cs typeface="Franklin Gothic Book"/>
                        </a:rPr>
                        <a:t>so</a:t>
                      </a:r>
                      <a:r>
                        <a:rPr sz="1000" spc="-20" dirty="0">
                          <a:latin typeface="Franklin Gothic Book"/>
                          <a:cs typeface="Franklin Gothic Book"/>
                        </a:rPr>
                        <a:t> </a:t>
                      </a:r>
                      <a:r>
                        <a:rPr sz="1000" dirty="0">
                          <a:latin typeface="Franklin Gothic Book"/>
                          <a:cs typeface="Franklin Gothic Book"/>
                        </a:rPr>
                        <a:t>that</a:t>
                      </a:r>
                      <a:r>
                        <a:rPr sz="1000" spc="-20" dirty="0">
                          <a:latin typeface="Franklin Gothic Book"/>
                          <a:cs typeface="Franklin Gothic Book"/>
                        </a:rPr>
                        <a:t> </a:t>
                      </a:r>
                      <a:r>
                        <a:rPr sz="1000" dirty="0">
                          <a:latin typeface="Franklin Gothic Book"/>
                          <a:cs typeface="Franklin Gothic Book"/>
                        </a:rPr>
                        <a:t>they</a:t>
                      </a:r>
                      <a:r>
                        <a:rPr sz="1000" spc="-25" dirty="0">
                          <a:latin typeface="Franklin Gothic Book"/>
                          <a:cs typeface="Franklin Gothic Book"/>
                        </a:rPr>
                        <a:t> are </a:t>
                      </a:r>
                      <a:r>
                        <a:rPr sz="1000" dirty="0">
                          <a:latin typeface="Franklin Gothic Book"/>
                          <a:cs typeface="Franklin Gothic Book"/>
                        </a:rPr>
                        <a:t>prioritized</a:t>
                      </a:r>
                      <a:r>
                        <a:rPr sz="1000" spc="-20" dirty="0">
                          <a:latin typeface="Franklin Gothic Book"/>
                          <a:cs typeface="Franklin Gothic Book"/>
                        </a:rPr>
                        <a:t> </a:t>
                      </a:r>
                      <a:r>
                        <a:rPr sz="1000" dirty="0">
                          <a:latin typeface="Franklin Gothic Book"/>
                          <a:cs typeface="Franklin Gothic Book"/>
                        </a:rPr>
                        <a:t>according</a:t>
                      </a:r>
                      <a:r>
                        <a:rPr sz="1000" spc="-25"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dirty="0">
                          <a:latin typeface="Franklin Gothic Book"/>
                          <a:cs typeface="Franklin Gothic Book"/>
                        </a:rPr>
                        <a:t>criticality</a:t>
                      </a:r>
                      <a:r>
                        <a:rPr sz="1000" spc="-25"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spc="-10" dirty="0">
                          <a:latin typeface="Franklin Gothic Book"/>
                          <a:cs typeface="Franklin Gothic Book"/>
                        </a:rPr>
                        <a:t>business,</a:t>
                      </a:r>
                      <a:r>
                        <a:rPr sz="1000" spc="-35" dirty="0">
                          <a:latin typeface="Franklin Gothic Book"/>
                          <a:cs typeface="Franklin Gothic Book"/>
                        </a:rPr>
                        <a:t> </a:t>
                      </a:r>
                      <a:r>
                        <a:rPr sz="1000" dirty="0">
                          <a:latin typeface="Franklin Gothic Book"/>
                          <a:cs typeface="Franklin Gothic Book"/>
                        </a:rPr>
                        <a:t>so</a:t>
                      </a:r>
                      <a:r>
                        <a:rPr sz="1000" spc="-30" dirty="0">
                          <a:latin typeface="Franklin Gothic Book"/>
                          <a:cs typeface="Franklin Gothic Book"/>
                        </a:rPr>
                        <a:t> </a:t>
                      </a:r>
                      <a:r>
                        <a:rPr sz="1000" dirty="0">
                          <a:latin typeface="Franklin Gothic Book"/>
                          <a:cs typeface="Franklin Gothic Book"/>
                        </a:rPr>
                        <a:t>that</a:t>
                      </a:r>
                      <a:r>
                        <a:rPr sz="1000" spc="-25" dirty="0">
                          <a:latin typeface="Franklin Gothic Book"/>
                          <a:cs typeface="Franklin Gothic Book"/>
                        </a:rPr>
                        <a:t> </a:t>
                      </a:r>
                      <a:r>
                        <a:rPr sz="1000" dirty="0">
                          <a:latin typeface="Franklin Gothic Book"/>
                          <a:cs typeface="Franklin Gothic Book"/>
                        </a:rPr>
                        <a:t>protections</a:t>
                      </a:r>
                      <a:r>
                        <a:rPr sz="1000" spc="-30" dirty="0">
                          <a:latin typeface="Franklin Gothic Book"/>
                          <a:cs typeface="Franklin Gothic Book"/>
                        </a:rPr>
                        <a:t> </a:t>
                      </a:r>
                      <a:r>
                        <a:rPr sz="1000" dirty="0">
                          <a:latin typeface="Franklin Gothic Book"/>
                          <a:cs typeface="Franklin Gothic Book"/>
                        </a:rPr>
                        <a:t>can</a:t>
                      </a:r>
                      <a:r>
                        <a:rPr sz="1000" spc="-20" dirty="0">
                          <a:latin typeface="Franklin Gothic Book"/>
                          <a:cs typeface="Franklin Gothic Book"/>
                        </a:rPr>
                        <a:t> </a:t>
                      </a:r>
                      <a:r>
                        <a:rPr sz="1000" dirty="0">
                          <a:latin typeface="Franklin Gothic Book"/>
                          <a:cs typeface="Franklin Gothic Book"/>
                        </a:rPr>
                        <a:t>be</a:t>
                      </a:r>
                      <a:r>
                        <a:rPr sz="1000" spc="-20" dirty="0">
                          <a:latin typeface="Franklin Gothic Book"/>
                          <a:cs typeface="Franklin Gothic Book"/>
                        </a:rPr>
                        <a:t> </a:t>
                      </a:r>
                      <a:r>
                        <a:rPr sz="1000" spc="-10" dirty="0">
                          <a:latin typeface="Franklin Gothic Book"/>
                          <a:cs typeface="Franklin Gothic Book"/>
                        </a:rPr>
                        <a:t>applied commensurate</a:t>
                      </a:r>
                      <a:r>
                        <a:rPr sz="1000" spc="-20" dirty="0">
                          <a:latin typeface="Franklin Gothic Book"/>
                          <a:cs typeface="Franklin Gothic Book"/>
                        </a:rPr>
                        <a:t> </a:t>
                      </a:r>
                      <a:r>
                        <a:rPr sz="1000" dirty="0">
                          <a:latin typeface="Franklin Gothic Book"/>
                          <a:cs typeface="Franklin Gothic Book"/>
                        </a:rPr>
                        <a:t>with</a:t>
                      </a:r>
                      <a:r>
                        <a:rPr sz="1000" spc="-2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assets</a:t>
                      </a:r>
                      <a:r>
                        <a:rPr sz="1000" spc="-20" dirty="0">
                          <a:latin typeface="Franklin Gothic Book"/>
                          <a:cs typeface="Franklin Gothic Book"/>
                        </a:rPr>
                        <a:t> </a:t>
                      </a:r>
                      <a:r>
                        <a:rPr sz="1000" spc="-10" dirty="0">
                          <a:latin typeface="Franklin Gothic Book"/>
                          <a:cs typeface="Franklin Gothic Book"/>
                        </a:rPr>
                        <a:t>importance.</a:t>
                      </a:r>
                      <a:endParaRPr sz="1000">
                        <a:latin typeface="Franklin Gothic Book"/>
                        <a:cs typeface="Franklin Gothic Book"/>
                      </a:endParaRPr>
                    </a:p>
                  </a:txBody>
                  <a:tcPr marL="0" marR="0" marT="6947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118347">
                <a:tc vMerge="1">
                  <a:txBody>
                    <a:bodyPr/>
                    <a:lstStyle/>
                    <a:p>
                      <a:endParaRPr/>
                    </a:p>
                  </a:txBody>
                  <a:tcPr marL="0" marR="0" marT="673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D74B5"/>
                    </a:solidFill>
                  </a:tcPr>
                </a:tc>
                <a:tc>
                  <a:txBody>
                    <a:bodyPr/>
                    <a:lstStyle/>
                    <a:p>
                      <a:pPr marL="67945" marR="106680">
                        <a:lnSpc>
                          <a:spcPts val="1250"/>
                        </a:lnSpc>
                        <a:spcBef>
                          <a:spcPts val="630"/>
                        </a:spcBef>
                      </a:pPr>
                      <a:r>
                        <a:rPr sz="1000" dirty="0">
                          <a:latin typeface="Franklin Gothic Book"/>
                          <a:cs typeface="Franklin Gothic Book"/>
                        </a:rPr>
                        <a:t>Enterprise</a:t>
                      </a:r>
                      <a:r>
                        <a:rPr sz="1000" spc="-45" dirty="0">
                          <a:latin typeface="Franklin Gothic Book"/>
                          <a:cs typeface="Franklin Gothic Book"/>
                        </a:rPr>
                        <a:t> </a:t>
                      </a:r>
                      <a:r>
                        <a:rPr sz="1000" dirty="0">
                          <a:latin typeface="Franklin Gothic Book"/>
                          <a:cs typeface="Franklin Gothic Book"/>
                        </a:rPr>
                        <a:t>Security</a:t>
                      </a:r>
                      <a:r>
                        <a:rPr sz="1000" spc="-45" dirty="0">
                          <a:latin typeface="Franklin Gothic Book"/>
                          <a:cs typeface="Franklin Gothic Book"/>
                        </a:rPr>
                        <a:t> </a:t>
                      </a:r>
                      <a:r>
                        <a:rPr sz="1000" spc="-10" dirty="0">
                          <a:latin typeface="Franklin Gothic Book"/>
                          <a:cs typeface="Franklin Gothic Book"/>
                        </a:rPr>
                        <a:t>Policy, </a:t>
                      </a:r>
                      <a:r>
                        <a:rPr sz="1000" dirty="0">
                          <a:latin typeface="Franklin Gothic Book"/>
                          <a:cs typeface="Franklin Gothic Book"/>
                        </a:rPr>
                        <a:t>Standards</a:t>
                      </a:r>
                      <a:r>
                        <a:rPr sz="1000" spc="-40"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spc="-10" dirty="0">
                          <a:latin typeface="Franklin Gothic Book"/>
                          <a:cs typeface="Franklin Gothic Book"/>
                        </a:rPr>
                        <a:t>Guidelines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91440">
                        <a:lnSpc>
                          <a:spcPts val="1250"/>
                        </a:lnSpc>
                        <a:spcBef>
                          <a:spcPts val="630"/>
                        </a:spcBef>
                      </a:pPr>
                      <a:r>
                        <a:rPr sz="1000" dirty="0">
                          <a:latin typeface="Franklin Gothic Book"/>
                          <a:cs typeface="Franklin Gothic Book"/>
                        </a:rPr>
                        <a:t>Maintain</a:t>
                      </a:r>
                      <a:r>
                        <a:rPr sz="1000" spc="-20"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spc="-10" dirty="0">
                          <a:latin typeface="Franklin Gothic Book"/>
                          <a:cs typeface="Franklin Gothic Book"/>
                        </a:rPr>
                        <a:t>organization’s</a:t>
                      </a:r>
                      <a:r>
                        <a:rPr sz="1000" spc="-20" dirty="0">
                          <a:latin typeface="Franklin Gothic Book"/>
                          <a:cs typeface="Franklin Gothic Book"/>
                        </a:rPr>
                        <a:t> </a:t>
                      </a:r>
                      <a:r>
                        <a:rPr sz="1000" dirty="0">
                          <a:latin typeface="Franklin Gothic Book"/>
                          <a:cs typeface="Franklin Gothic Book"/>
                        </a:rPr>
                        <a:t>security</a:t>
                      </a:r>
                      <a:r>
                        <a:rPr sz="1000" spc="-25" dirty="0">
                          <a:latin typeface="Franklin Gothic Book"/>
                          <a:cs typeface="Franklin Gothic Book"/>
                        </a:rPr>
                        <a:t> </a:t>
                      </a:r>
                      <a:r>
                        <a:rPr sz="1000" dirty="0">
                          <a:latin typeface="Franklin Gothic Book"/>
                          <a:cs typeface="Franklin Gothic Book"/>
                        </a:rPr>
                        <a:t>policy</a:t>
                      </a:r>
                      <a:r>
                        <a:rPr sz="1000" spc="-30" dirty="0">
                          <a:latin typeface="Franklin Gothic Book"/>
                          <a:cs typeface="Franklin Gothic Book"/>
                        </a:rPr>
                        <a:t> </a:t>
                      </a:r>
                      <a:r>
                        <a:rPr sz="1000" dirty="0">
                          <a:latin typeface="Franklin Gothic Book"/>
                          <a:cs typeface="Franklin Gothic Book"/>
                        </a:rPr>
                        <a:t>framework,</a:t>
                      </a:r>
                      <a:r>
                        <a:rPr sz="1000" spc="-20" dirty="0">
                          <a:latin typeface="Franklin Gothic Book"/>
                          <a:cs typeface="Franklin Gothic Book"/>
                        </a:rPr>
                        <a:t> </a:t>
                      </a:r>
                      <a:r>
                        <a:rPr sz="1000" dirty="0">
                          <a:latin typeface="Franklin Gothic Book"/>
                          <a:cs typeface="Franklin Gothic Book"/>
                        </a:rPr>
                        <a:t>standards,</a:t>
                      </a:r>
                      <a:r>
                        <a:rPr sz="1000" spc="-35"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guidelines.</a:t>
                      </a:r>
                      <a:r>
                        <a:rPr sz="1000" spc="-35" dirty="0">
                          <a:latin typeface="Franklin Gothic Book"/>
                          <a:cs typeface="Franklin Gothic Book"/>
                        </a:rPr>
                        <a:t> </a:t>
                      </a:r>
                      <a:r>
                        <a:rPr sz="1000" dirty="0">
                          <a:latin typeface="Franklin Gothic Book"/>
                          <a:cs typeface="Franklin Gothic Book"/>
                        </a:rPr>
                        <a:t>Defines</a:t>
                      </a:r>
                      <a:r>
                        <a:rPr sz="1000" spc="-30" dirty="0">
                          <a:latin typeface="Franklin Gothic Book"/>
                          <a:cs typeface="Franklin Gothic Book"/>
                        </a:rPr>
                        <a:t> </a:t>
                      </a:r>
                      <a:r>
                        <a:rPr sz="1000" spc="-25" dirty="0">
                          <a:latin typeface="Franklin Gothic Book"/>
                          <a:cs typeface="Franklin Gothic Book"/>
                        </a:rPr>
                        <a:t>the </a:t>
                      </a:r>
                      <a:r>
                        <a:rPr sz="1000" dirty="0">
                          <a:latin typeface="Franklin Gothic Book"/>
                          <a:cs typeface="Franklin Gothic Book"/>
                        </a:rPr>
                        <a:t>acceptable</a:t>
                      </a:r>
                      <a:r>
                        <a:rPr sz="1000" spc="-20" dirty="0">
                          <a:latin typeface="Franklin Gothic Book"/>
                          <a:cs typeface="Franklin Gothic Book"/>
                        </a:rPr>
                        <a:t> </a:t>
                      </a:r>
                      <a:r>
                        <a:rPr sz="1000" dirty="0">
                          <a:latin typeface="Franklin Gothic Book"/>
                          <a:cs typeface="Franklin Gothic Book"/>
                        </a:rPr>
                        <a:t>use</a:t>
                      </a:r>
                      <a:r>
                        <a:rPr sz="1000" spc="-20" dirty="0">
                          <a:latin typeface="Franklin Gothic Book"/>
                          <a:cs typeface="Franklin Gothic Book"/>
                        </a:rPr>
                        <a:t> </a:t>
                      </a:r>
                      <a:r>
                        <a:rPr sz="1000" dirty="0">
                          <a:latin typeface="Franklin Gothic Book"/>
                          <a:cs typeface="Franklin Gothic Book"/>
                        </a:rPr>
                        <a:t>policy</a:t>
                      </a:r>
                      <a:r>
                        <a:rPr sz="1000" spc="-25" dirty="0">
                          <a:latin typeface="Franklin Gothic Book"/>
                          <a:cs typeface="Franklin Gothic Book"/>
                        </a:rPr>
                        <a:t> </a:t>
                      </a:r>
                      <a:r>
                        <a:rPr sz="1000" dirty="0">
                          <a:latin typeface="Franklin Gothic Book"/>
                          <a:cs typeface="Franklin Gothic Book"/>
                        </a:rPr>
                        <a:t>for</a:t>
                      </a:r>
                      <a:r>
                        <a:rPr sz="1000" spc="-35" dirty="0">
                          <a:latin typeface="Franklin Gothic Book"/>
                          <a:cs typeface="Franklin Gothic Book"/>
                        </a:rPr>
                        <a:t> </a:t>
                      </a:r>
                      <a:r>
                        <a:rPr sz="1000" dirty="0">
                          <a:latin typeface="Franklin Gothic Book"/>
                          <a:cs typeface="Franklin Gothic Book"/>
                        </a:rPr>
                        <a:t>agency</a:t>
                      </a:r>
                      <a:r>
                        <a:rPr sz="1000" spc="-25" dirty="0">
                          <a:latin typeface="Franklin Gothic Book"/>
                          <a:cs typeface="Franklin Gothic Book"/>
                        </a:rPr>
                        <a:t> </a:t>
                      </a:r>
                      <a:r>
                        <a:rPr sz="1000" spc="-10" dirty="0">
                          <a:latin typeface="Franklin Gothic Book"/>
                          <a:cs typeface="Franklin Gothic Book"/>
                        </a:rPr>
                        <a:t>information</a:t>
                      </a:r>
                      <a:r>
                        <a:rPr sz="1000" spc="-20" dirty="0">
                          <a:latin typeface="Franklin Gothic Book"/>
                          <a:cs typeface="Franklin Gothic Book"/>
                        </a:rPr>
                        <a:t> </a:t>
                      </a:r>
                      <a:r>
                        <a:rPr sz="1000" dirty="0">
                          <a:latin typeface="Franklin Gothic Book"/>
                          <a:cs typeface="Franklin Gothic Book"/>
                        </a:rPr>
                        <a:t>resources.</a:t>
                      </a:r>
                      <a:r>
                        <a:rPr sz="1000" spc="-20" dirty="0">
                          <a:latin typeface="Franklin Gothic Book"/>
                          <a:cs typeface="Franklin Gothic Book"/>
                        </a:rPr>
                        <a:t> </a:t>
                      </a:r>
                      <a:r>
                        <a:rPr sz="1000" spc="-10" dirty="0">
                          <a:latin typeface="Franklin Gothic Book"/>
                          <a:cs typeface="Franklin Gothic Book"/>
                        </a:rPr>
                        <a:t>Contributes</a:t>
                      </a:r>
                      <a:r>
                        <a:rPr sz="1000" spc="-20" dirty="0">
                          <a:latin typeface="Franklin Gothic Book"/>
                          <a:cs typeface="Franklin Gothic Book"/>
                        </a:rPr>
                        <a:t> </a:t>
                      </a:r>
                      <a:r>
                        <a:rPr sz="1000" dirty="0">
                          <a:latin typeface="Franklin Gothic Book"/>
                          <a:cs typeface="Franklin Gothic Book"/>
                        </a:rPr>
                        <a:t>to</a:t>
                      </a:r>
                      <a:r>
                        <a:rPr sz="1000" spc="-1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definition</a:t>
                      </a:r>
                      <a:r>
                        <a:rPr sz="1000" spc="-20"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spc="-10" dirty="0">
                          <a:latin typeface="Franklin Gothic Book"/>
                          <a:cs typeface="Franklin Gothic Book"/>
                        </a:rPr>
                        <a:t>enterprise </a:t>
                      </a:r>
                      <a:r>
                        <a:rPr sz="1000" dirty="0">
                          <a:latin typeface="Franklin Gothic Book"/>
                          <a:cs typeface="Franklin Gothic Book"/>
                        </a:rPr>
                        <a:t>standards</a:t>
                      </a:r>
                      <a:r>
                        <a:rPr sz="1000" spc="-30"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a:t>
                      </a:r>
                      <a:r>
                        <a:rPr sz="1000" dirty="0">
                          <a:latin typeface="Franklin Gothic Book"/>
                          <a:cs typeface="Franklin Gothic Book"/>
                        </a:rPr>
                        <a:t>secure</a:t>
                      </a:r>
                      <a:r>
                        <a:rPr sz="1000" spc="-25" dirty="0">
                          <a:latin typeface="Franklin Gothic Book"/>
                          <a:cs typeface="Franklin Gothic Book"/>
                        </a:rPr>
                        <a:t> </a:t>
                      </a:r>
                      <a:r>
                        <a:rPr sz="1000" spc="-10" dirty="0">
                          <a:latin typeface="Franklin Gothic Book"/>
                          <a:cs typeface="Franklin Gothic Book"/>
                        </a:rPr>
                        <a:t>configuration</a:t>
                      </a:r>
                      <a:r>
                        <a:rPr sz="1000" spc="-15" dirty="0">
                          <a:latin typeface="Franklin Gothic Book"/>
                          <a:cs typeface="Franklin Gothic Book"/>
                        </a:rPr>
                        <a:t> </a:t>
                      </a:r>
                      <a:r>
                        <a:rPr sz="1000" dirty="0">
                          <a:latin typeface="Franklin Gothic Book"/>
                          <a:cs typeface="Franklin Gothic Book"/>
                        </a:rPr>
                        <a:t>standards</a:t>
                      </a:r>
                      <a:r>
                        <a:rPr sz="1000" spc="-15" dirty="0">
                          <a:latin typeface="Franklin Gothic Book"/>
                          <a:cs typeface="Franklin Gothic Book"/>
                        </a:rPr>
                        <a:t> </a:t>
                      </a:r>
                      <a:r>
                        <a:rPr sz="1000" dirty="0">
                          <a:latin typeface="Franklin Gothic Book"/>
                          <a:cs typeface="Franklin Gothic Book"/>
                        </a:rPr>
                        <a:t>to</a:t>
                      </a:r>
                      <a:r>
                        <a:rPr sz="1000" spc="-15" dirty="0">
                          <a:latin typeface="Franklin Gothic Book"/>
                          <a:cs typeface="Franklin Gothic Book"/>
                        </a:rPr>
                        <a:t> </a:t>
                      </a:r>
                      <a:r>
                        <a:rPr sz="1000" spc="-10" dirty="0">
                          <a:latin typeface="Franklin Gothic Book"/>
                          <a:cs typeface="Franklin Gothic Book"/>
                        </a:rPr>
                        <a:t>ensure</a:t>
                      </a:r>
                      <a:r>
                        <a:rPr sz="1000" spc="-30" dirty="0">
                          <a:latin typeface="Franklin Gothic Book"/>
                          <a:cs typeface="Franklin Gothic Book"/>
                        </a:rPr>
                        <a:t> </a:t>
                      </a:r>
                      <a:r>
                        <a:rPr sz="1000" dirty="0">
                          <a:latin typeface="Franklin Gothic Book"/>
                          <a:cs typeface="Franklin Gothic Book"/>
                        </a:rPr>
                        <a:t>alignment</a:t>
                      </a:r>
                      <a:r>
                        <a:rPr sz="1000" spc="-20" dirty="0">
                          <a:latin typeface="Franklin Gothic Book"/>
                          <a:cs typeface="Franklin Gothic Book"/>
                        </a:rPr>
                        <a:t> </a:t>
                      </a:r>
                      <a:r>
                        <a:rPr sz="1000" dirty="0">
                          <a:latin typeface="Franklin Gothic Book"/>
                          <a:cs typeface="Franklin Gothic Book"/>
                        </a:rPr>
                        <a:t>to</a:t>
                      </a:r>
                      <a:r>
                        <a:rPr sz="1000" spc="-15" dirty="0">
                          <a:latin typeface="Franklin Gothic Book"/>
                          <a:cs typeface="Franklin Gothic Book"/>
                        </a:rPr>
                        <a:t> </a:t>
                      </a:r>
                      <a:r>
                        <a:rPr sz="1000" dirty="0">
                          <a:latin typeface="Franklin Gothic Book"/>
                          <a:cs typeface="Franklin Gothic Book"/>
                        </a:rPr>
                        <a:t>security</a:t>
                      </a:r>
                      <a:r>
                        <a:rPr sz="1000" spc="-30" dirty="0">
                          <a:latin typeface="Franklin Gothic Book"/>
                          <a:cs typeface="Franklin Gothic Book"/>
                        </a:rPr>
                        <a:t> </a:t>
                      </a:r>
                      <a:r>
                        <a:rPr sz="1000" spc="-10" dirty="0">
                          <a:latin typeface="Franklin Gothic Book"/>
                          <a:cs typeface="Franklin Gothic Book"/>
                        </a:rPr>
                        <a:t>specifications</a:t>
                      </a:r>
                      <a:r>
                        <a:rPr sz="1000" spc="-25" dirty="0">
                          <a:latin typeface="Franklin Gothic Book"/>
                          <a:cs typeface="Franklin Gothic Book"/>
                        </a:rPr>
                        <a:t> and </a:t>
                      </a:r>
                      <a:r>
                        <a:rPr sz="1000" dirty="0">
                          <a:latin typeface="Franklin Gothic Book"/>
                          <a:cs typeface="Franklin Gothic Book"/>
                        </a:rPr>
                        <a:t>risk</a:t>
                      </a:r>
                      <a:r>
                        <a:rPr sz="1000" spc="-20" dirty="0">
                          <a:latin typeface="Franklin Gothic Book"/>
                          <a:cs typeface="Franklin Gothic Book"/>
                        </a:rPr>
                        <a:t> </a:t>
                      </a:r>
                      <a:r>
                        <a:rPr sz="1000" spc="-10" dirty="0">
                          <a:latin typeface="Franklin Gothic Book"/>
                          <a:cs typeface="Franklin Gothic Book"/>
                        </a:rPr>
                        <a:t>management</a:t>
                      </a:r>
                      <a:r>
                        <a:rPr sz="1000" spc="-15" dirty="0">
                          <a:latin typeface="Franklin Gothic Book"/>
                          <a:cs typeface="Franklin Gothic Book"/>
                        </a:rPr>
                        <a:t> </a:t>
                      </a:r>
                      <a:r>
                        <a:rPr sz="1000" spc="-10" dirty="0">
                          <a:latin typeface="Franklin Gothic Book"/>
                          <a:cs typeface="Franklin Gothic Book"/>
                        </a:rPr>
                        <a:t>requirements.</a:t>
                      </a:r>
                      <a:r>
                        <a:rPr sz="1000" spc="-25" dirty="0">
                          <a:latin typeface="Franklin Gothic Book"/>
                          <a:cs typeface="Franklin Gothic Book"/>
                        </a:rPr>
                        <a:t> </a:t>
                      </a:r>
                      <a:r>
                        <a:rPr sz="1000" dirty="0">
                          <a:latin typeface="Franklin Gothic Book"/>
                          <a:cs typeface="Franklin Gothic Book"/>
                        </a:rPr>
                        <a:t>There</a:t>
                      </a:r>
                      <a:r>
                        <a:rPr sz="1000" spc="-10" dirty="0">
                          <a:latin typeface="Franklin Gothic Book"/>
                          <a:cs typeface="Franklin Gothic Book"/>
                        </a:rPr>
                        <a:t> </a:t>
                      </a:r>
                      <a:r>
                        <a:rPr sz="1000" dirty="0">
                          <a:latin typeface="Franklin Gothic Book"/>
                          <a:cs typeface="Franklin Gothic Book"/>
                        </a:rPr>
                        <a:t>will</a:t>
                      </a:r>
                      <a:r>
                        <a:rPr sz="1000" spc="-15" dirty="0">
                          <a:latin typeface="Franklin Gothic Book"/>
                          <a:cs typeface="Franklin Gothic Book"/>
                        </a:rPr>
                        <a:t> </a:t>
                      </a:r>
                      <a:r>
                        <a:rPr sz="1000" dirty="0">
                          <a:latin typeface="Franklin Gothic Book"/>
                          <a:cs typeface="Franklin Gothic Book"/>
                        </a:rPr>
                        <a:t>be</a:t>
                      </a:r>
                      <a:r>
                        <a:rPr sz="1000" spc="-10" dirty="0">
                          <a:latin typeface="Franklin Gothic Book"/>
                          <a:cs typeface="Franklin Gothic Book"/>
                        </a:rPr>
                        <a:t> situations </a:t>
                      </a:r>
                      <a:r>
                        <a:rPr sz="1000" dirty="0">
                          <a:latin typeface="Franklin Gothic Book"/>
                          <a:cs typeface="Franklin Gothic Book"/>
                        </a:rPr>
                        <a:t>where</a:t>
                      </a:r>
                      <a:r>
                        <a:rPr sz="1000" spc="-10"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a:t>
                      </a:r>
                      <a:r>
                        <a:rPr sz="1000" dirty="0">
                          <a:latin typeface="Franklin Gothic Book"/>
                          <a:cs typeface="Franklin Gothic Book"/>
                        </a:rPr>
                        <a:t>strict</a:t>
                      </a:r>
                      <a:r>
                        <a:rPr sz="1000" spc="-25" dirty="0">
                          <a:latin typeface="Franklin Gothic Book"/>
                          <a:cs typeface="Franklin Gothic Book"/>
                        </a:rPr>
                        <a:t> </a:t>
                      </a:r>
                      <a:r>
                        <a:rPr sz="1000" dirty="0">
                          <a:latin typeface="Franklin Gothic Book"/>
                          <a:cs typeface="Franklin Gothic Book"/>
                        </a:rPr>
                        <a:t>application</a:t>
                      </a:r>
                      <a:r>
                        <a:rPr sz="1000" spc="-20"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an </a:t>
                      </a:r>
                      <a:r>
                        <a:rPr sz="1000" spc="-10" dirty="0">
                          <a:latin typeface="Franklin Gothic Book"/>
                          <a:cs typeface="Franklin Gothic Book"/>
                        </a:rPr>
                        <a:t>information</a:t>
                      </a:r>
                      <a:r>
                        <a:rPr sz="1000" spc="-25" dirty="0">
                          <a:latin typeface="Franklin Gothic Book"/>
                          <a:cs typeface="Franklin Gothic Book"/>
                        </a:rPr>
                        <a:t> </a:t>
                      </a:r>
                      <a:r>
                        <a:rPr sz="1000" dirty="0">
                          <a:latin typeface="Franklin Gothic Book"/>
                          <a:cs typeface="Franklin Gothic Book"/>
                        </a:rPr>
                        <a:t>security</a:t>
                      </a:r>
                      <a:r>
                        <a:rPr sz="1000" spc="-20" dirty="0">
                          <a:latin typeface="Franklin Gothic Book"/>
                          <a:cs typeface="Franklin Gothic Book"/>
                        </a:rPr>
                        <a:t> </a:t>
                      </a:r>
                      <a:r>
                        <a:rPr sz="1000" dirty="0">
                          <a:latin typeface="Franklin Gothic Book"/>
                          <a:cs typeface="Franklin Gothic Book"/>
                        </a:rPr>
                        <a:t>standard</a:t>
                      </a:r>
                      <a:r>
                        <a:rPr sz="1000" spc="-10" dirty="0">
                          <a:latin typeface="Franklin Gothic Book"/>
                          <a:cs typeface="Franklin Gothic Book"/>
                        </a:rPr>
                        <a:t> </a:t>
                      </a:r>
                      <a:r>
                        <a:rPr sz="1000" dirty="0">
                          <a:latin typeface="Franklin Gothic Book"/>
                          <a:cs typeface="Franklin Gothic Book"/>
                        </a:rPr>
                        <a:t>would</a:t>
                      </a:r>
                      <a:r>
                        <a:rPr sz="1000" spc="-25" dirty="0">
                          <a:latin typeface="Franklin Gothic Book"/>
                          <a:cs typeface="Franklin Gothic Book"/>
                        </a:rPr>
                        <a:t> </a:t>
                      </a:r>
                      <a:r>
                        <a:rPr sz="1000" dirty="0">
                          <a:latin typeface="Franklin Gothic Book"/>
                          <a:cs typeface="Franklin Gothic Book"/>
                        </a:rPr>
                        <a:t>significantly</a:t>
                      </a:r>
                      <a:r>
                        <a:rPr sz="1000" spc="-20" dirty="0">
                          <a:latin typeface="Franklin Gothic Book"/>
                          <a:cs typeface="Franklin Gothic Book"/>
                        </a:rPr>
                        <a:t> </a:t>
                      </a:r>
                      <a:r>
                        <a:rPr sz="1000" dirty="0">
                          <a:latin typeface="Franklin Gothic Book"/>
                          <a:cs typeface="Franklin Gothic Book"/>
                        </a:rPr>
                        <a:t>impair</a:t>
                      </a:r>
                      <a:r>
                        <a:rPr sz="1000" spc="-15"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spc="-10" dirty="0">
                          <a:latin typeface="Franklin Gothic Book"/>
                          <a:cs typeface="Franklin Gothic Book"/>
                        </a:rPr>
                        <a:t>functionality</a:t>
                      </a:r>
                      <a:r>
                        <a:rPr sz="1000" spc="-30"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a</a:t>
                      </a:r>
                      <a:r>
                        <a:rPr sz="1000" spc="-25" dirty="0">
                          <a:latin typeface="Franklin Gothic Book"/>
                          <a:cs typeface="Franklin Gothic Book"/>
                        </a:rPr>
                        <a:t> </a:t>
                      </a:r>
                      <a:r>
                        <a:rPr sz="1000" dirty="0">
                          <a:latin typeface="Franklin Gothic Book"/>
                          <a:cs typeface="Franklin Gothic Book"/>
                        </a:rPr>
                        <a:t>service.</a:t>
                      </a:r>
                      <a:r>
                        <a:rPr sz="1000" spc="-10" dirty="0">
                          <a:latin typeface="Franklin Gothic Book"/>
                          <a:cs typeface="Franklin Gothic Book"/>
                        </a:rPr>
                        <a:t> </a:t>
                      </a:r>
                      <a:r>
                        <a:rPr sz="1000" spc="-25" dirty="0">
                          <a:latin typeface="Franklin Gothic Book"/>
                          <a:cs typeface="Franklin Gothic Book"/>
                        </a:rPr>
                        <a:t>The </a:t>
                      </a:r>
                      <a:r>
                        <a:rPr sz="1000" dirty="0">
                          <a:latin typeface="Franklin Gothic Book"/>
                          <a:cs typeface="Franklin Gothic Book"/>
                        </a:rPr>
                        <a:t>exception</a:t>
                      </a:r>
                      <a:r>
                        <a:rPr sz="1000" spc="-35" dirty="0">
                          <a:latin typeface="Franklin Gothic Book"/>
                          <a:cs typeface="Franklin Gothic Book"/>
                        </a:rPr>
                        <a:t> </a:t>
                      </a:r>
                      <a:r>
                        <a:rPr sz="1000" spc="-10" dirty="0">
                          <a:latin typeface="Franklin Gothic Book"/>
                          <a:cs typeface="Franklin Gothic Book"/>
                        </a:rPr>
                        <a:t>management</a:t>
                      </a:r>
                      <a:r>
                        <a:rPr sz="1000" spc="-25" dirty="0">
                          <a:latin typeface="Franklin Gothic Book"/>
                          <a:cs typeface="Franklin Gothic Book"/>
                        </a:rPr>
                        <a:t> </a:t>
                      </a:r>
                      <a:r>
                        <a:rPr sz="1000" dirty="0">
                          <a:latin typeface="Franklin Gothic Book"/>
                          <a:cs typeface="Franklin Gothic Book"/>
                        </a:rPr>
                        <a:t>process</a:t>
                      </a:r>
                      <a:r>
                        <a:rPr sz="1000" spc="-20" dirty="0">
                          <a:latin typeface="Franklin Gothic Book"/>
                          <a:cs typeface="Franklin Gothic Book"/>
                        </a:rPr>
                        <a:t> </a:t>
                      </a:r>
                      <a:r>
                        <a:rPr sz="1000" dirty="0">
                          <a:latin typeface="Franklin Gothic Book"/>
                          <a:cs typeface="Franklin Gothic Book"/>
                        </a:rPr>
                        <a:t>provides</a:t>
                      </a:r>
                      <a:r>
                        <a:rPr sz="1000" spc="-30" dirty="0">
                          <a:latin typeface="Franklin Gothic Book"/>
                          <a:cs typeface="Franklin Gothic Book"/>
                        </a:rPr>
                        <a:t> </a:t>
                      </a:r>
                      <a:r>
                        <a:rPr sz="1000" dirty="0">
                          <a:latin typeface="Franklin Gothic Book"/>
                          <a:cs typeface="Franklin Gothic Book"/>
                        </a:rPr>
                        <a:t>a</a:t>
                      </a:r>
                      <a:r>
                        <a:rPr sz="1000" spc="-15" dirty="0">
                          <a:latin typeface="Franklin Gothic Book"/>
                          <a:cs typeface="Franklin Gothic Book"/>
                        </a:rPr>
                        <a:t> </a:t>
                      </a:r>
                      <a:r>
                        <a:rPr sz="1000" dirty="0">
                          <a:latin typeface="Franklin Gothic Book"/>
                          <a:cs typeface="Franklin Gothic Book"/>
                        </a:rPr>
                        <a:t>method</a:t>
                      </a:r>
                      <a:r>
                        <a:rPr sz="1000" spc="-20" dirty="0">
                          <a:latin typeface="Franklin Gothic Book"/>
                          <a:cs typeface="Franklin Gothic Book"/>
                        </a:rPr>
                        <a:t> </a:t>
                      </a:r>
                      <a:r>
                        <a:rPr sz="1000" dirty="0">
                          <a:latin typeface="Franklin Gothic Book"/>
                          <a:cs typeface="Franklin Gothic Book"/>
                        </a:rPr>
                        <a:t>for</a:t>
                      </a:r>
                      <a:r>
                        <a:rPr sz="1000" spc="-25" dirty="0">
                          <a:latin typeface="Franklin Gothic Book"/>
                          <a:cs typeface="Franklin Gothic Book"/>
                        </a:rPr>
                        <a:t> </a:t>
                      </a:r>
                      <a:r>
                        <a:rPr sz="1000" spc="-10" dirty="0">
                          <a:latin typeface="Franklin Gothic Book"/>
                          <a:cs typeface="Franklin Gothic Book"/>
                        </a:rPr>
                        <a:t>evaluating</a:t>
                      </a:r>
                      <a:r>
                        <a:rPr sz="1000" spc="-25"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risks</a:t>
                      </a:r>
                      <a:r>
                        <a:rPr sz="1000" spc="-30" dirty="0">
                          <a:latin typeface="Franklin Gothic Book"/>
                          <a:cs typeface="Franklin Gothic Book"/>
                        </a:rPr>
                        <a:t> </a:t>
                      </a:r>
                      <a:r>
                        <a:rPr sz="1000" dirty="0">
                          <a:latin typeface="Franklin Gothic Book"/>
                          <a:cs typeface="Franklin Gothic Book"/>
                        </a:rPr>
                        <a:t>associated</a:t>
                      </a:r>
                      <a:r>
                        <a:rPr sz="1000" spc="-15" dirty="0">
                          <a:latin typeface="Franklin Gothic Book"/>
                          <a:cs typeface="Franklin Gothic Book"/>
                        </a:rPr>
                        <a:t> </a:t>
                      </a:r>
                      <a:r>
                        <a:rPr sz="1000" dirty="0">
                          <a:latin typeface="Franklin Gothic Book"/>
                          <a:cs typeface="Franklin Gothic Book"/>
                        </a:rPr>
                        <a:t>with</a:t>
                      </a:r>
                      <a:r>
                        <a:rPr sz="1000" spc="-30" dirty="0">
                          <a:latin typeface="Franklin Gothic Book"/>
                          <a:cs typeface="Franklin Gothic Book"/>
                        </a:rPr>
                        <a:t> </a:t>
                      </a:r>
                      <a:r>
                        <a:rPr sz="1000" spc="-20" dirty="0">
                          <a:latin typeface="Franklin Gothic Book"/>
                          <a:cs typeface="Franklin Gothic Book"/>
                        </a:rPr>
                        <a:t>non- </a:t>
                      </a:r>
                      <a:r>
                        <a:rPr sz="1000" dirty="0">
                          <a:latin typeface="Franklin Gothic Book"/>
                          <a:cs typeface="Franklin Gothic Book"/>
                        </a:rPr>
                        <a:t>compliant</a:t>
                      </a:r>
                      <a:r>
                        <a:rPr sz="1000" spc="-40" dirty="0">
                          <a:latin typeface="Franklin Gothic Book"/>
                          <a:cs typeface="Franklin Gothic Book"/>
                        </a:rPr>
                        <a:t> </a:t>
                      </a:r>
                      <a:r>
                        <a:rPr sz="1000" dirty="0">
                          <a:latin typeface="Franklin Gothic Book"/>
                          <a:cs typeface="Franklin Gothic Book"/>
                        </a:rPr>
                        <a:t>conditions</a:t>
                      </a:r>
                      <a:r>
                        <a:rPr sz="1000" spc="-45" dirty="0">
                          <a:latin typeface="Franklin Gothic Book"/>
                          <a:cs typeface="Franklin Gothic Book"/>
                        </a:rPr>
                        <a:t> </a:t>
                      </a:r>
                      <a:r>
                        <a:rPr sz="1000" dirty="0">
                          <a:latin typeface="Franklin Gothic Book"/>
                          <a:cs typeface="Franklin Gothic Book"/>
                        </a:rPr>
                        <a:t>and</a:t>
                      </a:r>
                      <a:r>
                        <a:rPr sz="1000" spc="-40" dirty="0">
                          <a:latin typeface="Franklin Gothic Book"/>
                          <a:cs typeface="Franklin Gothic Book"/>
                        </a:rPr>
                        <a:t> </a:t>
                      </a:r>
                      <a:r>
                        <a:rPr sz="1000" dirty="0">
                          <a:latin typeface="Franklin Gothic Book"/>
                          <a:cs typeface="Franklin Gothic Book"/>
                        </a:rPr>
                        <a:t>tracking</a:t>
                      </a:r>
                      <a:r>
                        <a:rPr sz="1000" spc="-40" dirty="0">
                          <a:latin typeface="Franklin Gothic Book"/>
                          <a:cs typeface="Franklin Gothic Book"/>
                        </a:rPr>
                        <a:t> </a:t>
                      </a:r>
                      <a:r>
                        <a:rPr sz="1000" dirty="0">
                          <a:latin typeface="Franklin Gothic Book"/>
                          <a:cs typeface="Franklin Gothic Book"/>
                        </a:rPr>
                        <a:t>the</a:t>
                      </a:r>
                      <a:r>
                        <a:rPr sz="1000" spc="-40" dirty="0">
                          <a:latin typeface="Franklin Gothic Book"/>
                          <a:cs typeface="Franklin Gothic Book"/>
                        </a:rPr>
                        <a:t> </a:t>
                      </a:r>
                      <a:r>
                        <a:rPr sz="1000" dirty="0">
                          <a:latin typeface="Franklin Gothic Book"/>
                          <a:cs typeface="Franklin Gothic Book"/>
                        </a:rPr>
                        <a:t>exception</a:t>
                      </a:r>
                      <a:r>
                        <a:rPr sz="1000" spc="-35" dirty="0">
                          <a:latin typeface="Franklin Gothic Book"/>
                          <a:cs typeface="Franklin Gothic Book"/>
                        </a:rPr>
                        <a:t> </a:t>
                      </a:r>
                      <a:r>
                        <a:rPr sz="1000" dirty="0">
                          <a:latin typeface="Franklin Gothic Book"/>
                          <a:cs typeface="Franklin Gothic Book"/>
                        </a:rPr>
                        <a:t>until</a:t>
                      </a:r>
                      <a:r>
                        <a:rPr sz="1000" spc="-35" dirty="0">
                          <a:latin typeface="Franklin Gothic Book"/>
                          <a:cs typeface="Franklin Gothic Book"/>
                        </a:rPr>
                        <a:t> </a:t>
                      </a:r>
                      <a:r>
                        <a:rPr sz="1000" spc="-10" dirty="0">
                          <a:latin typeface="Franklin Gothic Book"/>
                          <a:cs typeface="Franklin Gothic Book"/>
                        </a:rPr>
                        <a:t>expiration.</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398494">
                <a:tc vMerge="1">
                  <a:txBody>
                    <a:bodyPr/>
                    <a:lstStyle/>
                    <a:p>
                      <a:endParaRPr/>
                    </a:p>
                  </a:txBody>
                  <a:tcPr marL="0" marR="0" marT="673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D74B5"/>
                    </a:solidFill>
                  </a:tcPr>
                </a:tc>
                <a:tc>
                  <a:txBody>
                    <a:bodyPr/>
                    <a:lstStyle/>
                    <a:p>
                      <a:pPr marL="67945" marR="361315">
                        <a:lnSpc>
                          <a:spcPts val="1250"/>
                        </a:lnSpc>
                        <a:spcBef>
                          <a:spcPts val="630"/>
                        </a:spcBef>
                      </a:pPr>
                      <a:r>
                        <a:rPr sz="1000" dirty="0">
                          <a:latin typeface="Franklin Gothic Book"/>
                          <a:cs typeface="Franklin Gothic Book"/>
                        </a:rPr>
                        <a:t>Control</a:t>
                      </a:r>
                      <a:r>
                        <a:rPr sz="1000" spc="-45" dirty="0">
                          <a:latin typeface="Franklin Gothic Book"/>
                          <a:cs typeface="Franklin Gothic Book"/>
                        </a:rPr>
                        <a:t> </a:t>
                      </a:r>
                      <a:r>
                        <a:rPr sz="1000" dirty="0">
                          <a:latin typeface="Franklin Gothic Book"/>
                          <a:cs typeface="Franklin Gothic Book"/>
                        </a:rPr>
                        <a:t>Oversight</a:t>
                      </a:r>
                      <a:r>
                        <a:rPr sz="1000" spc="-55"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Safeguard</a:t>
                      </a:r>
                      <a:r>
                        <a:rPr sz="1000" spc="-20" dirty="0">
                          <a:latin typeface="Franklin Gothic Book"/>
                          <a:cs typeface="Franklin Gothic Book"/>
                        </a:rPr>
                        <a:t> </a:t>
                      </a:r>
                      <a:r>
                        <a:rPr sz="1000" spc="-10" dirty="0">
                          <a:latin typeface="Franklin Gothic Book"/>
                          <a:cs typeface="Franklin Gothic Book"/>
                        </a:rPr>
                        <a:t>Assurance</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11760">
                        <a:lnSpc>
                          <a:spcPts val="1250"/>
                        </a:lnSpc>
                        <a:spcBef>
                          <a:spcPts val="630"/>
                        </a:spcBef>
                      </a:pPr>
                      <a:r>
                        <a:rPr sz="1000" dirty="0">
                          <a:latin typeface="Franklin Gothic Book"/>
                          <a:cs typeface="Franklin Gothic Book"/>
                        </a:rPr>
                        <a:t>Catalog</a:t>
                      </a:r>
                      <a:r>
                        <a:rPr sz="1000" spc="-40"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dirty="0">
                          <a:latin typeface="Franklin Gothic Book"/>
                          <a:cs typeface="Franklin Gothic Book"/>
                        </a:rPr>
                        <a:t>security</a:t>
                      </a:r>
                      <a:r>
                        <a:rPr sz="1000" spc="-35" dirty="0">
                          <a:latin typeface="Franklin Gothic Book"/>
                          <a:cs typeface="Franklin Gothic Book"/>
                        </a:rPr>
                        <a:t> </a:t>
                      </a:r>
                      <a:r>
                        <a:rPr sz="1000" dirty="0">
                          <a:latin typeface="Franklin Gothic Book"/>
                          <a:cs typeface="Franklin Gothic Book"/>
                        </a:rPr>
                        <a:t>activities</a:t>
                      </a:r>
                      <a:r>
                        <a:rPr sz="1000" spc="-35" dirty="0">
                          <a:latin typeface="Franklin Gothic Book"/>
                          <a:cs typeface="Franklin Gothic Book"/>
                        </a:rPr>
                        <a:t> </a:t>
                      </a:r>
                      <a:r>
                        <a:rPr sz="1000" dirty="0">
                          <a:latin typeface="Franklin Gothic Book"/>
                          <a:cs typeface="Franklin Gothic Book"/>
                        </a:rPr>
                        <a:t>that</a:t>
                      </a:r>
                      <a:r>
                        <a:rPr sz="1000" spc="-35" dirty="0">
                          <a:latin typeface="Franklin Gothic Book"/>
                          <a:cs typeface="Franklin Gothic Book"/>
                        </a:rPr>
                        <a:t> </a:t>
                      </a:r>
                      <a:r>
                        <a:rPr sz="1000" dirty="0">
                          <a:latin typeface="Franklin Gothic Book"/>
                          <a:cs typeface="Franklin Gothic Book"/>
                        </a:rPr>
                        <a:t>are</a:t>
                      </a:r>
                      <a:r>
                        <a:rPr sz="1000" spc="-35" dirty="0">
                          <a:latin typeface="Franklin Gothic Book"/>
                          <a:cs typeface="Franklin Gothic Book"/>
                        </a:rPr>
                        <a:t> </a:t>
                      </a:r>
                      <a:r>
                        <a:rPr sz="1000" dirty="0">
                          <a:latin typeface="Franklin Gothic Book"/>
                          <a:cs typeface="Franklin Gothic Book"/>
                        </a:rPr>
                        <a:t>required</a:t>
                      </a:r>
                      <a:r>
                        <a:rPr sz="1000" spc="-30" dirty="0">
                          <a:latin typeface="Franklin Gothic Book"/>
                          <a:cs typeface="Franklin Gothic Book"/>
                        </a:rPr>
                        <a:t> </a:t>
                      </a:r>
                      <a:r>
                        <a:rPr sz="1000" dirty="0">
                          <a:latin typeface="Franklin Gothic Book"/>
                          <a:cs typeface="Franklin Gothic Book"/>
                        </a:rPr>
                        <a:t>to</a:t>
                      </a:r>
                      <a:r>
                        <a:rPr sz="1000" spc="-40" dirty="0">
                          <a:latin typeface="Franklin Gothic Book"/>
                          <a:cs typeface="Franklin Gothic Book"/>
                        </a:rPr>
                        <a:t> </a:t>
                      </a:r>
                      <a:r>
                        <a:rPr sz="1000" dirty="0">
                          <a:latin typeface="Franklin Gothic Book"/>
                          <a:cs typeface="Franklin Gothic Book"/>
                        </a:rPr>
                        <a:t>provide</a:t>
                      </a:r>
                      <a:r>
                        <a:rPr sz="1000" spc="-3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appropriate</a:t>
                      </a:r>
                      <a:r>
                        <a:rPr sz="1000" spc="-35" dirty="0">
                          <a:latin typeface="Franklin Gothic Book"/>
                          <a:cs typeface="Franklin Gothic Book"/>
                        </a:rPr>
                        <a:t> </a:t>
                      </a:r>
                      <a:r>
                        <a:rPr sz="1000" dirty="0">
                          <a:latin typeface="Franklin Gothic Book"/>
                          <a:cs typeface="Franklin Gothic Book"/>
                        </a:rPr>
                        <a:t>security</a:t>
                      </a:r>
                      <a:r>
                        <a:rPr sz="1000" spc="-35"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spc="-10" dirty="0">
                          <a:latin typeface="Franklin Gothic Book"/>
                          <a:cs typeface="Franklin Gothic Book"/>
                        </a:rPr>
                        <a:t>information </a:t>
                      </a:r>
                      <a:r>
                        <a:rPr sz="1000" dirty="0">
                          <a:latin typeface="Franklin Gothic Book"/>
                          <a:cs typeface="Franklin Gothic Book"/>
                        </a:rPr>
                        <a:t>and</a:t>
                      </a:r>
                      <a:r>
                        <a:rPr sz="1000" spc="-35" dirty="0">
                          <a:latin typeface="Franklin Gothic Book"/>
                          <a:cs typeface="Franklin Gothic Book"/>
                        </a:rPr>
                        <a:t> </a:t>
                      </a:r>
                      <a:r>
                        <a:rPr sz="1000" spc="-10" dirty="0">
                          <a:latin typeface="Franklin Gothic Book"/>
                          <a:cs typeface="Franklin Gothic Book"/>
                        </a:rPr>
                        <a:t>information</a:t>
                      </a:r>
                      <a:r>
                        <a:rPr sz="1000" spc="-25" dirty="0">
                          <a:latin typeface="Franklin Gothic Book"/>
                          <a:cs typeface="Franklin Gothic Book"/>
                        </a:rPr>
                        <a:t> </a:t>
                      </a:r>
                      <a:r>
                        <a:rPr sz="1000" spc="-10" dirty="0">
                          <a:latin typeface="Franklin Gothic Book"/>
                          <a:cs typeface="Franklin Gothic Book"/>
                        </a:rPr>
                        <a:t>resources</a:t>
                      </a:r>
                      <a:r>
                        <a:rPr sz="1000" spc="-35" dirty="0">
                          <a:latin typeface="Franklin Gothic Book"/>
                          <a:cs typeface="Franklin Gothic Book"/>
                        </a:rPr>
                        <a:t> </a:t>
                      </a:r>
                      <a:r>
                        <a:rPr sz="1000" dirty="0">
                          <a:latin typeface="Franklin Gothic Book"/>
                          <a:cs typeface="Franklin Gothic Book"/>
                        </a:rPr>
                        <a:t>throughout</a:t>
                      </a:r>
                      <a:r>
                        <a:rPr sz="1000" spc="-3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Enterprise.</a:t>
                      </a:r>
                      <a:r>
                        <a:rPr sz="1000" spc="-25" dirty="0">
                          <a:latin typeface="Franklin Gothic Book"/>
                          <a:cs typeface="Franklin Gothic Book"/>
                        </a:rPr>
                        <a:t> </a:t>
                      </a:r>
                      <a:r>
                        <a:rPr sz="1000" dirty="0">
                          <a:latin typeface="Franklin Gothic Book"/>
                          <a:cs typeface="Franklin Gothic Book"/>
                        </a:rPr>
                        <a:t>Evaluate</a:t>
                      </a:r>
                      <a:r>
                        <a:rPr sz="1000" spc="-3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control</a:t>
                      </a:r>
                      <a:r>
                        <a:rPr sz="1000" spc="-30" dirty="0">
                          <a:latin typeface="Franklin Gothic Book"/>
                          <a:cs typeface="Franklin Gothic Book"/>
                        </a:rPr>
                        <a:t> </a:t>
                      </a:r>
                      <a:r>
                        <a:rPr sz="1000" dirty="0">
                          <a:latin typeface="Franklin Gothic Book"/>
                          <a:cs typeface="Franklin Gothic Book"/>
                        </a:rPr>
                        <a:t>activities</a:t>
                      </a:r>
                      <a:r>
                        <a:rPr sz="1000" spc="-25"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spc="-20" dirty="0">
                          <a:latin typeface="Franklin Gothic Book"/>
                          <a:cs typeface="Franklin Gothic Book"/>
                        </a:rPr>
                        <a:t>have </a:t>
                      </a:r>
                      <a:r>
                        <a:rPr sz="1000" dirty="0">
                          <a:latin typeface="Franklin Gothic Book"/>
                          <a:cs typeface="Franklin Gothic Book"/>
                        </a:rPr>
                        <a:t>been</a:t>
                      </a:r>
                      <a:r>
                        <a:rPr sz="1000" spc="5" dirty="0">
                          <a:latin typeface="Franklin Gothic Book"/>
                          <a:cs typeface="Franklin Gothic Book"/>
                        </a:rPr>
                        <a:t> </a:t>
                      </a:r>
                      <a:r>
                        <a:rPr sz="1000" spc="-10" dirty="0">
                          <a:latin typeface="Franklin Gothic Book"/>
                          <a:cs typeface="Franklin Gothic Book"/>
                        </a:rPr>
                        <a:t>implemented</a:t>
                      </a:r>
                      <a:r>
                        <a:rPr sz="1000" spc="10" dirty="0">
                          <a:latin typeface="Franklin Gothic Book"/>
                          <a:cs typeface="Franklin Gothic Book"/>
                        </a:rPr>
                        <a:t> </a:t>
                      </a:r>
                      <a:r>
                        <a:rPr sz="1000" dirty="0">
                          <a:latin typeface="Franklin Gothic Book"/>
                          <a:cs typeface="Franklin Gothic Book"/>
                        </a:rPr>
                        <a:t>in</a:t>
                      </a:r>
                      <a:r>
                        <a:rPr sz="1000" spc="5" dirty="0">
                          <a:latin typeface="Franklin Gothic Book"/>
                          <a:cs typeface="Franklin Gothic Book"/>
                        </a:rPr>
                        <a:t> </a:t>
                      </a:r>
                      <a:r>
                        <a:rPr sz="1000" dirty="0">
                          <a:latin typeface="Franklin Gothic Book"/>
                          <a:cs typeface="Franklin Gothic Book"/>
                        </a:rPr>
                        <a:t>terms</a:t>
                      </a:r>
                      <a:r>
                        <a:rPr sz="1000" spc="5"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a:t>
                      </a:r>
                      <a:r>
                        <a:rPr sz="1000" dirty="0">
                          <a:latin typeface="Franklin Gothic Book"/>
                          <a:cs typeface="Franklin Gothic Book"/>
                        </a:rPr>
                        <a:t>maturity,</a:t>
                      </a:r>
                      <a:r>
                        <a:rPr sz="1000" spc="5" dirty="0">
                          <a:latin typeface="Franklin Gothic Book"/>
                          <a:cs typeface="Franklin Gothic Book"/>
                        </a:rPr>
                        <a:t> </a:t>
                      </a:r>
                      <a:r>
                        <a:rPr sz="1000" spc="-10" dirty="0">
                          <a:latin typeface="Franklin Gothic Book"/>
                          <a:cs typeface="Franklin Gothic Book"/>
                        </a:rPr>
                        <a:t>scope/breadth</a:t>
                      </a:r>
                      <a:r>
                        <a:rPr sz="1000" spc="-5"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a:t>
                      </a:r>
                      <a:r>
                        <a:rPr sz="1000" spc="-10" dirty="0">
                          <a:latin typeface="Franklin Gothic Book"/>
                          <a:cs typeface="Franklin Gothic Book"/>
                        </a:rPr>
                        <a:t>implementation,</a:t>
                      </a:r>
                      <a:r>
                        <a:rPr sz="1000" spc="5" dirty="0">
                          <a:latin typeface="Franklin Gothic Book"/>
                          <a:cs typeface="Franklin Gothic Book"/>
                        </a:rPr>
                        <a:t> </a:t>
                      </a:r>
                      <a:r>
                        <a:rPr sz="1000" spc="-10" dirty="0">
                          <a:latin typeface="Franklin Gothic Book"/>
                          <a:cs typeface="Franklin Gothic Book"/>
                        </a:rPr>
                        <a:t>effectiveness</a:t>
                      </a:r>
                      <a:r>
                        <a:rPr sz="1000" spc="5" dirty="0">
                          <a:latin typeface="Franklin Gothic Book"/>
                          <a:cs typeface="Franklin Gothic Book"/>
                        </a:rPr>
                        <a:t> </a:t>
                      </a:r>
                      <a:r>
                        <a:rPr sz="1000" spc="-25" dirty="0">
                          <a:latin typeface="Franklin Gothic Book"/>
                          <a:cs typeface="Franklin Gothic Book"/>
                        </a:rPr>
                        <a:t>or </a:t>
                      </a:r>
                      <a:r>
                        <a:rPr sz="1000" dirty="0">
                          <a:latin typeface="Franklin Gothic Book"/>
                          <a:cs typeface="Franklin Gothic Book"/>
                        </a:rPr>
                        <a:t>associated</a:t>
                      </a:r>
                      <a:r>
                        <a:rPr sz="1000" spc="-50" dirty="0">
                          <a:latin typeface="Franklin Gothic Book"/>
                          <a:cs typeface="Franklin Gothic Book"/>
                        </a:rPr>
                        <a:t> </a:t>
                      </a:r>
                      <a:r>
                        <a:rPr sz="1000" dirty="0">
                          <a:latin typeface="Franklin Gothic Book"/>
                          <a:cs typeface="Franklin Gothic Book"/>
                        </a:rPr>
                        <a:t>deficiency</a:t>
                      </a:r>
                      <a:r>
                        <a:rPr sz="1000" spc="-40" dirty="0">
                          <a:latin typeface="Franklin Gothic Book"/>
                          <a:cs typeface="Franklin Gothic Book"/>
                        </a:rPr>
                        <a:t> </a:t>
                      </a:r>
                      <a:r>
                        <a:rPr sz="1000" dirty="0">
                          <a:latin typeface="Franklin Gothic Book"/>
                          <a:cs typeface="Franklin Gothic Book"/>
                        </a:rPr>
                        <a:t>to</a:t>
                      </a:r>
                      <a:r>
                        <a:rPr sz="1000" spc="-45" dirty="0">
                          <a:latin typeface="Franklin Gothic Book"/>
                          <a:cs typeface="Franklin Gothic Book"/>
                        </a:rPr>
                        <a:t> </a:t>
                      </a:r>
                      <a:r>
                        <a:rPr sz="1000" dirty="0">
                          <a:latin typeface="Franklin Gothic Book"/>
                          <a:cs typeface="Franklin Gothic Book"/>
                        </a:rPr>
                        <a:t>assure</a:t>
                      </a:r>
                      <a:r>
                        <a:rPr sz="1000" spc="-35" dirty="0">
                          <a:latin typeface="Franklin Gothic Book"/>
                          <a:cs typeface="Franklin Gothic Book"/>
                        </a:rPr>
                        <a:t> </a:t>
                      </a:r>
                      <a:r>
                        <a:rPr sz="1000" dirty="0">
                          <a:latin typeface="Franklin Gothic Book"/>
                          <a:cs typeface="Franklin Gothic Book"/>
                        </a:rPr>
                        <a:t>required</a:t>
                      </a:r>
                      <a:r>
                        <a:rPr sz="1000" spc="-45" dirty="0">
                          <a:latin typeface="Franklin Gothic Book"/>
                          <a:cs typeface="Franklin Gothic Book"/>
                        </a:rPr>
                        <a:t> </a:t>
                      </a:r>
                      <a:r>
                        <a:rPr sz="1000" dirty="0">
                          <a:latin typeface="Franklin Gothic Book"/>
                          <a:cs typeface="Franklin Gothic Book"/>
                        </a:rPr>
                        <a:t>protection</a:t>
                      </a:r>
                      <a:r>
                        <a:rPr sz="1000" spc="-40" dirty="0">
                          <a:latin typeface="Franklin Gothic Book"/>
                          <a:cs typeface="Franklin Gothic Book"/>
                        </a:rPr>
                        <a:t> </a:t>
                      </a:r>
                      <a:r>
                        <a:rPr sz="1000" dirty="0">
                          <a:latin typeface="Franklin Gothic Book"/>
                          <a:cs typeface="Franklin Gothic Book"/>
                        </a:rPr>
                        <a:t>levels</a:t>
                      </a:r>
                      <a:r>
                        <a:rPr sz="1000" spc="-35" dirty="0">
                          <a:latin typeface="Franklin Gothic Book"/>
                          <a:cs typeface="Franklin Gothic Book"/>
                        </a:rPr>
                        <a:t> </a:t>
                      </a:r>
                      <a:r>
                        <a:rPr sz="1000" dirty="0">
                          <a:latin typeface="Franklin Gothic Book"/>
                          <a:cs typeface="Franklin Gothic Book"/>
                        </a:rPr>
                        <a:t>as</a:t>
                      </a:r>
                      <a:r>
                        <a:rPr sz="1000" spc="-35" dirty="0">
                          <a:latin typeface="Franklin Gothic Book"/>
                          <a:cs typeface="Franklin Gothic Book"/>
                        </a:rPr>
                        <a:t> </a:t>
                      </a:r>
                      <a:r>
                        <a:rPr sz="1000" dirty="0">
                          <a:latin typeface="Franklin Gothic Book"/>
                          <a:cs typeface="Franklin Gothic Book"/>
                        </a:rPr>
                        <a:t>specified</a:t>
                      </a:r>
                      <a:r>
                        <a:rPr sz="1000" spc="-35" dirty="0">
                          <a:latin typeface="Franklin Gothic Book"/>
                          <a:cs typeface="Franklin Gothic Book"/>
                        </a:rPr>
                        <a:t> </a:t>
                      </a:r>
                      <a:r>
                        <a:rPr sz="1000" dirty="0">
                          <a:latin typeface="Franklin Gothic Book"/>
                          <a:cs typeface="Franklin Gothic Book"/>
                        </a:rPr>
                        <a:t>by</a:t>
                      </a:r>
                      <a:r>
                        <a:rPr sz="1000" spc="-50" dirty="0">
                          <a:latin typeface="Franklin Gothic Book"/>
                          <a:cs typeface="Franklin Gothic Book"/>
                        </a:rPr>
                        <a:t> </a:t>
                      </a:r>
                      <a:r>
                        <a:rPr sz="1000" dirty="0">
                          <a:latin typeface="Franklin Gothic Book"/>
                          <a:cs typeface="Franklin Gothic Book"/>
                        </a:rPr>
                        <a:t>security</a:t>
                      </a:r>
                      <a:r>
                        <a:rPr sz="1000" spc="-40" dirty="0">
                          <a:latin typeface="Franklin Gothic Book"/>
                          <a:cs typeface="Franklin Gothic Book"/>
                        </a:rPr>
                        <a:t> </a:t>
                      </a:r>
                      <a:r>
                        <a:rPr sz="1000" spc="-10" dirty="0">
                          <a:latin typeface="Franklin Gothic Book"/>
                          <a:cs typeface="Franklin Gothic Book"/>
                        </a:rPr>
                        <a:t>policy, regulatory/legal</a:t>
                      </a:r>
                      <a:r>
                        <a:rPr sz="1000" spc="25" dirty="0">
                          <a:latin typeface="Franklin Gothic Book"/>
                          <a:cs typeface="Franklin Gothic Book"/>
                        </a:rPr>
                        <a:t> </a:t>
                      </a:r>
                      <a:r>
                        <a:rPr sz="1000" spc="-10" dirty="0">
                          <a:latin typeface="Franklin Gothic Book"/>
                          <a:cs typeface="Franklin Gothic Book"/>
                        </a:rPr>
                        <a:t>requirements,</a:t>
                      </a:r>
                      <a:r>
                        <a:rPr sz="1000" spc="30" dirty="0">
                          <a:latin typeface="Franklin Gothic Book"/>
                          <a:cs typeface="Franklin Gothic Book"/>
                        </a:rPr>
                        <a:t> </a:t>
                      </a:r>
                      <a:r>
                        <a:rPr sz="1000" spc="-10" dirty="0">
                          <a:latin typeface="Franklin Gothic Book"/>
                          <a:cs typeface="Franklin Gothic Book"/>
                        </a:rPr>
                        <a:t>compliance</a:t>
                      </a:r>
                      <a:r>
                        <a:rPr sz="1000" spc="20" dirty="0">
                          <a:latin typeface="Franklin Gothic Book"/>
                          <a:cs typeface="Franklin Gothic Book"/>
                        </a:rPr>
                        <a:t> </a:t>
                      </a:r>
                      <a:r>
                        <a:rPr sz="1000" spc="-10" dirty="0">
                          <a:latin typeface="Franklin Gothic Book"/>
                          <a:cs typeface="Franklin Gothic Book"/>
                        </a:rPr>
                        <a:t>mandates,</a:t>
                      </a:r>
                      <a:r>
                        <a:rPr sz="1000" spc="30" dirty="0">
                          <a:latin typeface="Franklin Gothic Book"/>
                          <a:cs typeface="Franklin Gothic Book"/>
                        </a:rPr>
                        <a:t> </a:t>
                      </a:r>
                      <a:r>
                        <a:rPr sz="1000" dirty="0">
                          <a:latin typeface="Franklin Gothic Book"/>
                          <a:cs typeface="Franklin Gothic Book"/>
                        </a:rPr>
                        <a:t>or</a:t>
                      </a:r>
                      <a:r>
                        <a:rPr sz="1000" spc="15" dirty="0">
                          <a:latin typeface="Franklin Gothic Book"/>
                          <a:cs typeface="Franklin Gothic Book"/>
                        </a:rPr>
                        <a:t> </a:t>
                      </a:r>
                      <a:r>
                        <a:rPr sz="1000" spc="-10" dirty="0">
                          <a:latin typeface="Franklin Gothic Book"/>
                          <a:cs typeface="Franklin Gothic Book"/>
                        </a:rPr>
                        <a:t>organizational</a:t>
                      </a:r>
                      <a:r>
                        <a:rPr sz="1000" spc="25" dirty="0">
                          <a:latin typeface="Franklin Gothic Book"/>
                          <a:cs typeface="Franklin Gothic Book"/>
                        </a:rPr>
                        <a:t> </a:t>
                      </a:r>
                      <a:r>
                        <a:rPr sz="1000" dirty="0">
                          <a:latin typeface="Franklin Gothic Book"/>
                          <a:cs typeface="Franklin Gothic Book"/>
                        </a:rPr>
                        <a:t>risk</a:t>
                      </a:r>
                      <a:r>
                        <a:rPr sz="1000" spc="25" dirty="0">
                          <a:latin typeface="Franklin Gothic Book"/>
                          <a:cs typeface="Franklin Gothic Book"/>
                        </a:rPr>
                        <a:t> </a:t>
                      </a:r>
                      <a:r>
                        <a:rPr sz="1000" spc="-10" dirty="0">
                          <a:latin typeface="Franklin Gothic Book"/>
                          <a:cs typeface="Franklin Gothic Book"/>
                        </a:rPr>
                        <a:t>thresholds.</a:t>
                      </a:r>
                      <a:r>
                        <a:rPr sz="1000" spc="35" dirty="0">
                          <a:latin typeface="Franklin Gothic Book"/>
                          <a:cs typeface="Franklin Gothic Book"/>
                        </a:rPr>
                        <a:t> </a:t>
                      </a:r>
                      <a:r>
                        <a:rPr sz="1000" spc="-10" dirty="0">
                          <a:latin typeface="Franklin Gothic Book"/>
                          <a:cs typeface="Franklin Gothic Book"/>
                        </a:rPr>
                        <a:t>Ensure </a:t>
                      </a:r>
                      <a:r>
                        <a:rPr sz="1000" dirty="0">
                          <a:latin typeface="Franklin Gothic Book"/>
                          <a:cs typeface="Franklin Gothic Book"/>
                        </a:rPr>
                        <a:t>that</a:t>
                      </a:r>
                      <a:r>
                        <a:rPr sz="1000" spc="-35" dirty="0">
                          <a:latin typeface="Franklin Gothic Book"/>
                          <a:cs typeface="Franklin Gothic Book"/>
                        </a:rPr>
                        <a:t> </a:t>
                      </a:r>
                      <a:r>
                        <a:rPr sz="1000" dirty="0">
                          <a:latin typeface="Franklin Gothic Book"/>
                          <a:cs typeface="Franklin Gothic Book"/>
                        </a:rPr>
                        <a:t>control</a:t>
                      </a:r>
                      <a:r>
                        <a:rPr sz="1000" spc="-35" dirty="0">
                          <a:latin typeface="Franklin Gothic Book"/>
                          <a:cs typeface="Franklin Gothic Book"/>
                        </a:rPr>
                        <a:t> </a:t>
                      </a:r>
                      <a:r>
                        <a:rPr sz="1000" dirty="0">
                          <a:latin typeface="Franklin Gothic Book"/>
                          <a:cs typeface="Franklin Gothic Book"/>
                        </a:rPr>
                        <a:t>activities</a:t>
                      </a:r>
                      <a:r>
                        <a:rPr sz="1000" spc="-40" dirty="0">
                          <a:latin typeface="Franklin Gothic Book"/>
                          <a:cs typeface="Franklin Gothic Book"/>
                        </a:rPr>
                        <a:t> </a:t>
                      </a:r>
                      <a:r>
                        <a:rPr sz="1000" dirty="0">
                          <a:latin typeface="Franklin Gothic Book"/>
                          <a:cs typeface="Franklin Gothic Book"/>
                        </a:rPr>
                        <a:t>are</a:t>
                      </a:r>
                      <a:r>
                        <a:rPr sz="1000" spc="-35" dirty="0">
                          <a:latin typeface="Franklin Gothic Book"/>
                          <a:cs typeface="Franklin Gothic Book"/>
                        </a:rPr>
                        <a:t> </a:t>
                      </a:r>
                      <a:r>
                        <a:rPr sz="1000" dirty="0">
                          <a:latin typeface="Franklin Gothic Book"/>
                          <a:cs typeface="Franklin Gothic Book"/>
                        </a:rPr>
                        <a:t>performed</a:t>
                      </a:r>
                      <a:r>
                        <a:rPr sz="1000" spc="-40" dirty="0">
                          <a:latin typeface="Franklin Gothic Book"/>
                          <a:cs typeface="Franklin Gothic Book"/>
                        </a:rPr>
                        <a:t> </a:t>
                      </a:r>
                      <a:r>
                        <a:rPr sz="1000" dirty="0">
                          <a:latin typeface="Franklin Gothic Book"/>
                          <a:cs typeface="Franklin Gothic Book"/>
                        </a:rPr>
                        <a:t>as</a:t>
                      </a:r>
                      <a:r>
                        <a:rPr sz="1000" spc="-30" dirty="0">
                          <a:latin typeface="Franklin Gothic Book"/>
                          <a:cs typeface="Franklin Gothic Book"/>
                        </a:rPr>
                        <a:t> </a:t>
                      </a:r>
                      <a:r>
                        <a:rPr sz="1000" dirty="0">
                          <a:latin typeface="Franklin Gothic Book"/>
                          <a:cs typeface="Franklin Gothic Book"/>
                        </a:rPr>
                        <a:t>required</a:t>
                      </a:r>
                      <a:r>
                        <a:rPr sz="1000" spc="-4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performed</a:t>
                      </a:r>
                      <a:r>
                        <a:rPr sz="1000" spc="-25" dirty="0">
                          <a:latin typeface="Franklin Gothic Book"/>
                          <a:cs typeface="Franklin Gothic Book"/>
                        </a:rPr>
                        <a:t> </a:t>
                      </a:r>
                      <a:r>
                        <a:rPr sz="1000" dirty="0">
                          <a:latin typeface="Franklin Gothic Book"/>
                          <a:cs typeface="Franklin Gothic Book"/>
                        </a:rPr>
                        <a:t>in</a:t>
                      </a:r>
                      <a:r>
                        <a:rPr sz="1000" spc="-40" dirty="0">
                          <a:latin typeface="Franklin Gothic Book"/>
                          <a:cs typeface="Franklin Gothic Book"/>
                        </a:rPr>
                        <a:t> </a:t>
                      </a:r>
                      <a:r>
                        <a:rPr sz="1000" dirty="0">
                          <a:latin typeface="Franklin Gothic Book"/>
                          <a:cs typeface="Franklin Gothic Book"/>
                        </a:rPr>
                        <a:t>a</a:t>
                      </a:r>
                      <a:r>
                        <a:rPr sz="1000" spc="-25" dirty="0">
                          <a:latin typeface="Franklin Gothic Book"/>
                          <a:cs typeface="Franklin Gothic Book"/>
                        </a:rPr>
                        <a:t> </a:t>
                      </a:r>
                      <a:r>
                        <a:rPr sz="1000" dirty="0">
                          <a:latin typeface="Franklin Gothic Book"/>
                          <a:cs typeface="Franklin Gothic Book"/>
                        </a:rPr>
                        <a:t>manner</a:t>
                      </a:r>
                      <a:r>
                        <a:rPr sz="1000" spc="-35" dirty="0">
                          <a:latin typeface="Franklin Gothic Book"/>
                          <a:cs typeface="Franklin Gothic Book"/>
                        </a:rPr>
                        <a:t> </a:t>
                      </a:r>
                      <a:r>
                        <a:rPr sz="1000" dirty="0">
                          <a:latin typeface="Franklin Gothic Book"/>
                          <a:cs typeface="Franklin Gothic Book"/>
                        </a:rPr>
                        <a:t>that</a:t>
                      </a:r>
                      <a:r>
                        <a:rPr sz="1000" spc="-35" dirty="0">
                          <a:latin typeface="Franklin Gothic Book"/>
                          <a:cs typeface="Franklin Gothic Book"/>
                        </a:rPr>
                        <a:t> </a:t>
                      </a:r>
                      <a:r>
                        <a:rPr sz="1000" dirty="0">
                          <a:latin typeface="Franklin Gothic Book"/>
                          <a:cs typeface="Franklin Gothic Book"/>
                        </a:rPr>
                        <a:t>is</a:t>
                      </a:r>
                      <a:r>
                        <a:rPr sz="1000" spc="-35" dirty="0">
                          <a:latin typeface="Franklin Gothic Book"/>
                          <a:cs typeface="Franklin Gothic Book"/>
                        </a:rPr>
                        <a:t> </a:t>
                      </a:r>
                      <a:r>
                        <a:rPr sz="1000" dirty="0">
                          <a:latin typeface="Franklin Gothic Book"/>
                          <a:cs typeface="Franklin Gothic Book"/>
                        </a:rPr>
                        <a:t>auditable</a:t>
                      </a:r>
                      <a:r>
                        <a:rPr sz="1000" spc="-40"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verifiable.</a:t>
                      </a:r>
                      <a:r>
                        <a:rPr sz="1000" spc="-25" dirty="0">
                          <a:latin typeface="Franklin Gothic Book"/>
                          <a:cs typeface="Franklin Gothic Book"/>
                        </a:rPr>
                        <a:t> </a:t>
                      </a:r>
                      <a:r>
                        <a:rPr sz="1000" dirty="0">
                          <a:latin typeface="Franklin Gothic Book"/>
                          <a:cs typeface="Franklin Gothic Book"/>
                        </a:rPr>
                        <a:t>Identify</a:t>
                      </a:r>
                      <a:r>
                        <a:rPr sz="1000" spc="-40" dirty="0">
                          <a:latin typeface="Franklin Gothic Book"/>
                          <a:cs typeface="Franklin Gothic Book"/>
                        </a:rPr>
                        <a:t> </a:t>
                      </a:r>
                      <a:r>
                        <a:rPr sz="1000" dirty="0">
                          <a:latin typeface="Franklin Gothic Book"/>
                          <a:cs typeface="Franklin Gothic Book"/>
                        </a:rPr>
                        <a:t>control</a:t>
                      </a:r>
                      <a:r>
                        <a:rPr sz="1000" spc="-40" dirty="0">
                          <a:latin typeface="Franklin Gothic Book"/>
                          <a:cs typeface="Franklin Gothic Book"/>
                        </a:rPr>
                        <a:t> </a:t>
                      </a:r>
                      <a:r>
                        <a:rPr sz="1000" dirty="0">
                          <a:latin typeface="Franklin Gothic Book"/>
                          <a:cs typeface="Franklin Gothic Book"/>
                        </a:rPr>
                        <a:t>activities</a:t>
                      </a:r>
                      <a:r>
                        <a:rPr sz="1000" spc="-20"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are</a:t>
                      </a:r>
                      <a:r>
                        <a:rPr sz="1000" spc="-30" dirty="0">
                          <a:latin typeface="Franklin Gothic Book"/>
                          <a:cs typeface="Franklin Gothic Book"/>
                        </a:rPr>
                        <a:t> </a:t>
                      </a:r>
                      <a:r>
                        <a:rPr sz="1000" dirty="0">
                          <a:latin typeface="Franklin Gothic Book"/>
                          <a:cs typeface="Franklin Gothic Book"/>
                        </a:rPr>
                        <a:t>not</a:t>
                      </a:r>
                      <a:r>
                        <a:rPr sz="1000" spc="-30" dirty="0">
                          <a:latin typeface="Franklin Gothic Book"/>
                          <a:cs typeface="Franklin Gothic Book"/>
                        </a:rPr>
                        <a:t> </a:t>
                      </a:r>
                      <a:r>
                        <a:rPr sz="1000" spc="-10" dirty="0">
                          <a:latin typeface="Franklin Gothic Book"/>
                          <a:cs typeface="Franklin Gothic Book"/>
                        </a:rPr>
                        <a:t>implemented</a:t>
                      </a:r>
                      <a:r>
                        <a:rPr sz="1000" spc="-20" dirty="0">
                          <a:latin typeface="Franklin Gothic Book"/>
                          <a:cs typeface="Franklin Gothic Book"/>
                        </a:rPr>
                        <a:t> </a:t>
                      </a:r>
                      <a:r>
                        <a:rPr sz="1000" dirty="0">
                          <a:latin typeface="Franklin Gothic Book"/>
                          <a:cs typeface="Franklin Gothic Book"/>
                        </a:rPr>
                        <a:t>or</a:t>
                      </a:r>
                      <a:r>
                        <a:rPr sz="1000" spc="-35" dirty="0">
                          <a:latin typeface="Franklin Gothic Book"/>
                          <a:cs typeface="Franklin Gothic Book"/>
                        </a:rPr>
                        <a:t> </a:t>
                      </a:r>
                      <a:r>
                        <a:rPr sz="1000" dirty="0">
                          <a:latin typeface="Franklin Gothic Book"/>
                          <a:cs typeface="Franklin Gothic Book"/>
                        </a:rPr>
                        <a:t>are</a:t>
                      </a:r>
                      <a:r>
                        <a:rPr sz="1000" spc="-25" dirty="0">
                          <a:latin typeface="Franklin Gothic Book"/>
                          <a:cs typeface="Franklin Gothic Book"/>
                        </a:rPr>
                        <a:t> </a:t>
                      </a:r>
                      <a:r>
                        <a:rPr sz="1000" dirty="0">
                          <a:latin typeface="Franklin Gothic Book"/>
                          <a:cs typeface="Franklin Gothic Book"/>
                        </a:rPr>
                        <a:t>not</a:t>
                      </a:r>
                      <a:r>
                        <a:rPr sz="1000" spc="-25" dirty="0">
                          <a:latin typeface="Franklin Gothic Book"/>
                          <a:cs typeface="Franklin Gothic Book"/>
                        </a:rPr>
                        <a:t> </a:t>
                      </a:r>
                      <a:r>
                        <a:rPr sz="1000" dirty="0">
                          <a:latin typeface="Franklin Gothic Book"/>
                          <a:cs typeface="Franklin Gothic Book"/>
                        </a:rPr>
                        <a:t>effective</a:t>
                      </a:r>
                      <a:r>
                        <a:rPr sz="1000" spc="-25" dirty="0">
                          <a:latin typeface="Franklin Gothic Book"/>
                          <a:cs typeface="Franklin Gothic Book"/>
                        </a:rPr>
                        <a:t> </a:t>
                      </a:r>
                      <a:r>
                        <a:rPr sz="1000" dirty="0">
                          <a:latin typeface="Franklin Gothic Book"/>
                          <a:cs typeface="Franklin Gothic Book"/>
                        </a:rPr>
                        <a:t>at</a:t>
                      </a:r>
                      <a:r>
                        <a:rPr sz="1000" spc="-30" dirty="0">
                          <a:latin typeface="Franklin Gothic Book"/>
                          <a:cs typeface="Franklin Gothic Book"/>
                        </a:rPr>
                        <a:t> </a:t>
                      </a:r>
                      <a:r>
                        <a:rPr sz="1000" dirty="0">
                          <a:latin typeface="Franklin Gothic Book"/>
                          <a:cs typeface="Franklin Gothic Book"/>
                        </a:rPr>
                        <a:t>achieving</a:t>
                      </a:r>
                      <a:r>
                        <a:rPr sz="1000" spc="-25" dirty="0">
                          <a:latin typeface="Franklin Gothic Book"/>
                          <a:cs typeface="Franklin Gothic Book"/>
                        </a:rPr>
                        <a:t> the </a:t>
                      </a:r>
                      <a:r>
                        <a:rPr sz="1000" dirty="0">
                          <a:latin typeface="Franklin Gothic Book"/>
                          <a:cs typeface="Franklin Gothic Book"/>
                        </a:rPr>
                        <a:t>defined</a:t>
                      </a:r>
                      <a:r>
                        <a:rPr sz="1000" spc="-15" dirty="0">
                          <a:latin typeface="Franklin Gothic Book"/>
                          <a:cs typeface="Franklin Gothic Book"/>
                        </a:rPr>
                        <a:t> </a:t>
                      </a:r>
                      <a:r>
                        <a:rPr sz="1000" dirty="0">
                          <a:latin typeface="Franklin Gothic Book"/>
                          <a:cs typeface="Franklin Gothic Book"/>
                        </a:rPr>
                        <a:t>control</a:t>
                      </a:r>
                      <a:r>
                        <a:rPr sz="1000" spc="-20" dirty="0">
                          <a:latin typeface="Franklin Gothic Book"/>
                          <a:cs typeface="Franklin Gothic Book"/>
                        </a:rPr>
                        <a:t> </a:t>
                      </a:r>
                      <a:r>
                        <a:rPr sz="1000" spc="-10" dirty="0">
                          <a:latin typeface="Franklin Gothic Book"/>
                          <a:cs typeface="Franklin Gothic Book"/>
                        </a:rPr>
                        <a:t>objectives.</a:t>
                      </a:r>
                      <a:r>
                        <a:rPr sz="1000" spc="-30" dirty="0">
                          <a:latin typeface="Franklin Gothic Book"/>
                          <a:cs typeface="Franklin Gothic Book"/>
                        </a:rPr>
                        <a:t> </a:t>
                      </a:r>
                      <a:r>
                        <a:rPr sz="1000" dirty="0">
                          <a:latin typeface="Franklin Gothic Book"/>
                          <a:cs typeface="Franklin Gothic Book"/>
                        </a:rPr>
                        <a:t>Oversee</a:t>
                      </a:r>
                      <a:r>
                        <a:rPr sz="1000" spc="-20"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spc="-10" dirty="0">
                          <a:latin typeface="Franklin Gothic Book"/>
                          <a:cs typeface="Franklin Gothic Book"/>
                        </a:rPr>
                        <a:t>implementation</a:t>
                      </a:r>
                      <a:r>
                        <a:rPr sz="1000" spc="-15"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dirty="0">
                          <a:latin typeface="Franklin Gothic Book"/>
                          <a:cs typeface="Franklin Gothic Book"/>
                        </a:rPr>
                        <a:t>required</a:t>
                      </a:r>
                      <a:r>
                        <a:rPr sz="1000" spc="-10" dirty="0">
                          <a:latin typeface="Franklin Gothic Book"/>
                          <a:cs typeface="Franklin Gothic Book"/>
                        </a:rPr>
                        <a:t> </a:t>
                      </a:r>
                      <a:r>
                        <a:rPr sz="1000" dirty="0">
                          <a:latin typeface="Franklin Gothic Book"/>
                          <a:cs typeface="Franklin Gothic Book"/>
                        </a:rPr>
                        <a:t>controls</a:t>
                      </a:r>
                      <a:r>
                        <a:rPr sz="1000" spc="-20"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ensure</a:t>
                      </a:r>
                      <a:r>
                        <a:rPr sz="1000" spc="-25" dirty="0">
                          <a:latin typeface="Franklin Gothic Book"/>
                          <a:cs typeface="Franklin Gothic Book"/>
                        </a:rPr>
                        <a:t> </a:t>
                      </a:r>
                      <a:r>
                        <a:rPr sz="1000" spc="-10" dirty="0">
                          <a:latin typeface="Franklin Gothic Book"/>
                          <a:cs typeface="Franklin Gothic Book"/>
                        </a:rPr>
                        <a:t>ongoing </a:t>
                      </a:r>
                      <a:r>
                        <a:rPr sz="1000" dirty="0">
                          <a:latin typeface="Franklin Gothic Book"/>
                          <a:cs typeface="Franklin Gothic Book"/>
                        </a:rPr>
                        <a:t>audit</a:t>
                      </a:r>
                      <a:r>
                        <a:rPr sz="1000" spc="-40" dirty="0">
                          <a:latin typeface="Franklin Gothic Book"/>
                          <a:cs typeface="Franklin Gothic Book"/>
                        </a:rPr>
                        <a:t> </a:t>
                      </a:r>
                      <a:r>
                        <a:rPr sz="1000" dirty="0">
                          <a:latin typeface="Franklin Gothic Book"/>
                          <a:cs typeface="Franklin Gothic Book"/>
                        </a:rPr>
                        <a:t>readiness</a:t>
                      </a:r>
                      <a:r>
                        <a:rPr sz="1000" spc="-40"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effective</a:t>
                      </a:r>
                      <a:r>
                        <a:rPr sz="1000" spc="-30" dirty="0">
                          <a:latin typeface="Franklin Gothic Book"/>
                          <a:cs typeface="Franklin Gothic Book"/>
                        </a:rPr>
                        <a:t> </a:t>
                      </a:r>
                      <a:r>
                        <a:rPr sz="1000" dirty="0">
                          <a:latin typeface="Franklin Gothic Book"/>
                          <a:cs typeface="Franklin Gothic Book"/>
                        </a:rPr>
                        <a:t>control</a:t>
                      </a:r>
                      <a:r>
                        <a:rPr sz="1000" spc="-35" dirty="0">
                          <a:latin typeface="Franklin Gothic Book"/>
                          <a:cs typeface="Franklin Gothic Book"/>
                        </a:rPr>
                        <a:t> </a:t>
                      </a:r>
                      <a:r>
                        <a:rPr sz="1000" spc="-10" dirty="0">
                          <a:latin typeface="Franklin Gothic Book"/>
                          <a:cs typeface="Franklin Gothic Book"/>
                        </a:rPr>
                        <a:t>implementations.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727416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45746" y="564776"/>
            <a:ext cx="8100732" cy="5603"/>
          </a:xfrm>
          <a:custGeom>
            <a:avLst/>
            <a:gdLst/>
            <a:ahLst/>
            <a:cxnLst/>
            <a:rect l="l" t="t" r="r" b="b"/>
            <a:pathLst>
              <a:path w="9180830" h="6350">
                <a:moveTo>
                  <a:pt x="9180576" y="0"/>
                </a:moveTo>
                <a:lnTo>
                  <a:pt x="0" y="0"/>
                </a:lnTo>
                <a:lnTo>
                  <a:pt x="0" y="6096"/>
                </a:lnTo>
                <a:lnTo>
                  <a:pt x="9180576" y="6096"/>
                </a:lnTo>
                <a:lnTo>
                  <a:pt x="9180576" y="0"/>
                </a:lnTo>
                <a:close/>
              </a:path>
            </a:pathLst>
          </a:custGeom>
          <a:solidFill>
            <a:srgbClr val="D9D9D9"/>
          </a:solidFill>
        </p:spPr>
        <p:txBody>
          <a:bodyPr wrap="square" lIns="0" tIns="0" rIns="0" bIns="0" rtlCol="0"/>
          <a:lstStyle/>
          <a:p>
            <a:endParaRPr sz="1588"/>
          </a:p>
        </p:txBody>
      </p:sp>
      <p:graphicFrame>
        <p:nvGraphicFramePr>
          <p:cNvPr id="4" name="object 4"/>
          <p:cNvGraphicFramePr>
            <a:graphicFrameLocks noGrp="1"/>
          </p:cNvGraphicFramePr>
          <p:nvPr/>
        </p:nvGraphicFramePr>
        <p:xfrm>
          <a:off x="2092810" y="720762"/>
          <a:ext cx="7904069" cy="5842000"/>
        </p:xfrm>
        <a:graphic>
          <a:graphicData uri="http://schemas.openxmlformats.org/drawingml/2006/table">
            <a:tbl>
              <a:tblPr firstRow="1" bandRow="1">
                <a:tableStyleId>{2D5ABB26-0587-4C30-8999-92F81FD0307C}</a:tableStyleId>
              </a:tblPr>
              <a:tblGrid>
                <a:gridCol w="1183341">
                  <a:extLst>
                    <a:ext uri="{9D8B030D-6E8A-4147-A177-3AD203B41FA5}">
                      <a16:colId xmlns:a16="http://schemas.microsoft.com/office/drawing/2014/main" val="20000"/>
                    </a:ext>
                  </a:extLst>
                </a:gridCol>
                <a:gridCol w="1506071">
                  <a:extLst>
                    <a:ext uri="{9D8B030D-6E8A-4147-A177-3AD203B41FA5}">
                      <a16:colId xmlns:a16="http://schemas.microsoft.com/office/drawing/2014/main" val="20001"/>
                    </a:ext>
                  </a:extLst>
                </a:gridCol>
                <a:gridCol w="5214657">
                  <a:extLst>
                    <a:ext uri="{9D8B030D-6E8A-4147-A177-3AD203B41FA5}">
                      <a16:colId xmlns:a16="http://schemas.microsoft.com/office/drawing/2014/main" val="20002"/>
                    </a:ext>
                  </a:extLst>
                </a:gridCol>
              </a:tblGrid>
              <a:tr h="158563">
                <a:tc>
                  <a:txBody>
                    <a:bodyPr/>
                    <a:lstStyle/>
                    <a:p>
                      <a:pPr marL="67945">
                        <a:lnSpc>
                          <a:spcPts val="1315"/>
                        </a:lnSpc>
                      </a:pPr>
                      <a:r>
                        <a:rPr sz="1100" b="1" dirty="0">
                          <a:latin typeface="Franklin Gothic Demi"/>
                          <a:cs typeface="Franklin Gothic Demi"/>
                        </a:rPr>
                        <a:t>Functional</a:t>
                      </a:r>
                      <a:r>
                        <a:rPr sz="1100" b="1" spc="-60" dirty="0">
                          <a:latin typeface="Franklin Gothic Demi"/>
                          <a:cs typeface="Franklin Gothic Demi"/>
                        </a:rPr>
                        <a:t> </a:t>
                      </a:r>
                      <a:r>
                        <a:rPr sz="1100" b="1" spc="-20" dirty="0">
                          <a:latin typeface="Franklin Gothic Demi"/>
                          <a:cs typeface="Franklin Gothic Demi"/>
                        </a:rPr>
                        <a:t>Area</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dirty="0">
                          <a:latin typeface="Franklin Gothic Demi"/>
                          <a:cs typeface="Franklin Gothic Demi"/>
                        </a:rPr>
                        <a:t>Security</a:t>
                      </a:r>
                      <a:r>
                        <a:rPr sz="1100" b="1" spc="-40" dirty="0">
                          <a:latin typeface="Franklin Gothic Demi"/>
                          <a:cs typeface="Franklin Gothic Demi"/>
                        </a:rPr>
                        <a:t> </a:t>
                      </a:r>
                      <a:r>
                        <a:rPr sz="1100" b="1" spc="-10" dirty="0">
                          <a:latin typeface="Franklin Gothic Demi"/>
                          <a:cs typeface="Franklin Gothic Demi"/>
                        </a:rPr>
                        <a:t>Objective</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spc="-10" dirty="0">
                          <a:latin typeface="Franklin Gothic Demi"/>
                          <a:cs typeface="Franklin Gothic Demi"/>
                        </a:rPr>
                        <a:t>Definition</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extLst>
                  <a:ext uri="{0D108BD9-81ED-4DB2-BD59-A6C34878D82A}">
                    <a16:rowId xmlns:a16="http://schemas.microsoft.com/office/drawing/2014/main" val="10000"/>
                  </a:ext>
                </a:extLst>
              </a:tr>
              <a:tr h="559174">
                <a:tc rowSpan="6">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D74B5"/>
                    </a:solidFill>
                  </a:tcPr>
                </a:tc>
                <a:tc>
                  <a:txBody>
                    <a:bodyPr/>
                    <a:lstStyle/>
                    <a:p>
                      <a:pPr marL="67945" marR="154940">
                        <a:lnSpc>
                          <a:spcPts val="1250"/>
                        </a:lnSpc>
                        <a:spcBef>
                          <a:spcPts val="630"/>
                        </a:spcBef>
                      </a:pPr>
                      <a:r>
                        <a:rPr sz="1000" spc="-10" dirty="0">
                          <a:latin typeface="Franklin Gothic Book"/>
                          <a:cs typeface="Franklin Gothic Book"/>
                        </a:rPr>
                        <a:t>Information</a:t>
                      </a:r>
                      <a:r>
                        <a:rPr sz="1000" spc="-5" dirty="0">
                          <a:latin typeface="Franklin Gothic Book"/>
                          <a:cs typeface="Franklin Gothic Book"/>
                        </a:rPr>
                        <a:t> </a:t>
                      </a:r>
                      <a:r>
                        <a:rPr sz="1000" dirty="0">
                          <a:latin typeface="Franklin Gothic Book"/>
                          <a:cs typeface="Franklin Gothic Book"/>
                        </a:rPr>
                        <a:t>Security </a:t>
                      </a:r>
                      <a:r>
                        <a:rPr sz="1000" spc="-20" dirty="0">
                          <a:latin typeface="Franklin Gothic Book"/>
                          <a:cs typeface="Franklin Gothic Book"/>
                        </a:rPr>
                        <a:t>Risk </a:t>
                      </a:r>
                      <a:r>
                        <a:rPr sz="1000" spc="-10" dirty="0">
                          <a:latin typeface="Franklin Gothic Book"/>
                          <a:cs typeface="Franklin Gothic Book"/>
                        </a:rPr>
                        <a:t>Management</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99060">
                        <a:lnSpc>
                          <a:spcPts val="1250"/>
                        </a:lnSpc>
                        <a:spcBef>
                          <a:spcPts val="630"/>
                        </a:spcBef>
                      </a:pPr>
                      <a:r>
                        <a:rPr sz="1000" dirty="0">
                          <a:latin typeface="Franklin Gothic Book"/>
                          <a:cs typeface="Franklin Gothic Book"/>
                        </a:rPr>
                        <a:t>The</a:t>
                      </a:r>
                      <a:r>
                        <a:rPr sz="1000" spc="-15" dirty="0">
                          <a:latin typeface="Franklin Gothic Book"/>
                          <a:cs typeface="Franklin Gothic Book"/>
                        </a:rPr>
                        <a:t> </a:t>
                      </a:r>
                      <a:r>
                        <a:rPr sz="1000" spc="-10" dirty="0">
                          <a:latin typeface="Franklin Gothic Book"/>
                          <a:cs typeface="Franklin Gothic Book"/>
                        </a:rPr>
                        <a:t>assessment</a:t>
                      </a:r>
                      <a:r>
                        <a:rPr sz="1000" spc="-5"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evaluation</a:t>
                      </a:r>
                      <a:r>
                        <a:rPr sz="1000" spc="-15" dirty="0">
                          <a:latin typeface="Franklin Gothic Book"/>
                          <a:cs typeface="Franklin Gothic Book"/>
                        </a:rPr>
                        <a:t> </a:t>
                      </a:r>
                      <a:r>
                        <a:rPr sz="1000" dirty="0">
                          <a:latin typeface="Franklin Gothic Book"/>
                          <a:cs typeface="Franklin Gothic Book"/>
                        </a:rPr>
                        <a:t>of</a:t>
                      </a:r>
                      <a:r>
                        <a:rPr sz="1000" spc="5" dirty="0">
                          <a:latin typeface="Franklin Gothic Book"/>
                          <a:cs typeface="Franklin Gothic Book"/>
                        </a:rPr>
                        <a:t> </a:t>
                      </a:r>
                      <a:r>
                        <a:rPr sz="1000" dirty="0">
                          <a:latin typeface="Franklin Gothic Book"/>
                          <a:cs typeface="Franklin Gothic Book"/>
                        </a:rPr>
                        <a:t>risk</a:t>
                      </a:r>
                      <a:r>
                        <a:rPr sz="1000" spc="-5" dirty="0">
                          <a:latin typeface="Franklin Gothic Book"/>
                          <a:cs typeface="Franklin Gothic Book"/>
                        </a:rPr>
                        <a:t> </a:t>
                      </a:r>
                      <a:r>
                        <a:rPr sz="1000" dirty="0">
                          <a:latin typeface="Franklin Gothic Book"/>
                          <a:cs typeface="Franklin Gothic Book"/>
                        </a:rPr>
                        <a:t>within the</a:t>
                      </a:r>
                      <a:r>
                        <a:rPr sz="1000" spc="-5" dirty="0">
                          <a:latin typeface="Franklin Gothic Book"/>
                          <a:cs typeface="Franklin Gothic Book"/>
                        </a:rPr>
                        <a:t> </a:t>
                      </a:r>
                      <a:r>
                        <a:rPr sz="1000" spc="-10" dirty="0">
                          <a:latin typeface="Franklin Gothic Book"/>
                          <a:cs typeface="Franklin Gothic Book"/>
                        </a:rPr>
                        <a:t>information</a:t>
                      </a:r>
                      <a:r>
                        <a:rPr sz="1000" dirty="0">
                          <a:latin typeface="Franklin Gothic Book"/>
                          <a:cs typeface="Franklin Gothic Book"/>
                        </a:rPr>
                        <a:t> </a:t>
                      </a:r>
                      <a:r>
                        <a:rPr sz="1000" spc="-10" dirty="0">
                          <a:latin typeface="Franklin Gothic Book"/>
                          <a:cs typeface="Franklin Gothic Book"/>
                        </a:rPr>
                        <a:t>resources </a:t>
                      </a:r>
                      <a:r>
                        <a:rPr sz="1000" dirty="0">
                          <a:latin typeface="Franklin Gothic Book"/>
                          <a:cs typeface="Franklin Gothic Book"/>
                        </a:rPr>
                        <a:t>and</a:t>
                      </a:r>
                      <a:r>
                        <a:rPr sz="1000" spc="5" dirty="0">
                          <a:latin typeface="Franklin Gothic Book"/>
                          <a:cs typeface="Franklin Gothic Book"/>
                        </a:rPr>
                        <a:t> </a:t>
                      </a:r>
                      <a:r>
                        <a:rPr sz="1000" spc="-10" dirty="0">
                          <a:latin typeface="Franklin Gothic Book"/>
                          <a:cs typeface="Franklin Gothic Book"/>
                        </a:rPr>
                        <a:t>technology </a:t>
                      </a:r>
                      <a:r>
                        <a:rPr sz="1000" dirty="0">
                          <a:latin typeface="Franklin Gothic Book"/>
                          <a:cs typeface="Franklin Gothic Book"/>
                        </a:rPr>
                        <a:t>to</a:t>
                      </a:r>
                      <a:r>
                        <a:rPr sz="1000" spc="-10" dirty="0">
                          <a:latin typeface="Franklin Gothic Book"/>
                          <a:cs typeface="Franklin Gothic Book"/>
                        </a:rPr>
                        <a:t> ensure </a:t>
                      </a:r>
                      <a:r>
                        <a:rPr sz="1000" dirty="0">
                          <a:latin typeface="Franklin Gothic Book"/>
                          <a:cs typeface="Franklin Gothic Book"/>
                        </a:rPr>
                        <a:t>that</a:t>
                      </a:r>
                      <a:r>
                        <a:rPr sz="1000" spc="-40" dirty="0">
                          <a:latin typeface="Franklin Gothic Book"/>
                          <a:cs typeface="Franklin Gothic Book"/>
                        </a:rPr>
                        <a:t> </a:t>
                      </a:r>
                      <a:r>
                        <a:rPr sz="1000" dirty="0">
                          <a:latin typeface="Franklin Gothic Book"/>
                          <a:cs typeface="Franklin Gothic Book"/>
                        </a:rPr>
                        <a:t>business</a:t>
                      </a:r>
                      <a:r>
                        <a:rPr sz="1000" spc="-30" dirty="0">
                          <a:latin typeface="Franklin Gothic Book"/>
                          <a:cs typeface="Franklin Gothic Book"/>
                        </a:rPr>
                        <a:t> </a:t>
                      </a:r>
                      <a:r>
                        <a:rPr sz="1000" spc="-10" dirty="0">
                          <a:latin typeface="Franklin Gothic Book"/>
                          <a:cs typeface="Franklin Gothic Book"/>
                        </a:rPr>
                        <a:t>operations</a:t>
                      </a:r>
                      <a:r>
                        <a:rPr sz="1000" spc="-40" dirty="0">
                          <a:latin typeface="Franklin Gothic Book"/>
                          <a:cs typeface="Franklin Gothic Book"/>
                        </a:rPr>
                        <a:t> </a:t>
                      </a:r>
                      <a:r>
                        <a:rPr sz="1000" dirty="0">
                          <a:latin typeface="Franklin Gothic Book"/>
                          <a:cs typeface="Franklin Gothic Book"/>
                        </a:rPr>
                        <a:t>are</a:t>
                      </a:r>
                      <a:r>
                        <a:rPr sz="1000" spc="-30" dirty="0">
                          <a:latin typeface="Franklin Gothic Book"/>
                          <a:cs typeface="Franklin Gothic Book"/>
                        </a:rPr>
                        <a:t> </a:t>
                      </a:r>
                      <a:r>
                        <a:rPr sz="1000" dirty="0">
                          <a:latin typeface="Franklin Gothic Book"/>
                          <a:cs typeface="Franklin Gothic Book"/>
                        </a:rPr>
                        <a:t>capable</a:t>
                      </a:r>
                      <a:r>
                        <a:rPr sz="1000" spc="-30" dirty="0">
                          <a:latin typeface="Franklin Gothic Book"/>
                          <a:cs typeface="Franklin Gothic Book"/>
                        </a:rPr>
                        <a:t> </a:t>
                      </a:r>
                      <a:r>
                        <a:rPr sz="1000" dirty="0">
                          <a:latin typeface="Franklin Gothic Book"/>
                          <a:cs typeface="Franklin Gothic Book"/>
                        </a:rPr>
                        <a:t>of</a:t>
                      </a:r>
                      <a:r>
                        <a:rPr sz="1000" spc="-40" dirty="0">
                          <a:latin typeface="Franklin Gothic Book"/>
                          <a:cs typeface="Franklin Gothic Book"/>
                        </a:rPr>
                        <a:t> </a:t>
                      </a:r>
                      <a:r>
                        <a:rPr sz="1000" dirty="0">
                          <a:latin typeface="Franklin Gothic Book"/>
                          <a:cs typeface="Franklin Gothic Book"/>
                        </a:rPr>
                        <a:t>delivering</a:t>
                      </a:r>
                      <a:r>
                        <a:rPr sz="1000" spc="-35" dirty="0">
                          <a:latin typeface="Franklin Gothic Book"/>
                          <a:cs typeface="Franklin Gothic Book"/>
                        </a:rPr>
                        <a:t> </a:t>
                      </a:r>
                      <a:r>
                        <a:rPr sz="1000" dirty="0">
                          <a:latin typeface="Franklin Gothic Book"/>
                          <a:cs typeface="Franklin Gothic Book"/>
                        </a:rPr>
                        <a:t>programs</a:t>
                      </a:r>
                      <a:r>
                        <a:rPr sz="1000" spc="-40"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services</a:t>
                      </a:r>
                      <a:r>
                        <a:rPr sz="1000" spc="-40" dirty="0">
                          <a:latin typeface="Franklin Gothic Book"/>
                          <a:cs typeface="Franklin Gothic Book"/>
                        </a:rPr>
                        <a:t> </a:t>
                      </a:r>
                      <a:r>
                        <a:rPr sz="1000" dirty="0">
                          <a:latin typeface="Franklin Gothic Book"/>
                          <a:cs typeface="Franklin Gothic Book"/>
                        </a:rPr>
                        <a:t>efficiently</a:t>
                      </a:r>
                      <a:r>
                        <a:rPr sz="1000" spc="-35" dirty="0">
                          <a:latin typeface="Franklin Gothic Book"/>
                          <a:cs typeface="Franklin Gothic Book"/>
                        </a:rPr>
                        <a:t> </a:t>
                      </a:r>
                      <a:r>
                        <a:rPr sz="1000" spc="-25" dirty="0">
                          <a:latin typeface="Franklin Gothic Book"/>
                          <a:cs typeface="Franklin Gothic Book"/>
                        </a:rPr>
                        <a:t>and</a:t>
                      </a:r>
                      <a:r>
                        <a:rPr sz="1000" spc="500" dirty="0">
                          <a:latin typeface="Franklin Gothic Book"/>
                          <a:cs typeface="Franklin Gothic Book"/>
                        </a:rPr>
                        <a:t> </a:t>
                      </a:r>
                      <a:r>
                        <a:rPr sz="1000" dirty="0">
                          <a:latin typeface="Franklin Gothic Book"/>
                          <a:cs typeface="Franklin Gothic Book"/>
                        </a:rPr>
                        <a:t>effectively</a:t>
                      </a:r>
                      <a:r>
                        <a:rPr sz="1000" spc="-50" dirty="0">
                          <a:latin typeface="Franklin Gothic Book"/>
                          <a:cs typeface="Franklin Gothic Book"/>
                        </a:rPr>
                        <a:t> </a:t>
                      </a:r>
                      <a:r>
                        <a:rPr sz="1000" dirty="0">
                          <a:latin typeface="Franklin Gothic Book"/>
                          <a:cs typeface="Franklin Gothic Book"/>
                        </a:rPr>
                        <a:t>within</a:t>
                      </a:r>
                      <a:r>
                        <a:rPr sz="1000" spc="-55" dirty="0">
                          <a:latin typeface="Franklin Gothic Book"/>
                          <a:cs typeface="Franklin Gothic Book"/>
                        </a:rPr>
                        <a:t> </a:t>
                      </a:r>
                      <a:r>
                        <a:rPr sz="1000" dirty="0">
                          <a:latin typeface="Franklin Gothic Book"/>
                          <a:cs typeface="Franklin Gothic Book"/>
                        </a:rPr>
                        <a:t>acceptable</a:t>
                      </a:r>
                      <a:r>
                        <a:rPr sz="1000" spc="-45" dirty="0">
                          <a:latin typeface="Franklin Gothic Book"/>
                          <a:cs typeface="Franklin Gothic Book"/>
                        </a:rPr>
                        <a:t> </a:t>
                      </a:r>
                      <a:r>
                        <a:rPr sz="1000" dirty="0">
                          <a:latin typeface="Franklin Gothic Book"/>
                          <a:cs typeface="Franklin Gothic Book"/>
                        </a:rPr>
                        <a:t>tolerances</a:t>
                      </a:r>
                      <a:r>
                        <a:rPr sz="1000" spc="-45" dirty="0">
                          <a:latin typeface="Franklin Gothic Book"/>
                          <a:cs typeface="Franklin Gothic Book"/>
                        </a:rPr>
                        <a:t> </a:t>
                      </a:r>
                      <a:r>
                        <a:rPr sz="1000" dirty="0">
                          <a:latin typeface="Franklin Gothic Book"/>
                          <a:cs typeface="Franklin Gothic Book"/>
                        </a:rPr>
                        <a:t>potential</a:t>
                      </a:r>
                      <a:r>
                        <a:rPr sz="1000" spc="-60" dirty="0">
                          <a:latin typeface="Franklin Gothic Book"/>
                          <a:cs typeface="Franklin Gothic Book"/>
                        </a:rPr>
                        <a:t> </a:t>
                      </a:r>
                      <a:r>
                        <a:rPr sz="1000" dirty="0">
                          <a:latin typeface="Franklin Gothic Book"/>
                          <a:cs typeface="Franklin Gothic Book"/>
                        </a:rPr>
                        <a:t>negative</a:t>
                      </a:r>
                      <a:r>
                        <a:rPr sz="1000" spc="-45" dirty="0">
                          <a:latin typeface="Franklin Gothic Book"/>
                          <a:cs typeface="Franklin Gothic Book"/>
                        </a:rPr>
                        <a:t> </a:t>
                      </a:r>
                      <a:r>
                        <a:rPr sz="1000" spc="-10" dirty="0">
                          <a:latin typeface="Franklin Gothic Book"/>
                          <a:cs typeface="Franklin Gothic Book"/>
                        </a:rPr>
                        <a:t>outcomes.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698687">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D74B5"/>
                    </a:solidFill>
                  </a:tcPr>
                </a:tc>
                <a:tc>
                  <a:txBody>
                    <a:bodyPr/>
                    <a:lstStyle/>
                    <a:p>
                      <a:pPr marL="67945" marR="313055">
                        <a:lnSpc>
                          <a:spcPts val="1250"/>
                        </a:lnSpc>
                        <a:spcBef>
                          <a:spcPts val="630"/>
                        </a:spcBef>
                      </a:pPr>
                      <a:r>
                        <a:rPr sz="1000" dirty="0">
                          <a:latin typeface="Franklin Gothic Book"/>
                          <a:cs typeface="Franklin Gothic Book"/>
                        </a:rPr>
                        <a:t>Security</a:t>
                      </a:r>
                      <a:r>
                        <a:rPr sz="1000" spc="-10" dirty="0">
                          <a:latin typeface="Franklin Gothic Book"/>
                          <a:cs typeface="Franklin Gothic Book"/>
                        </a:rPr>
                        <a:t> Oversight</a:t>
                      </a:r>
                      <a:r>
                        <a:rPr sz="1000" spc="-15" dirty="0">
                          <a:latin typeface="Franklin Gothic Book"/>
                          <a:cs typeface="Franklin Gothic Book"/>
                        </a:rPr>
                        <a:t> </a:t>
                      </a:r>
                      <a:r>
                        <a:rPr sz="1000" spc="-25" dirty="0">
                          <a:latin typeface="Franklin Gothic Book"/>
                          <a:cs typeface="Franklin Gothic Book"/>
                        </a:rPr>
                        <a:t>and </a:t>
                      </a:r>
                      <a:r>
                        <a:rPr sz="1000" spc="-10" dirty="0">
                          <a:latin typeface="Franklin Gothic Book"/>
                          <a:cs typeface="Franklin Gothic Book"/>
                        </a:rPr>
                        <a:t>Governance</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83515">
                        <a:lnSpc>
                          <a:spcPts val="1250"/>
                        </a:lnSpc>
                        <a:spcBef>
                          <a:spcPts val="630"/>
                        </a:spcBef>
                      </a:pP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set</a:t>
                      </a:r>
                      <a:r>
                        <a:rPr sz="1000" spc="-20"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responsibilities</a:t>
                      </a:r>
                      <a:r>
                        <a:rPr sz="1000" spc="-25"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practices</a:t>
                      </a:r>
                      <a:r>
                        <a:rPr sz="1000" spc="-10" dirty="0">
                          <a:latin typeface="Franklin Gothic Book"/>
                          <a:cs typeface="Franklin Gothic Book"/>
                        </a:rPr>
                        <a:t> </a:t>
                      </a:r>
                      <a:r>
                        <a:rPr sz="1000" dirty="0">
                          <a:latin typeface="Franklin Gothic Book"/>
                          <a:cs typeface="Franklin Gothic Book"/>
                        </a:rPr>
                        <a:t>exercised</a:t>
                      </a:r>
                      <a:r>
                        <a:rPr sz="1000" spc="-10" dirty="0">
                          <a:latin typeface="Franklin Gothic Book"/>
                          <a:cs typeface="Franklin Gothic Book"/>
                        </a:rPr>
                        <a:t> </a:t>
                      </a:r>
                      <a:r>
                        <a:rPr sz="1000" dirty="0">
                          <a:latin typeface="Franklin Gothic Book"/>
                          <a:cs typeface="Franklin Gothic Book"/>
                        </a:rPr>
                        <a:t>by</a:t>
                      </a:r>
                      <a:r>
                        <a:rPr sz="1000" spc="-20"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dirty="0">
                          <a:latin typeface="Franklin Gothic Book"/>
                          <a:cs typeface="Franklin Gothic Book"/>
                        </a:rPr>
                        <a:t>board</a:t>
                      </a:r>
                      <a:r>
                        <a:rPr sz="1000" spc="-1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executive</a:t>
                      </a:r>
                      <a:r>
                        <a:rPr sz="1000" spc="-25" dirty="0">
                          <a:latin typeface="Franklin Gothic Book"/>
                          <a:cs typeface="Franklin Gothic Book"/>
                        </a:rPr>
                        <a:t> </a:t>
                      </a:r>
                      <a:r>
                        <a:rPr sz="1000" spc="-10" dirty="0">
                          <a:latin typeface="Franklin Gothic Book"/>
                          <a:cs typeface="Franklin Gothic Book"/>
                        </a:rPr>
                        <a:t>management</a:t>
                      </a:r>
                      <a:r>
                        <a:rPr sz="1000" spc="-15" dirty="0">
                          <a:latin typeface="Franklin Gothic Book"/>
                          <a:cs typeface="Franklin Gothic Book"/>
                        </a:rPr>
                        <a:t> </a:t>
                      </a:r>
                      <a:r>
                        <a:rPr sz="1000" spc="-20" dirty="0">
                          <a:latin typeface="Franklin Gothic Book"/>
                          <a:cs typeface="Franklin Gothic Book"/>
                        </a:rPr>
                        <a:t>with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goal</a:t>
                      </a:r>
                      <a:r>
                        <a:rPr sz="1000" spc="-30" dirty="0">
                          <a:latin typeface="Franklin Gothic Book"/>
                          <a:cs typeface="Franklin Gothic Book"/>
                        </a:rPr>
                        <a:t> </a:t>
                      </a:r>
                      <a:r>
                        <a:rPr sz="1000" dirty="0">
                          <a:latin typeface="Franklin Gothic Book"/>
                          <a:cs typeface="Franklin Gothic Book"/>
                        </a:rPr>
                        <a:t>of</a:t>
                      </a:r>
                      <a:r>
                        <a:rPr sz="1000" spc="-35" dirty="0">
                          <a:latin typeface="Franklin Gothic Book"/>
                          <a:cs typeface="Franklin Gothic Book"/>
                        </a:rPr>
                        <a:t> </a:t>
                      </a:r>
                      <a:r>
                        <a:rPr sz="1000" dirty="0">
                          <a:latin typeface="Franklin Gothic Book"/>
                          <a:cs typeface="Franklin Gothic Book"/>
                        </a:rPr>
                        <a:t>providing</a:t>
                      </a:r>
                      <a:r>
                        <a:rPr sz="1000" spc="-40" dirty="0">
                          <a:latin typeface="Franklin Gothic Book"/>
                          <a:cs typeface="Franklin Gothic Book"/>
                        </a:rPr>
                        <a:t> </a:t>
                      </a:r>
                      <a:r>
                        <a:rPr sz="1000" dirty="0">
                          <a:latin typeface="Franklin Gothic Book"/>
                          <a:cs typeface="Franklin Gothic Book"/>
                        </a:rPr>
                        <a:t>strategic</a:t>
                      </a:r>
                      <a:r>
                        <a:rPr sz="1000" spc="-25" dirty="0">
                          <a:latin typeface="Franklin Gothic Book"/>
                          <a:cs typeface="Franklin Gothic Book"/>
                        </a:rPr>
                        <a:t> </a:t>
                      </a:r>
                      <a:r>
                        <a:rPr sz="1000" dirty="0">
                          <a:latin typeface="Franklin Gothic Book"/>
                          <a:cs typeface="Franklin Gothic Book"/>
                        </a:rPr>
                        <a:t>direction,</a:t>
                      </a:r>
                      <a:r>
                        <a:rPr sz="1000" spc="-25" dirty="0">
                          <a:latin typeface="Franklin Gothic Book"/>
                          <a:cs typeface="Franklin Gothic Book"/>
                        </a:rPr>
                        <a:t> </a:t>
                      </a:r>
                      <a:r>
                        <a:rPr sz="1000" dirty="0">
                          <a:latin typeface="Franklin Gothic Book"/>
                          <a:cs typeface="Franklin Gothic Book"/>
                        </a:rPr>
                        <a:t>ensuring</a:t>
                      </a:r>
                      <a:r>
                        <a:rPr sz="1000" spc="-30"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objectives</a:t>
                      </a:r>
                      <a:r>
                        <a:rPr sz="1000" spc="-35" dirty="0">
                          <a:latin typeface="Franklin Gothic Book"/>
                          <a:cs typeface="Franklin Gothic Book"/>
                        </a:rPr>
                        <a:t> </a:t>
                      </a:r>
                      <a:r>
                        <a:rPr sz="1000" dirty="0">
                          <a:latin typeface="Franklin Gothic Book"/>
                          <a:cs typeface="Franklin Gothic Book"/>
                        </a:rPr>
                        <a:t>are</a:t>
                      </a:r>
                      <a:r>
                        <a:rPr sz="1000" spc="-35" dirty="0">
                          <a:latin typeface="Franklin Gothic Book"/>
                          <a:cs typeface="Franklin Gothic Book"/>
                        </a:rPr>
                        <a:t> </a:t>
                      </a:r>
                      <a:r>
                        <a:rPr sz="1000" dirty="0">
                          <a:latin typeface="Franklin Gothic Book"/>
                          <a:cs typeface="Franklin Gothic Book"/>
                        </a:rPr>
                        <a:t>achieved,</a:t>
                      </a:r>
                      <a:r>
                        <a:rPr sz="1000" spc="-25" dirty="0">
                          <a:latin typeface="Franklin Gothic Book"/>
                          <a:cs typeface="Franklin Gothic Book"/>
                        </a:rPr>
                        <a:t> </a:t>
                      </a:r>
                      <a:r>
                        <a:rPr sz="1000" spc="-10" dirty="0">
                          <a:latin typeface="Franklin Gothic Book"/>
                          <a:cs typeface="Franklin Gothic Book"/>
                        </a:rPr>
                        <a:t>ascertaining</a:t>
                      </a:r>
                      <a:r>
                        <a:rPr sz="1000" spc="-30" dirty="0">
                          <a:latin typeface="Franklin Gothic Book"/>
                          <a:cs typeface="Franklin Gothic Book"/>
                        </a:rPr>
                        <a:t> </a:t>
                      </a:r>
                      <a:r>
                        <a:rPr sz="1000" spc="-20" dirty="0">
                          <a:latin typeface="Franklin Gothic Book"/>
                          <a:cs typeface="Franklin Gothic Book"/>
                        </a:rPr>
                        <a:t>that </a:t>
                      </a:r>
                      <a:r>
                        <a:rPr sz="1000" dirty="0">
                          <a:latin typeface="Franklin Gothic Book"/>
                          <a:cs typeface="Franklin Gothic Book"/>
                        </a:rPr>
                        <a:t>risks</a:t>
                      </a:r>
                      <a:r>
                        <a:rPr sz="1000" spc="-20" dirty="0">
                          <a:latin typeface="Franklin Gothic Book"/>
                          <a:cs typeface="Franklin Gothic Book"/>
                        </a:rPr>
                        <a:t> </a:t>
                      </a:r>
                      <a:r>
                        <a:rPr sz="1000" dirty="0">
                          <a:latin typeface="Franklin Gothic Book"/>
                          <a:cs typeface="Franklin Gothic Book"/>
                        </a:rPr>
                        <a:t>are</a:t>
                      </a:r>
                      <a:r>
                        <a:rPr sz="1000" spc="-30" dirty="0">
                          <a:latin typeface="Franklin Gothic Book"/>
                          <a:cs typeface="Franklin Gothic Book"/>
                        </a:rPr>
                        <a:t> </a:t>
                      </a:r>
                      <a:r>
                        <a:rPr sz="1000" dirty="0">
                          <a:latin typeface="Franklin Gothic Book"/>
                          <a:cs typeface="Franklin Gothic Book"/>
                        </a:rPr>
                        <a:t>managed</a:t>
                      </a:r>
                      <a:r>
                        <a:rPr sz="1000" spc="-25" dirty="0">
                          <a:latin typeface="Franklin Gothic Book"/>
                          <a:cs typeface="Franklin Gothic Book"/>
                        </a:rPr>
                        <a:t> </a:t>
                      </a:r>
                      <a:r>
                        <a:rPr sz="1000" spc="-10" dirty="0">
                          <a:latin typeface="Franklin Gothic Book"/>
                          <a:cs typeface="Franklin Gothic Book"/>
                        </a:rPr>
                        <a:t>appropriately</a:t>
                      </a:r>
                      <a:r>
                        <a:rPr sz="1000" spc="-25"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verifying</a:t>
                      </a:r>
                      <a:r>
                        <a:rPr sz="1000" spc="-20" dirty="0">
                          <a:latin typeface="Franklin Gothic Book"/>
                          <a:cs typeface="Franklin Gothic Book"/>
                        </a:rPr>
                        <a:t> </a:t>
                      </a:r>
                      <a:r>
                        <a:rPr sz="1000" dirty="0">
                          <a:latin typeface="Franklin Gothic Book"/>
                          <a:cs typeface="Franklin Gothic Book"/>
                        </a:rPr>
                        <a:t>that</a:t>
                      </a:r>
                      <a:r>
                        <a:rPr sz="1000" spc="-25"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dirty="0">
                          <a:latin typeface="Franklin Gothic Book"/>
                          <a:cs typeface="Franklin Gothic Book"/>
                        </a:rPr>
                        <a:t>enterprise's</a:t>
                      </a:r>
                      <a:r>
                        <a:rPr sz="1000" spc="-20" dirty="0">
                          <a:latin typeface="Franklin Gothic Book"/>
                          <a:cs typeface="Franklin Gothic Book"/>
                        </a:rPr>
                        <a:t> </a:t>
                      </a:r>
                      <a:r>
                        <a:rPr sz="1000" spc="-10" dirty="0">
                          <a:latin typeface="Franklin Gothic Book"/>
                          <a:cs typeface="Franklin Gothic Book"/>
                        </a:rPr>
                        <a:t>resources</a:t>
                      </a:r>
                      <a:r>
                        <a:rPr sz="1000" spc="-30" dirty="0">
                          <a:latin typeface="Franklin Gothic Book"/>
                          <a:cs typeface="Franklin Gothic Book"/>
                        </a:rPr>
                        <a:t> </a:t>
                      </a:r>
                      <a:r>
                        <a:rPr sz="1000" dirty="0">
                          <a:latin typeface="Franklin Gothic Book"/>
                          <a:cs typeface="Franklin Gothic Book"/>
                        </a:rPr>
                        <a:t>are</a:t>
                      </a:r>
                      <a:r>
                        <a:rPr sz="1000" spc="-15" dirty="0">
                          <a:latin typeface="Franklin Gothic Book"/>
                          <a:cs typeface="Franklin Gothic Book"/>
                        </a:rPr>
                        <a:t> </a:t>
                      </a:r>
                      <a:r>
                        <a:rPr sz="1000" spc="-20" dirty="0">
                          <a:latin typeface="Franklin Gothic Book"/>
                          <a:cs typeface="Franklin Gothic Book"/>
                        </a:rPr>
                        <a:t>used </a:t>
                      </a:r>
                      <a:r>
                        <a:rPr sz="1000" spc="-10" dirty="0">
                          <a:latin typeface="Franklin Gothic Book"/>
                          <a:cs typeface="Franklin Gothic Book"/>
                        </a:rPr>
                        <a:t>responsibly.</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838759">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D74B5"/>
                    </a:solidFill>
                  </a:tcPr>
                </a:tc>
                <a:tc>
                  <a:txBody>
                    <a:bodyPr/>
                    <a:lstStyle/>
                    <a:p>
                      <a:pPr marL="67945" marR="140335" algn="just">
                        <a:lnSpc>
                          <a:spcPts val="1250"/>
                        </a:lnSpc>
                        <a:spcBef>
                          <a:spcPts val="630"/>
                        </a:spcBef>
                      </a:pPr>
                      <a:r>
                        <a:rPr sz="1000" dirty="0">
                          <a:latin typeface="Franklin Gothic Book"/>
                          <a:cs typeface="Franklin Gothic Book"/>
                        </a:rPr>
                        <a:t>Security</a:t>
                      </a:r>
                      <a:r>
                        <a:rPr sz="1000" spc="-55" dirty="0">
                          <a:latin typeface="Franklin Gothic Book"/>
                          <a:cs typeface="Franklin Gothic Book"/>
                        </a:rPr>
                        <a:t> </a:t>
                      </a:r>
                      <a:r>
                        <a:rPr sz="1000" dirty="0">
                          <a:latin typeface="Franklin Gothic Book"/>
                          <a:cs typeface="Franklin Gothic Book"/>
                        </a:rPr>
                        <a:t>Compliance</a:t>
                      </a:r>
                      <a:r>
                        <a:rPr sz="1000" spc="-55"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Regulatory</a:t>
                      </a:r>
                      <a:r>
                        <a:rPr sz="1000" spc="-60" dirty="0">
                          <a:latin typeface="Franklin Gothic Book"/>
                          <a:cs typeface="Franklin Gothic Book"/>
                        </a:rPr>
                        <a:t> </a:t>
                      </a:r>
                      <a:r>
                        <a:rPr sz="1000" spc="-10" dirty="0">
                          <a:latin typeface="Franklin Gothic Book"/>
                          <a:cs typeface="Franklin Gothic Book"/>
                        </a:rPr>
                        <a:t>Requirements Management</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75260">
                        <a:lnSpc>
                          <a:spcPts val="1250"/>
                        </a:lnSpc>
                        <a:spcBef>
                          <a:spcPts val="630"/>
                        </a:spcBef>
                      </a:pPr>
                      <a:r>
                        <a:rPr sz="1000" dirty="0">
                          <a:latin typeface="Franklin Gothic Book"/>
                          <a:cs typeface="Franklin Gothic Book"/>
                        </a:rPr>
                        <a:t>Monitor</a:t>
                      </a:r>
                      <a:r>
                        <a:rPr sz="1000" spc="-4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spc="-10" dirty="0">
                          <a:latin typeface="Franklin Gothic Book"/>
                          <a:cs typeface="Franklin Gothic Book"/>
                        </a:rPr>
                        <a:t>legislative</a:t>
                      </a:r>
                      <a:r>
                        <a:rPr sz="1000" spc="-3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industry</a:t>
                      </a:r>
                      <a:r>
                        <a:rPr sz="1000" spc="-30" dirty="0">
                          <a:latin typeface="Franklin Gothic Book"/>
                          <a:cs typeface="Franklin Gothic Book"/>
                        </a:rPr>
                        <a:t> </a:t>
                      </a:r>
                      <a:r>
                        <a:rPr sz="1000" dirty="0">
                          <a:latin typeface="Franklin Gothic Book"/>
                          <a:cs typeface="Franklin Gothic Book"/>
                        </a:rPr>
                        <a:t>landscape</a:t>
                      </a:r>
                      <a:r>
                        <a:rPr sz="1000" spc="-25" dirty="0">
                          <a:latin typeface="Franklin Gothic Book"/>
                          <a:cs typeface="Franklin Gothic Book"/>
                        </a:rPr>
                        <a:t> </a:t>
                      </a:r>
                      <a:r>
                        <a:rPr sz="1000" dirty="0">
                          <a:latin typeface="Franklin Gothic Book"/>
                          <a:cs typeface="Franklin Gothic Book"/>
                        </a:rPr>
                        <a:t>to</a:t>
                      </a:r>
                      <a:r>
                        <a:rPr sz="1000" spc="-35" dirty="0">
                          <a:latin typeface="Franklin Gothic Book"/>
                          <a:cs typeface="Franklin Gothic Book"/>
                        </a:rPr>
                        <a:t> </a:t>
                      </a:r>
                      <a:r>
                        <a:rPr sz="1000" dirty="0">
                          <a:latin typeface="Franklin Gothic Book"/>
                          <a:cs typeface="Franklin Gothic Book"/>
                        </a:rPr>
                        <a:t>ensure</a:t>
                      </a:r>
                      <a:r>
                        <a:rPr sz="1000" spc="-30" dirty="0">
                          <a:latin typeface="Franklin Gothic Book"/>
                          <a:cs typeface="Franklin Gothic Book"/>
                        </a:rPr>
                        <a:t> </a:t>
                      </a:r>
                      <a:r>
                        <a:rPr sz="1000" dirty="0">
                          <a:latin typeface="Franklin Gothic Book"/>
                          <a:cs typeface="Franklin Gothic Book"/>
                        </a:rPr>
                        <a:t>security</a:t>
                      </a:r>
                      <a:r>
                        <a:rPr sz="1000" spc="-30" dirty="0">
                          <a:latin typeface="Franklin Gothic Book"/>
                          <a:cs typeface="Franklin Gothic Book"/>
                        </a:rPr>
                        <a:t> </a:t>
                      </a:r>
                      <a:r>
                        <a:rPr sz="1000" dirty="0">
                          <a:latin typeface="Franklin Gothic Book"/>
                          <a:cs typeface="Franklin Gothic Book"/>
                        </a:rPr>
                        <a:t>policy</a:t>
                      </a:r>
                      <a:r>
                        <a:rPr sz="1000" spc="-30" dirty="0">
                          <a:latin typeface="Franklin Gothic Book"/>
                          <a:cs typeface="Franklin Gothic Book"/>
                        </a:rPr>
                        <a:t> </a:t>
                      </a:r>
                      <a:r>
                        <a:rPr sz="1000" dirty="0">
                          <a:latin typeface="Franklin Gothic Book"/>
                          <a:cs typeface="Franklin Gothic Book"/>
                        </a:rPr>
                        <a:t>is</a:t>
                      </a:r>
                      <a:r>
                        <a:rPr sz="1000" spc="-25" dirty="0">
                          <a:latin typeface="Franklin Gothic Book"/>
                          <a:cs typeface="Franklin Gothic Book"/>
                        </a:rPr>
                        <a:t> </a:t>
                      </a:r>
                      <a:r>
                        <a:rPr sz="1000" dirty="0">
                          <a:latin typeface="Franklin Gothic Book"/>
                          <a:cs typeface="Franklin Gothic Book"/>
                        </a:rPr>
                        <a:t>updated</a:t>
                      </a:r>
                      <a:r>
                        <a:rPr sz="1000" spc="-20" dirty="0">
                          <a:latin typeface="Franklin Gothic Book"/>
                          <a:cs typeface="Franklin Gothic Book"/>
                        </a:rPr>
                        <a:t> </a:t>
                      </a:r>
                      <a:r>
                        <a:rPr sz="1000" spc="-25" dirty="0">
                          <a:latin typeface="Franklin Gothic Book"/>
                          <a:cs typeface="Franklin Gothic Book"/>
                        </a:rPr>
                        <a:t>in </a:t>
                      </a:r>
                      <a:r>
                        <a:rPr sz="1000" spc="-10" dirty="0">
                          <a:latin typeface="Franklin Gothic Book"/>
                          <a:cs typeface="Franklin Gothic Book"/>
                        </a:rPr>
                        <a:t>consideration</a:t>
                      </a:r>
                      <a:r>
                        <a:rPr sz="1000" spc="-20" dirty="0">
                          <a:latin typeface="Franklin Gothic Book"/>
                          <a:cs typeface="Franklin Gothic Book"/>
                        </a:rPr>
                        <a:t> </a:t>
                      </a:r>
                      <a:r>
                        <a:rPr sz="1000" dirty="0">
                          <a:latin typeface="Franklin Gothic Book"/>
                          <a:cs typeface="Franklin Gothic Book"/>
                        </a:rPr>
                        <a:t>of</a:t>
                      </a:r>
                      <a:r>
                        <a:rPr sz="1000" spc="-5" dirty="0">
                          <a:latin typeface="Franklin Gothic Book"/>
                          <a:cs typeface="Franklin Gothic Book"/>
                        </a:rPr>
                        <a:t> </a:t>
                      </a:r>
                      <a:r>
                        <a:rPr sz="1000" spc="-10" dirty="0">
                          <a:latin typeface="Franklin Gothic Book"/>
                          <a:cs typeface="Franklin Gothic Book"/>
                        </a:rPr>
                        <a:t>changes</a:t>
                      </a:r>
                      <a:r>
                        <a:rPr sz="1000" spc="-25" dirty="0">
                          <a:latin typeface="Franklin Gothic Book"/>
                          <a:cs typeface="Franklin Gothic Book"/>
                        </a:rPr>
                        <a:t> </a:t>
                      </a:r>
                      <a:r>
                        <a:rPr sz="1000" dirty="0">
                          <a:latin typeface="Franklin Gothic Book"/>
                          <a:cs typeface="Franklin Gothic Book"/>
                        </a:rPr>
                        <a:t>that</a:t>
                      </a:r>
                      <a:r>
                        <a:rPr sz="1000" spc="-15" dirty="0">
                          <a:latin typeface="Franklin Gothic Book"/>
                          <a:cs typeface="Franklin Gothic Book"/>
                        </a:rPr>
                        <a:t> </a:t>
                      </a:r>
                      <a:r>
                        <a:rPr sz="1000" dirty="0">
                          <a:latin typeface="Franklin Gothic Book"/>
                          <a:cs typeface="Franklin Gothic Book"/>
                        </a:rPr>
                        <a:t>are</a:t>
                      </a:r>
                      <a:r>
                        <a:rPr sz="1000" spc="-10" dirty="0">
                          <a:latin typeface="Franklin Gothic Book"/>
                          <a:cs typeface="Franklin Gothic Book"/>
                        </a:rPr>
                        <a:t> </a:t>
                      </a:r>
                      <a:r>
                        <a:rPr sz="1000" dirty="0">
                          <a:latin typeface="Franklin Gothic Book"/>
                          <a:cs typeface="Franklin Gothic Book"/>
                        </a:rPr>
                        <a:t>pertinent</a:t>
                      </a:r>
                      <a:r>
                        <a:rPr sz="1000" spc="-10" dirty="0">
                          <a:latin typeface="Franklin Gothic Book"/>
                          <a:cs typeface="Franklin Gothic Book"/>
                        </a:rPr>
                        <a:t> </a:t>
                      </a:r>
                      <a:r>
                        <a:rPr sz="1000" dirty="0">
                          <a:latin typeface="Franklin Gothic Book"/>
                          <a:cs typeface="Franklin Gothic Book"/>
                        </a:rPr>
                        <a:t>or</a:t>
                      </a:r>
                      <a:r>
                        <a:rPr sz="1000" spc="-25" dirty="0">
                          <a:latin typeface="Franklin Gothic Book"/>
                          <a:cs typeface="Franklin Gothic Book"/>
                        </a:rPr>
                        <a:t> </a:t>
                      </a:r>
                      <a:r>
                        <a:rPr sz="1000" dirty="0">
                          <a:latin typeface="Franklin Gothic Book"/>
                          <a:cs typeface="Franklin Gothic Book"/>
                        </a:rPr>
                        <a:t>applicable</a:t>
                      </a:r>
                      <a:r>
                        <a:rPr sz="1000" spc="-5" dirty="0">
                          <a:latin typeface="Franklin Gothic Book"/>
                          <a:cs typeface="Franklin Gothic Book"/>
                        </a:rPr>
                        <a:t> </a:t>
                      </a:r>
                      <a:r>
                        <a:rPr sz="1000" dirty="0">
                          <a:latin typeface="Franklin Gothic Book"/>
                          <a:cs typeface="Franklin Gothic Book"/>
                        </a:rPr>
                        <a:t>to</a:t>
                      </a:r>
                      <a:r>
                        <a:rPr sz="1000" spc="-10"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organization.</a:t>
                      </a:r>
                      <a:r>
                        <a:rPr sz="1000" spc="-20" dirty="0">
                          <a:latin typeface="Franklin Gothic Book"/>
                          <a:cs typeface="Franklin Gothic Book"/>
                        </a:rPr>
                        <a:t> </a:t>
                      </a:r>
                      <a:r>
                        <a:rPr sz="1000" dirty="0">
                          <a:latin typeface="Franklin Gothic Book"/>
                          <a:cs typeface="Franklin Gothic Book"/>
                        </a:rPr>
                        <a:t>Facilitate</a:t>
                      </a:r>
                      <a:r>
                        <a:rPr sz="1000" spc="-10" dirty="0">
                          <a:latin typeface="Franklin Gothic Book"/>
                          <a:cs typeface="Franklin Gothic Book"/>
                        </a:rPr>
                        <a:t> </a:t>
                      </a:r>
                      <a:r>
                        <a:rPr sz="1000" spc="-25" dirty="0">
                          <a:latin typeface="Franklin Gothic Book"/>
                          <a:cs typeface="Franklin Gothic Book"/>
                        </a:rPr>
                        <a:t>any </a:t>
                      </a:r>
                      <a:r>
                        <a:rPr sz="1000" dirty="0">
                          <a:latin typeface="Franklin Gothic Book"/>
                          <a:cs typeface="Franklin Gothic Book"/>
                        </a:rPr>
                        <a:t>validation</a:t>
                      </a:r>
                      <a:r>
                        <a:rPr sz="1000" spc="-25" dirty="0">
                          <a:latin typeface="Franklin Gothic Book"/>
                          <a:cs typeface="Franklin Gothic Book"/>
                        </a:rPr>
                        <a:t> </a:t>
                      </a:r>
                      <a:r>
                        <a:rPr sz="1000" dirty="0">
                          <a:latin typeface="Franklin Gothic Book"/>
                          <a:cs typeface="Franklin Gothic Book"/>
                        </a:rPr>
                        <a:t>audits,</a:t>
                      </a:r>
                      <a:r>
                        <a:rPr sz="1000" spc="-25" dirty="0">
                          <a:latin typeface="Franklin Gothic Book"/>
                          <a:cs typeface="Franklin Gothic Book"/>
                        </a:rPr>
                        <a:t> </a:t>
                      </a:r>
                      <a:r>
                        <a:rPr sz="1000" spc="-10" dirty="0">
                          <a:latin typeface="Franklin Gothic Book"/>
                          <a:cs typeface="Franklin Gothic Book"/>
                        </a:rPr>
                        <a:t>assessments</a:t>
                      </a:r>
                      <a:r>
                        <a:rPr sz="1000" spc="-35" dirty="0">
                          <a:latin typeface="Franklin Gothic Book"/>
                          <a:cs typeface="Franklin Gothic Book"/>
                        </a:rPr>
                        <a:t> </a:t>
                      </a:r>
                      <a:r>
                        <a:rPr sz="1000" dirty="0">
                          <a:latin typeface="Franklin Gothic Book"/>
                          <a:cs typeface="Franklin Gothic Book"/>
                        </a:rPr>
                        <a:t>or</a:t>
                      </a:r>
                      <a:r>
                        <a:rPr sz="1000" spc="-30" dirty="0">
                          <a:latin typeface="Franklin Gothic Book"/>
                          <a:cs typeface="Franklin Gothic Book"/>
                        </a:rPr>
                        <a:t> </a:t>
                      </a:r>
                      <a:r>
                        <a:rPr sz="1000" dirty="0">
                          <a:latin typeface="Franklin Gothic Book"/>
                          <a:cs typeface="Franklin Gothic Book"/>
                        </a:rPr>
                        <a:t>reporting</a:t>
                      </a:r>
                      <a:r>
                        <a:rPr sz="1000" spc="-30"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is</a:t>
                      </a:r>
                      <a:r>
                        <a:rPr sz="1000" spc="-35" dirty="0">
                          <a:latin typeface="Franklin Gothic Book"/>
                          <a:cs typeface="Franklin Gothic Book"/>
                        </a:rPr>
                        <a:t> </a:t>
                      </a:r>
                      <a:r>
                        <a:rPr sz="1000" spc="-10" dirty="0">
                          <a:latin typeface="Franklin Gothic Book"/>
                          <a:cs typeface="Franklin Gothic Book"/>
                        </a:rPr>
                        <a:t>necessary</a:t>
                      </a:r>
                      <a:r>
                        <a:rPr sz="1000" spc="-30"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assure</a:t>
                      </a:r>
                      <a:r>
                        <a:rPr sz="1000" spc="-25" dirty="0">
                          <a:latin typeface="Franklin Gothic Book"/>
                          <a:cs typeface="Franklin Gothic Book"/>
                        </a:rPr>
                        <a:t> </a:t>
                      </a:r>
                      <a:r>
                        <a:rPr sz="1000" dirty="0">
                          <a:latin typeface="Franklin Gothic Book"/>
                          <a:cs typeface="Franklin Gothic Book"/>
                        </a:rPr>
                        <a:t>compliance</a:t>
                      </a:r>
                      <a:r>
                        <a:rPr sz="1000" spc="-25"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spc="-10" dirty="0">
                          <a:latin typeface="Franklin Gothic Book"/>
                          <a:cs typeface="Franklin Gothic Book"/>
                        </a:rPr>
                        <a:t>applicable </a:t>
                      </a:r>
                      <a:r>
                        <a:rPr sz="1000" dirty="0">
                          <a:latin typeface="Franklin Gothic Book"/>
                          <a:cs typeface="Franklin Gothic Book"/>
                        </a:rPr>
                        <a:t>laws,</a:t>
                      </a:r>
                      <a:r>
                        <a:rPr sz="1000" spc="-15" dirty="0">
                          <a:latin typeface="Franklin Gothic Book"/>
                          <a:cs typeface="Franklin Gothic Book"/>
                        </a:rPr>
                        <a:t> </a:t>
                      </a:r>
                      <a:r>
                        <a:rPr sz="1000" spc="-10" dirty="0">
                          <a:latin typeface="Franklin Gothic Book"/>
                          <a:cs typeface="Franklin Gothic Book"/>
                        </a:rPr>
                        <a:t>regulations,</a:t>
                      </a:r>
                      <a:r>
                        <a:rPr sz="1000" spc="-15" dirty="0">
                          <a:latin typeface="Franklin Gothic Book"/>
                          <a:cs typeface="Franklin Gothic Book"/>
                        </a:rPr>
                        <a:t> </a:t>
                      </a:r>
                      <a:r>
                        <a:rPr sz="1000" dirty="0">
                          <a:latin typeface="Franklin Gothic Book"/>
                          <a:cs typeface="Franklin Gothic Book"/>
                        </a:rPr>
                        <a:t>or</a:t>
                      </a:r>
                      <a:r>
                        <a:rPr sz="1000" spc="-20" dirty="0">
                          <a:latin typeface="Franklin Gothic Book"/>
                          <a:cs typeface="Franklin Gothic Book"/>
                        </a:rPr>
                        <a:t> </a:t>
                      </a:r>
                      <a:r>
                        <a:rPr sz="1000" spc="-10" dirty="0">
                          <a:latin typeface="Franklin Gothic Book"/>
                          <a:cs typeface="Franklin Gothic Book"/>
                        </a:rPr>
                        <a:t>requirements.</a:t>
                      </a:r>
                      <a:r>
                        <a:rPr sz="1000" spc="-25" dirty="0">
                          <a:latin typeface="Franklin Gothic Book"/>
                          <a:cs typeface="Franklin Gothic Book"/>
                        </a:rPr>
                        <a:t> </a:t>
                      </a:r>
                      <a:r>
                        <a:rPr sz="1000" dirty="0">
                          <a:latin typeface="Franklin Gothic Book"/>
                          <a:cs typeface="Franklin Gothic Book"/>
                        </a:rPr>
                        <a:t>Includes</a:t>
                      </a:r>
                      <a:r>
                        <a:rPr sz="1000" spc="-15"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HIPAA</a:t>
                      </a:r>
                      <a:r>
                        <a:rPr sz="1000" spc="-15" dirty="0">
                          <a:latin typeface="Franklin Gothic Book"/>
                          <a:cs typeface="Franklin Gothic Book"/>
                        </a:rPr>
                        <a:t> </a:t>
                      </a:r>
                      <a:r>
                        <a:rPr sz="1000" dirty="0">
                          <a:latin typeface="Franklin Gothic Book"/>
                          <a:cs typeface="Franklin Gothic Book"/>
                        </a:rPr>
                        <a:t>Privacy</a:t>
                      </a:r>
                      <a:r>
                        <a:rPr sz="1000" spc="-20" dirty="0">
                          <a:latin typeface="Franklin Gothic Book"/>
                          <a:cs typeface="Franklin Gothic Book"/>
                        </a:rPr>
                        <a:t> </a:t>
                      </a:r>
                      <a:r>
                        <a:rPr sz="1000" dirty="0">
                          <a:latin typeface="Franklin Gothic Book"/>
                          <a:cs typeface="Franklin Gothic Book"/>
                        </a:rPr>
                        <a:t>Office(r),</a:t>
                      </a:r>
                      <a:r>
                        <a:rPr sz="1000" spc="-15" dirty="0">
                          <a:latin typeface="Franklin Gothic Book"/>
                          <a:cs typeface="Franklin Gothic Book"/>
                        </a:rPr>
                        <a:t> </a:t>
                      </a:r>
                      <a:r>
                        <a:rPr sz="1000" dirty="0">
                          <a:latin typeface="Franklin Gothic Book"/>
                          <a:cs typeface="Franklin Gothic Book"/>
                        </a:rPr>
                        <a:t>IRS</a:t>
                      </a:r>
                      <a:r>
                        <a:rPr sz="1000" spc="-15" dirty="0">
                          <a:latin typeface="Franklin Gothic Book"/>
                          <a:cs typeface="Franklin Gothic Book"/>
                        </a:rPr>
                        <a:t> </a:t>
                      </a:r>
                      <a:r>
                        <a:rPr sz="1000" dirty="0">
                          <a:latin typeface="Franklin Gothic Book"/>
                          <a:cs typeface="Franklin Gothic Book"/>
                        </a:rPr>
                        <a:t>Safeguard</a:t>
                      </a:r>
                      <a:r>
                        <a:rPr sz="1000" spc="-10" dirty="0">
                          <a:latin typeface="Franklin Gothic Book"/>
                          <a:cs typeface="Franklin Gothic Book"/>
                        </a:rPr>
                        <a:t> Reviews, </a:t>
                      </a:r>
                      <a:r>
                        <a:rPr sz="1000" dirty="0">
                          <a:latin typeface="Franklin Gothic Book"/>
                          <a:cs typeface="Franklin Gothic Book"/>
                        </a:rPr>
                        <a:t>and</a:t>
                      </a:r>
                      <a:r>
                        <a:rPr sz="1000" spc="-40" dirty="0">
                          <a:latin typeface="Franklin Gothic Book"/>
                          <a:cs typeface="Franklin Gothic Book"/>
                        </a:rPr>
                        <a:t> </a:t>
                      </a:r>
                      <a:r>
                        <a:rPr sz="1000" dirty="0">
                          <a:latin typeface="Franklin Gothic Book"/>
                          <a:cs typeface="Franklin Gothic Book"/>
                        </a:rPr>
                        <a:t>responses</a:t>
                      </a:r>
                      <a:r>
                        <a:rPr sz="1000" spc="-25"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dirty="0">
                          <a:latin typeface="Franklin Gothic Book"/>
                          <a:cs typeface="Franklin Gothic Book"/>
                        </a:rPr>
                        <a:t>third</a:t>
                      </a:r>
                      <a:r>
                        <a:rPr sz="1000" spc="-25" dirty="0">
                          <a:latin typeface="Franklin Gothic Book"/>
                          <a:cs typeface="Franklin Gothic Book"/>
                        </a:rPr>
                        <a:t> </a:t>
                      </a:r>
                      <a:r>
                        <a:rPr sz="1000" dirty="0">
                          <a:latin typeface="Franklin Gothic Book"/>
                          <a:cs typeface="Franklin Gothic Book"/>
                        </a:rPr>
                        <a:t>party</a:t>
                      </a:r>
                      <a:r>
                        <a:rPr sz="1000" spc="-30" dirty="0">
                          <a:latin typeface="Franklin Gothic Book"/>
                          <a:cs typeface="Franklin Gothic Book"/>
                        </a:rPr>
                        <a:t> </a:t>
                      </a:r>
                      <a:r>
                        <a:rPr sz="1000" dirty="0">
                          <a:latin typeface="Franklin Gothic Book"/>
                          <a:cs typeface="Franklin Gothic Book"/>
                        </a:rPr>
                        <a:t>inquiries</a:t>
                      </a:r>
                      <a:r>
                        <a:rPr sz="1000" spc="-30" dirty="0">
                          <a:latin typeface="Franklin Gothic Book"/>
                          <a:cs typeface="Franklin Gothic Book"/>
                        </a:rPr>
                        <a:t> </a:t>
                      </a:r>
                      <a:r>
                        <a:rPr sz="1000" dirty="0">
                          <a:latin typeface="Franklin Gothic Book"/>
                          <a:cs typeface="Franklin Gothic Book"/>
                        </a:rPr>
                        <a:t>into</a:t>
                      </a:r>
                      <a:r>
                        <a:rPr sz="1000" spc="-25"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dirty="0">
                          <a:latin typeface="Franklin Gothic Book"/>
                          <a:cs typeface="Franklin Gothic Book"/>
                        </a:rPr>
                        <a:t>security</a:t>
                      </a:r>
                      <a:r>
                        <a:rPr sz="1000" spc="-35"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spc="-10" dirty="0">
                          <a:latin typeface="Franklin Gothic Book"/>
                          <a:cs typeface="Franklin Gothic Book"/>
                        </a:rPr>
                        <a:t>organization.</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697566">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D74B5"/>
                    </a:solidFill>
                  </a:tcPr>
                </a:tc>
                <a:tc>
                  <a:txBody>
                    <a:bodyPr/>
                    <a:lstStyle/>
                    <a:p>
                      <a:pPr marL="67945">
                        <a:lnSpc>
                          <a:spcPct val="100000"/>
                        </a:lnSpc>
                        <a:spcBef>
                          <a:spcPts val="530"/>
                        </a:spcBef>
                      </a:pPr>
                      <a:r>
                        <a:rPr sz="1000" dirty="0">
                          <a:latin typeface="Franklin Gothic Book"/>
                          <a:cs typeface="Franklin Gothic Book"/>
                        </a:rPr>
                        <a:t>Cloud</a:t>
                      </a:r>
                      <a:r>
                        <a:rPr sz="1000" spc="-35" dirty="0">
                          <a:latin typeface="Franklin Gothic Book"/>
                          <a:cs typeface="Franklin Gothic Book"/>
                        </a:rPr>
                        <a:t> </a:t>
                      </a:r>
                      <a:r>
                        <a:rPr sz="1000" dirty="0">
                          <a:latin typeface="Franklin Gothic Book"/>
                          <a:cs typeface="Franklin Gothic Book"/>
                        </a:rPr>
                        <a:t>Usage</a:t>
                      </a:r>
                      <a:r>
                        <a:rPr sz="1000" spc="-3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Security</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85090">
                        <a:lnSpc>
                          <a:spcPct val="94200"/>
                        </a:lnSpc>
                        <a:spcBef>
                          <a:spcPts val="605"/>
                        </a:spcBef>
                      </a:pPr>
                      <a:r>
                        <a:rPr sz="1000" dirty="0">
                          <a:latin typeface="Franklin Gothic Book"/>
                          <a:cs typeface="Franklin Gothic Book"/>
                        </a:rPr>
                        <a:t>The</a:t>
                      </a:r>
                      <a:r>
                        <a:rPr sz="1000" spc="-20" dirty="0">
                          <a:latin typeface="Franklin Gothic Book"/>
                          <a:cs typeface="Franklin Gothic Book"/>
                        </a:rPr>
                        <a:t> </a:t>
                      </a:r>
                      <a:r>
                        <a:rPr sz="1000" spc="-10" dirty="0">
                          <a:latin typeface="Franklin Gothic Book"/>
                          <a:cs typeface="Franklin Gothic Book"/>
                        </a:rPr>
                        <a:t>assessment</a:t>
                      </a:r>
                      <a:r>
                        <a:rPr sz="1000" spc="-1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evaluation</a:t>
                      </a:r>
                      <a:r>
                        <a:rPr sz="1000" spc="-20"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a:t>
                      </a:r>
                      <a:r>
                        <a:rPr sz="1000" dirty="0">
                          <a:latin typeface="Franklin Gothic Book"/>
                          <a:cs typeface="Franklin Gothic Book"/>
                        </a:rPr>
                        <a:t>risk</a:t>
                      </a:r>
                      <a:r>
                        <a:rPr sz="1000" spc="-15" dirty="0">
                          <a:latin typeface="Franklin Gothic Book"/>
                          <a:cs typeface="Franklin Gothic Book"/>
                        </a:rPr>
                        <a:t> </a:t>
                      </a:r>
                      <a:r>
                        <a:rPr sz="1000" dirty="0">
                          <a:latin typeface="Franklin Gothic Book"/>
                          <a:cs typeface="Franklin Gothic Book"/>
                        </a:rPr>
                        <a:t>with</a:t>
                      </a:r>
                      <a:r>
                        <a:rPr sz="1000" spc="-10"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a:t>
                      </a:r>
                      <a:r>
                        <a:rPr sz="1000" dirty="0">
                          <a:latin typeface="Franklin Gothic Book"/>
                          <a:cs typeface="Franklin Gothic Book"/>
                        </a:rPr>
                        <a:t>use</a:t>
                      </a:r>
                      <a:r>
                        <a:rPr sz="1000" spc="-20" dirty="0">
                          <a:latin typeface="Franklin Gothic Book"/>
                          <a:cs typeface="Franklin Gothic Book"/>
                        </a:rPr>
                        <a:t> </a:t>
                      </a:r>
                      <a:r>
                        <a:rPr sz="1000" dirty="0">
                          <a:latin typeface="Franklin Gothic Book"/>
                          <a:cs typeface="Franklin Gothic Book"/>
                        </a:rPr>
                        <a:t>of</a:t>
                      </a:r>
                      <a:r>
                        <a:rPr sz="1000" spc="-5" dirty="0">
                          <a:latin typeface="Franklin Gothic Book"/>
                          <a:cs typeface="Franklin Gothic Book"/>
                        </a:rPr>
                        <a:t> </a:t>
                      </a:r>
                      <a:r>
                        <a:rPr sz="1000" dirty="0">
                          <a:latin typeface="Franklin Gothic Book"/>
                          <a:cs typeface="Franklin Gothic Book"/>
                        </a:rPr>
                        <a:t>"cloud"</a:t>
                      </a:r>
                      <a:r>
                        <a:rPr sz="1000" spc="-10" dirty="0">
                          <a:latin typeface="Franklin Gothic Book"/>
                          <a:cs typeface="Franklin Gothic Book"/>
                        </a:rPr>
                        <a:t> technologies </a:t>
                      </a:r>
                      <a:r>
                        <a:rPr sz="1000" dirty="0">
                          <a:latin typeface="Franklin Gothic Book"/>
                          <a:cs typeface="Franklin Gothic Book"/>
                        </a:rPr>
                        <a:t>including</a:t>
                      </a:r>
                      <a:r>
                        <a:rPr sz="1000" spc="-15" dirty="0">
                          <a:latin typeface="Franklin Gothic Book"/>
                          <a:cs typeface="Franklin Gothic Book"/>
                        </a:rPr>
                        <a:t> </a:t>
                      </a:r>
                      <a:r>
                        <a:rPr sz="1000" dirty="0">
                          <a:latin typeface="Franklin Gothic Book"/>
                          <a:cs typeface="Franklin Gothic Book"/>
                        </a:rPr>
                        <a:t>Software</a:t>
                      </a:r>
                      <a:r>
                        <a:rPr sz="1000" spc="-20" dirty="0">
                          <a:latin typeface="Franklin Gothic Book"/>
                          <a:cs typeface="Franklin Gothic Book"/>
                        </a:rPr>
                        <a:t> </a:t>
                      </a:r>
                      <a:r>
                        <a:rPr sz="1000" spc="-25" dirty="0">
                          <a:latin typeface="Franklin Gothic Book"/>
                          <a:cs typeface="Franklin Gothic Book"/>
                        </a:rPr>
                        <a:t>as</a:t>
                      </a:r>
                      <a:r>
                        <a:rPr sz="1000" spc="500" dirty="0">
                          <a:latin typeface="Franklin Gothic Book"/>
                          <a:cs typeface="Franklin Gothic Book"/>
                        </a:rPr>
                        <a:t> </a:t>
                      </a:r>
                      <a:r>
                        <a:rPr sz="1000" dirty="0">
                          <a:latin typeface="Franklin Gothic Book"/>
                          <a:cs typeface="Franklin Gothic Book"/>
                        </a:rPr>
                        <a:t>a</a:t>
                      </a:r>
                      <a:r>
                        <a:rPr sz="1000" spc="-20" dirty="0">
                          <a:latin typeface="Franklin Gothic Book"/>
                          <a:cs typeface="Franklin Gothic Book"/>
                        </a:rPr>
                        <a:t> </a:t>
                      </a:r>
                      <a:r>
                        <a:rPr sz="1000" dirty="0">
                          <a:latin typeface="Franklin Gothic Book"/>
                          <a:cs typeface="Franklin Gothic Book"/>
                        </a:rPr>
                        <a:t>Service</a:t>
                      </a:r>
                      <a:r>
                        <a:rPr sz="1000" spc="-20" dirty="0">
                          <a:latin typeface="Franklin Gothic Book"/>
                          <a:cs typeface="Franklin Gothic Book"/>
                        </a:rPr>
                        <a:t> </a:t>
                      </a:r>
                      <a:r>
                        <a:rPr sz="1000" dirty="0">
                          <a:latin typeface="Franklin Gothic Book"/>
                          <a:cs typeface="Franklin Gothic Book"/>
                        </a:rPr>
                        <a:t>(SAAS),</a:t>
                      </a:r>
                      <a:r>
                        <a:rPr sz="1000" spc="-25" dirty="0">
                          <a:latin typeface="Franklin Gothic Book"/>
                          <a:cs typeface="Franklin Gothic Book"/>
                        </a:rPr>
                        <a:t> </a:t>
                      </a:r>
                      <a:r>
                        <a:rPr sz="1000" dirty="0">
                          <a:latin typeface="Franklin Gothic Book"/>
                          <a:cs typeface="Franklin Gothic Book"/>
                        </a:rPr>
                        <a:t>Platform</a:t>
                      </a:r>
                      <a:r>
                        <a:rPr sz="1000" spc="-30" dirty="0">
                          <a:latin typeface="Franklin Gothic Book"/>
                          <a:cs typeface="Franklin Gothic Book"/>
                        </a:rPr>
                        <a:t> </a:t>
                      </a:r>
                      <a:r>
                        <a:rPr sz="1000" dirty="0">
                          <a:latin typeface="Franklin Gothic Book"/>
                          <a:cs typeface="Franklin Gothic Book"/>
                        </a:rPr>
                        <a:t>as</a:t>
                      </a:r>
                      <a:r>
                        <a:rPr sz="1000" spc="-30" dirty="0">
                          <a:latin typeface="Franklin Gothic Book"/>
                          <a:cs typeface="Franklin Gothic Book"/>
                        </a:rPr>
                        <a:t> </a:t>
                      </a:r>
                      <a:r>
                        <a:rPr sz="1000" dirty="0">
                          <a:latin typeface="Franklin Gothic Book"/>
                          <a:cs typeface="Franklin Gothic Book"/>
                        </a:rPr>
                        <a:t>a</a:t>
                      </a:r>
                      <a:r>
                        <a:rPr sz="1000" spc="-15" dirty="0">
                          <a:latin typeface="Franklin Gothic Book"/>
                          <a:cs typeface="Franklin Gothic Book"/>
                        </a:rPr>
                        <a:t> </a:t>
                      </a:r>
                      <a:r>
                        <a:rPr sz="1000" dirty="0">
                          <a:latin typeface="Franklin Gothic Book"/>
                          <a:cs typeface="Franklin Gothic Book"/>
                        </a:rPr>
                        <a:t>Service</a:t>
                      </a:r>
                      <a:r>
                        <a:rPr sz="1000" spc="-25" dirty="0">
                          <a:latin typeface="Franklin Gothic Book"/>
                          <a:cs typeface="Franklin Gothic Book"/>
                        </a:rPr>
                        <a:t> </a:t>
                      </a:r>
                      <a:r>
                        <a:rPr sz="1000" dirty="0">
                          <a:latin typeface="Franklin Gothic Book"/>
                          <a:cs typeface="Franklin Gothic Book"/>
                        </a:rPr>
                        <a:t>(PAAS),</a:t>
                      </a:r>
                      <a:r>
                        <a:rPr sz="1000" spc="-2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spc="-10" dirty="0">
                          <a:latin typeface="Franklin Gothic Book"/>
                          <a:cs typeface="Franklin Gothic Book"/>
                        </a:rPr>
                        <a:t>Information</a:t>
                      </a:r>
                      <a:r>
                        <a:rPr sz="1000" spc="-30" dirty="0">
                          <a:latin typeface="Franklin Gothic Book"/>
                          <a:cs typeface="Franklin Gothic Book"/>
                        </a:rPr>
                        <a:t> </a:t>
                      </a:r>
                      <a:r>
                        <a:rPr sz="1000" dirty="0">
                          <a:latin typeface="Franklin Gothic Book"/>
                          <a:cs typeface="Franklin Gothic Book"/>
                        </a:rPr>
                        <a:t>as</a:t>
                      </a:r>
                      <a:r>
                        <a:rPr sz="1000" spc="-35" dirty="0">
                          <a:latin typeface="Franklin Gothic Book"/>
                          <a:cs typeface="Franklin Gothic Book"/>
                        </a:rPr>
                        <a:t> </a:t>
                      </a:r>
                      <a:r>
                        <a:rPr sz="1000" dirty="0">
                          <a:latin typeface="Franklin Gothic Book"/>
                          <a:cs typeface="Franklin Gothic Book"/>
                        </a:rPr>
                        <a:t>a</a:t>
                      </a:r>
                      <a:r>
                        <a:rPr sz="1000" spc="-15" dirty="0">
                          <a:latin typeface="Franklin Gothic Book"/>
                          <a:cs typeface="Franklin Gothic Book"/>
                        </a:rPr>
                        <a:t> </a:t>
                      </a:r>
                      <a:r>
                        <a:rPr sz="1000" dirty="0">
                          <a:latin typeface="Franklin Gothic Book"/>
                          <a:cs typeface="Franklin Gothic Book"/>
                        </a:rPr>
                        <a:t>Service</a:t>
                      </a:r>
                      <a:r>
                        <a:rPr sz="1000" spc="-20" dirty="0">
                          <a:latin typeface="Franklin Gothic Book"/>
                          <a:cs typeface="Franklin Gothic Book"/>
                        </a:rPr>
                        <a:t> </a:t>
                      </a:r>
                      <a:r>
                        <a:rPr sz="1000" dirty="0">
                          <a:latin typeface="Franklin Gothic Book"/>
                          <a:cs typeface="Franklin Gothic Book"/>
                        </a:rPr>
                        <a:t>(IAAS),</a:t>
                      </a:r>
                      <a:r>
                        <a:rPr sz="1000" spc="-25"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ensure</a:t>
                      </a:r>
                      <a:r>
                        <a:rPr sz="1000" spc="-20" dirty="0">
                          <a:latin typeface="Franklin Gothic Book"/>
                          <a:cs typeface="Franklin Gothic Book"/>
                        </a:rPr>
                        <a:t> that </a:t>
                      </a:r>
                      <a:r>
                        <a:rPr sz="1000" dirty="0">
                          <a:latin typeface="Franklin Gothic Book"/>
                          <a:cs typeface="Franklin Gothic Book"/>
                        </a:rPr>
                        <a:t>business</a:t>
                      </a:r>
                      <a:r>
                        <a:rPr sz="1000" spc="-30" dirty="0">
                          <a:latin typeface="Franklin Gothic Book"/>
                          <a:cs typeface="Franklin Gothic Book"/>
                        </a:rPr>
                        <a:t> </a:t>
                      </a:r>
                      <a:r>
                        <a:rPr sz="1000" spc="-10" dirty="0">
                          <a:latin typeface="Franklin Gothic Book"/>
                          <a:cs typeface="Franklin Gothic Book"/>
                        </a:rPr>
                        <a:t>operations</a:t>
                      </a:r>
                      <a:r>
                        <a:rPr sz="1000" spc="-30" dirty="0">
                          <a:latin typeface="Franklin Gothic Book"/>
                          <a:cs typeface="Franklin Gothic Book"/>
                        </a:rPr>
                        <a:t> </a:t>
                      </a:r>
                      <a:r>
                        <a:rPr sz="1000" dirty="0">
                          <a:latin typeface="Franklin Gothic Book"/>
                          <a:cs typeface="Franklin Gothic Book"/>
                        </a:rPr>
                        <a:t>are</a:t>
                      </a:r>
                      <a:r>
                        <a:rPr sz="1000" spc="-20" dirty="0">
                          <a:latin typeface="Franklin Gothic Book"/>
                          <a:cs typeface="Franklin Gothic Book"/>
                        </a:rPr>
                        <a:t> </a:t>
                      </a:r>
                      <a:r>
                        <a:rPr sz="1000" dirty="0">
                          <a:latin typeface="Franklin Gothic Book"/>
                          <a:cs typeface="Franklin Gothic Book"/>
                        </a:rPr>
                        <a:t>capable</a:t>
                      </a:r>
                      <a:r>
                        <a:rPr sz="1000" spc="-20"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dirty="0">
                          <a:latin typeface="Franklin Gothic Book"/>
                          <a:cs typeface="Franklin Gothic Book"/>
                        </a:rPr>
                        <a:t>delivering</a:t>
                      </a:r>
                      <a:r>
                        <a:rPr sz="1000" spc="-20" dirty="0">
                          <a:latin typeface="Franklin Gothic Book"/>
                          <a:cs typeface="Franklin Gothic Book"/>
                        </a:rPr>
                        <a:t> </a:t>
                      </a:r>
                      <a:r>
                        <a:rPr sz="1000" spc="-10" dirty="0">
                          <a:latin typeface="Franklin Gothic Book"/>
                          <a:cs typeface="Franklin Gothic Book"/>
                        </a:rPr>
                        <a:t>programs</a:t>
                      </a:r>
                      <a:r>
                        <a:rPr sz="1000" spc="-3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services</a:t>
                      </a:r>
                      <a:r>
                        <a:rPr sz="1000" spc="-30" dirty="0">
                          <a:latin typeface="Franklin Gothic Book"/>
                          <a:cs typeface="Franklin Gothic Book"/>
                        </a:rPr>
                        <a:t> </a:t>
                      </a:r>
                      <a:r>
                        <a:rPr sz="1000" dirty="0">
                          <a:latin typeface="Franklin Gothic Book"/>
                          <a:cs typeface="Franklin Gothic Book"/>
                        </a:rPr>
                        <a:t>efficiently</a:t>
                      </a:r>
                      <a:r>
                        <a:rPr sz="1000" spc="-2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spc="-10" dirty="0">
                          <a:latin typeface="Franklin Gothic Book"/>
                          <a:cs typeface="Franklin Gothic Book"/>
                        </a:rPr>
                        <a:t>effectively </a:t>
                      </a:r>
                      <a:r>
                        <a:rPr sz="1000" dirty="0">
                          <a:latin typeface="Franklin Gothic Book"/>
                          <a:cs typeface="Franklin Gothic Book"/>
                        </a:rPr>
                        <a:t>within</a:t>
                      </a:r>
                      <a:r>
                        <a:rPr sz="1000" spc="-50" dirty="0">
                          <a:latin typeface="Franklin Gothic Book"/>
                          <a:cs typeface="Franklin Gothic Book"/>
                        </a:rPr>
                        <a:t> </a:t>
                      </a:r>
                      <a:r>
                        <a:rPr sz="1000" dirty="0">
                          <a:latin typeface="Franklin Gothic Book"/>
                          <a:cs typeface="Franklin Gothic Book"/>
                        </a:rPr>
                        <a:t>acceptable</a:t>
                      </a:r>
                      <a:r>
                        <a:rPr sz="1000" spc="-60" dirty="0">
                          <a:latin typeface="Franklin Gothic Book"/>
                          <a:cs typeface="Franklin Gothic Book"/>
                        </a:rPr>
                        <a:t> </a:t>
                      </a:r>
                      <a:r>
                        <a:rPr sz="1000" dirty="0">
                          <a:latin typeface="Franklin Gothic Book"/>
                          <a:cs typeface="Franklin Gothic Book"/>
                        </a:rPr>
                        <a:t>tolerances</a:t>
                      </a:r>
                      <a:r>
                        <a:rPr sz="1000" spc="-50" dirty="0">
                          <a:latin typeface="Franklin Gothic Book"/>
                          <a:cs typeface="Franklin Gothic Book"/>
                        </a:rPr>
                        <a:t> </a:t>
                      </a:r>
                      <a:r>
                        <a:rPr sz="1000" dirty="0">
                          <a:latin typeface="Franklin Gothic Book"/>
                          <a:cs typeface="Franklin Gothic Book"/>
                        </a:rPr>
                        <a:t>potential</a:t>
                      </a:r>
                      <a:r>
                        <a:rPr sz="1000" spc="-55" dirty="0">
                          <a:latin typeface="Franklin Gothic Book"/>
                          <a:cs typeface="Franklin Gothic Book"/>
                        </a:rPr>
                        <a:t> </a:t>
                      </a:r>
                      <a:r>
                        <a:rPr sz="1000" dirty="0">
                          <a:latin typeface="Franklin Gothic Book"/>
                          <a:cs typeface="Franklin Gothic Book"/>
                        </a:rPr>
                        <a:t>negative</a:t>
                      </a:r>
                      <a:r>
                        <a:rPr sz="1000" spc="-50" dirty="0">
                          <a:latin typeface="Franklin Gothic Book"/>
                          <a:cs typeface="Franklin Gothic Book"/>
                        </a:rPr>
                        <a:t> </a:t>
                      </a:r>
                      <a:r>
                        <a:rPr sz="1000" spc="-10" dirty="0">
                          <a:latin typeface="Franklin Gothic Book"/>
                          <a:cs typeface="Franklin Gothic Book"/>
                        </a:rPr>
                        <a:t>outcomes.</a:t>
                      </a:r>
                      <a:endParaRPr sz="1000">
                        <a:latin typeface="Franklin Gothic Book"/>
                        <a:cs typeface="Franklin Gothic Book"/>
                      </a:endParaRPr>
                    </a:p>
                  </a:txBody>
                  <a:tcPr marL="0" marR="0" marT="6779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698687">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D74B5"/>
                    </a:solidFill>
                  </a:tcPr>
                </a:tc>
                <a:tc>
                  <a:txBody>
                    <a:bodyPr/>
                    <a:lstStyle/>
                    <a:p>
                      <a:pPr marL="67945" marR="63500">
                        <a:lnSpc>
                          <a:spcPts val="1250"/>
                        </a:lnSpc>
                        <a:spcBef>
                          <a:spcPts val="630"/>
                        </a:spcBef>
                      </a:pPr>
                      <a:r>
                        <a:rPr sz="1000" dirty="0">
                          <a:latin typeface="Franklin Gothic Book"/>
                          <a:cs typeface="Franklin Gothic Book"/>
                        </a:rPr>
                        <a:t>Security</a:t>
                      </a:r>
                      <a:r>
                        <a:rPr sz="1000" spc="-10" dirty="0">
                          <a:latin typeface="Franklin Gothic Book"/>
                          <a:cs typeface="Franklin Gothic Book"/>
                        </a:rPr>
                        <a:t> Assessment</a:t>
                      </a:r>
                      <a:r>
                        <a:rPr sz="1000" spc="-20" dirty="0">
                          <a:latin typeface="Franklin Gothic Book"/>
                          <a:cs typeface="Franklin Gothic Book"/>
                        </a:rPr>
                        <a:t> </a:t>
                      </a:r>
                      <a:r>
                        <a:rPr sz="1000" spc="-25" dirty="0">
                          <a:latin typeface="Franklin Gothic Book"/>
                          <a:cs typeface="Franklin Gothic Book"/>
                        </a:rPr>
                        <a:t>and </a:t>
                      </a:r>
                      <a:r>
                        <a:rPr sz="1000" spc="-10" dirty="0">
                          <a:latin typeface="Franklin Gothic Book"/>
                          <a:cs typeface="Franklin Gothic Book"/>
                        </a:rPr>
                        <a:t>Authorization</a:t>
                      </a:r>
                      <a:r>
                        <a:rPr sz="1000" spc="30" dirty="0">
                          <a:latin typeface="Franklin Gothic Book"/>
                          <a:cs typeface="Franklin Gothic Book"/>
                        </a:rPr>
                        <a:t> </a:t>
                      </a:r>
                      <a:r>
                        <a:rPr sz="1000" dirty="0">
                          <a:latin typeface="Franklin Gothic Book"/>
                          <a:cs typeface="Franklin Gothic Book"/>
                        </a:rPr>
                        <a:t>/</a:t>
                      </a:r>
                      <a:r>
                        <a:rPr sz="1000" spc="20" dirty="0">
                          <a:latin typeface="Franklin Gothic Book"/>
                          <a:cs typeface="Franklin Gothic Book"/>
                        </a:rPr>
                        <a:t> </a:t>
                      </a:r>
                      <a:r>
                        <a:rPr sz="1000" spc="-10" dirty="0">
                          <a:latin typeface="Franklin Gothic Book"/>
                          <a:cs typeface="Franklin Gothic Book"/>
                        </a:rPr>
                        <a:t>Technology </a:t>
                      </a:r>
                      <a:r>
                        <a:rPr sz="1000" dirty="0">
                          <a:latin typeface="Franklin Gothic Book"/>
                          <a:cs typeface="Franklin Gothic Book"/>
                        </a:rPr>
                        <a:t>Risk</a:t>
                      </a:r>
                      <a:r>
                        <a:rPr sz="1000" spc="-20" dirty="0">
                          <a:latin typeface="Franklin Gothic Book"/>
                          <a:cs typeface="Franklin Gothic Book"/>
                        </a:rPr>
                        <a:t> </a:t>
                      </a:r>
                      <a:r>
                        <a:rPr sz="1000" spc="-10" dirty="0">
                          <a:latin typeface="Franklin Gothic Book"/>
                          <a:cs typeface="Franklin Gothic Book"/>
                        </a:rPr>
                        <a:t>Assessments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74295">
                        <a:lnSpc>
                          <a:spcPts val="1250"/>
                        </a:lnSpc>
                        <a:spcBef>
                          <a:spcPts val="630"/>
                        </a:spcBef>
                      </a:pPr>
                      <a:r>
                        <a:rPr sz="1000" dirty="0">
                          <a:latin typeface="Franklin Gothic Book"/>
                          <a:cs typeface="Franklin Gothic Book"/>
                        </a:rPr>
                        <a:t>Evaluate</a:t>
                      </a:r>
                      <a:r>
                        <a:rPr sz="1000" spc="-10" dirty="0">
                          <a:latin typeface="Franklin Gothic Book"/>
                          <a:cs typeface="Franklin Gothic Book"/>
                        </a:rPr>
                        <a:t> systems</a:t>
                      </a:r>
                      <a:r>
                        <a:rPr sz="1000" spc="-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applications</a:t>
                      </a:r>
                      <a:r>
                        <a:rPr sz="1000" spc="-5" dirty="0">
                          <a:latin typeface="Franklin Gothic Book"/>
                          <a:cs typeface="Franklin Gothic Book"/>
                        </a:rPr>
                        <a:t> </a:t>
                      </a:r>
                      <a:r>
                        <a:rPr sz="1000" dirty="0">
                          <a:latin typeface="Franklin Gothic Book"/>
                          <a:cs typeface="Franklin Gothic Book"/>
                        </a:rPr>
                        <a:t>in</a:t>
                      </a:r>
                      <a:r>
                        <a:rPr sz="1000" spc="-5" dirty="0">
                          <a:latin typeface="Franklin Gothic Book"/>
                          <a:cs typeface="Franklin Gothic Book"/>
                        </a:rPr>
                        <a:t> </a:t>
                      </a:r>
                      <a:r>
                        <a:rPr sz="1000" dirty="0">
                          <a:latin typeface="Franklin Gothic Book"/>
                          <a:cs typeface="Franklin Gothic Book"/>
                        </a:rPr>
                        <a:t>terms</a:t>
                      </a:r>
                      <a:r>
                        <a:rPr sz="1000" spc="-10" dirty="0">
                          <a:latin typeface="Franklin Gothic Book"/>
                          <a:cs typeface="Franklin Gothic Book"/>
                        </a:rPr>
                        <a:t> </a:t>
                      </a:r>
                      <a:r>
                        <a:rPr sz="1000" dirty="0">
                          <a:latin typeface="Franklin Gothic Book"/>
                          <a:cs typeface="Franklin Gothic Book"/>
                        </a:rPr>
                        <a:t>of design</a:t>
                      </a:r>
                      <a:r>
                        <a:rPr sz="1000" spc="-10" dirty="0">
                          <a:latin typeface="Franklin Gothic Book"/>
                          <a:cs typeface="Franklin Gothic Book"/>
                        </a:rPr>
                        <a:t> </a:t>
                      </a:r>
                      <a:r>
                        <a:rPr sz="1000" dirty="0">
                          <a:latin typeface="Franklin Gothic Book"/>
                          <a:cs typeface="Franklin Gothic Book"/>
                        </a:rPr>
                        <a:t>and </a:t>
                      </a:r>
                      <a:r>
                        <a:rPr sz="1000" spc="-10" dirty="0">
                          <a:latin typeface="Franklin Gothic Book"/>
                          <a:cs typeface="Franklin Gothic Book"/>
                        </a:rPr>
                        <a:t>architecture</a:t>
                      </a:r>
                      <a:r>
                        <a:rPr sz="1000" spc="-5" dirty="0">
                          <a:latin typeface="Franklin Gothic Book"/>
                          <a:cs typeface="Franklin Gothic Book"/>
                        </a:rPr>
                        <a:t> </a:t>
                      </a:r>
                      <a:r>
                        <a:rPr sz="1000" dirty="0">
                          <a:latin typeface="Franklin Gothic Book"/>
                          <a:cs typeface="Franklin Gothic Book"/>
                        </a:rPr>
                        <a:t>in</a:t>
                      </a:r>
                      <a:r>
                        <a:rPr sz="1000" spc="-10" dirty="0">
                          <a:latin typeface="Franklin Gothic Book"/>
                          <a:cs typeface="Franklin Gothic Book"/>
                        </a:rPr>
                        <a:t> conjunction</a:t>
                      </a:r>
                      <a:r>
                        <a:rPr sz="1000" spc="-15" dirty="0">
                          <a:latin typeface="Franklin Gothic Book"/>
                          <a:cs typeface="Franklin Gothic Book"/>
                        </a:rPr>
                        <a:t> </a:t>
                      </a:r>
                      <a:r>
                        <a:rPr sz="1000" dirty="0">
                          <a:latin typeface="Franklin Gothic Book"/>
                          <a:cs typeface="Franklin Gothic Book"/>
                        </a:rPr>
                        <a:t>with</a:t>
                      </a:r>
                      <a:r>
                        <a:rPr sz="1000" spc="-10" dirty="0">
                          <a:latin typeface="Franklin Gothic Book"/>
                          <a:cs typeface="Franklin Gothic Book"/>
                        </a:rPr>
                        <a:t> existing </a:t>
                      </a:r>
                      <a:r>
                        <a:rPr sz="1000" dirty="0">
                          <a:latin typeface="Franklin Gothic Book"/>
                          <a:cs typeface="Franklin Gothic Book"/>
                        </a:rPr>
                        <a:t>or</a:t>
                      </a:r>
                      <a:r>
                        <a:rPr sz="1000" spc="-45" dirty="0">
                          <a:latin typeface="Franklin Gothic Book"/>
                          <a:cs typeface="Franklin Gothic Book"/>
                        </a:rPr>
                        <a:t> </a:t>
                      </a:r>
                      <a:r>
                        <a:rPr sz="1000" dirty="0">
                          <a:latin typeface="Franklin Gothic Book"/>
                          <a:cs typeface="Franklin Gothic Book"/>
                        </a:rPr>
                        <a:t>available</a:t>
                      </a:r>
                      <a:r>
                        <a:rPr sz="1000" spc="-45" dirty="0">
                          <a:latin typeface="Franklin Gothic Book"/>
                          <a:cs typeface="Franklin Gothic Book"/>
                        </a:rPr>
                        <a:t> </a:t>
                      </a:r>
                      <a:r>
                        <a:rPr sz="1000" dirty="0">
                          <a:latin typeface="Franklin Gothic Book"/>
                          <a:cs typeface="Franklin Gothic Book"/>
                        </a:rPr>
                        <a:t>controls</a:t>
                      </a:r>
                      <a:r>
                        <a:rPr sz="1000" spc="-40" dirty="0">
                          <a:latin typeface="Franklin Gothic Book"/>
                          <a:cs typeface="Franklin Gothic Book"/>
                        </a:rPr>
                        <a:t> </a:t>
                      </a:r>
                      <a:r>
                        <a:rPr sz="1000" dirty="0">
                          <a:latin typeface="Franklin Gothic Book"/>
                          <a:cs typeface="Franklin Gothic Book"/>
                        </a:rPr>
                        <a:t>to</a:t>
                      </a:r>
                      <a:r>
                        <a:rPr sz="1000" spc="-40" dirty="0">
                          <a:latin typeface="Franklin Gothic Book"/>
                          <a:cs typeface="Franklin Gothic Book"/>
                        </a:rPr>
                        <a:t> </a:t>
                      </a:r>
                      <a:r>
                        <a:rPr sz="1000" dirty="0">
                          <a:latin typeface="Franklin Gothic Book"/>
                          <a:cs typeface="Franklin Gothic Book"/>
                        </a:rPr>
                        <a:t>ensure</a:t>
                      </a:r>
                      <a:r>
                        <a:rPr sz="1000" spc="-40" dirty="0">
                          <a:latin typeface="Franklin Gothic Book"/>
                          <a:cs typeface="Franklin Gothic Book"/>
                        </a:rPr>
                        <a:t> </a:t>
                      </a:r>
                      <a:r>
                        <a:rPr sz="1000" dirty="0">
                          <a:latin typeface="Franklin Gothic Book"/>
                          <a:cs typeface="Franklin Gothic Book"/>
                        </a:rPr>
                        <a:t>that</a:t>
                      </a:r>
                      <a:r>
                        <a:rPr sz="1000" spc="-40" dirty="0">
                          <a:latin typeface="Franklin Gothic Book"/>
                          <a:cs typeface="Franklin Gothic Book"/>
                        </a:rPr>
                        <a:t> </a:t>
                      </a:r>
                      <a:r>
                        <a:rPr sz="1000" dirty="0">
                          <a:latin typeface="Franklin Gothic Book"/>
                          <a:cs typeface="Franklin Gothic Book"/>
                        </a:rPr>
                        <a:t>current</a:t>
                      </a:r>
                      <a:r>
                        <a:rPr sz="1000" spc="-4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anticipated</a:t>
                      </a:r>
                      <a:r>
                        <a:rPr sz="1000" spc="-35" dirty="0">
                          <a:latin typeface="Franklin Gothic Book"/>
                          <a:cs typeface="Franklin Gothic Book"/>
                        </a:rPr>
                        <a:t> </a:t>
                      </a:r>
                      <a:r>
                        <a:rPr sz="1000" dirty="0">
                          <a:latin typeface="Franklin Gothic Book"/>
                          <a:cs typeface="Franklin Gothic Book"/>
                        </a:rPr>
                        <a:t>threats</a:t>
                      </a:r>
                      <a:r>
                        <a:rPr sz="1000" spc="-40" dirty="0">
                          <a:latin typeface="Franklin Gothic Book"/>
                          <a:cs typeface="Franklin Gothic Book"/>
                        </a:rPr>
                        <a:t> </a:t>
                      </a:r>
                      <a:r>
                        <a:rPr sz="1000" dirty="0">
                          <a:latin typeface="Franklin Gothic Book"/>
                          <a:cs typeface="Franklin Gothic Book"/>
                        </a:rPr>
                        <a:t>are</a:t>
                      </a:r>
                      <a:r>
                        <a:rPr sz="1000" spc="-45" dirty="0">
                          <a:latin typeface="Franklin Gothic Book"/>
                          <a:cs typeface="Franklin Gothic Book"/>
                        </a:rPr>
                        <a:t> </a:t>
                      </a:r>
                      <a:r>
                        <a:rPr sz="1000" dirty="0">
                          <a:latin typeface="Franklin Gothic Book"/>
                          <a:cs typeface="Franklin Gothic Book"/>
                        </a:rPr>
                        <a:t>mitigated</a:t>
                      </a:r>
                      <a:r>
                        <a:rPr sz="1000" spc="-35" dirty="0">
                          <a:latin typeface="Franklin Gothic Book"/>
                          <a:cs typeface="Franklin Gothic Book"/>
                        </a:rPr>
                        <a:t> </a:t>
                      </a:r>
                      <a:r>
                        <a:rPr sz="1000" spc="-10" dirty="0">
                          <a:latin typeface="Franklin Gothic Book"/>
                          <a:cs typeface="Franklin Gothic Book"/>
                        </a:rPr>
                        <a:t>within</a:t>
                      </a:r>
                      <a:r>
                        <a:rPr sz="1000" spc="500" dirty="0">
                          <a:latin typeface="Franklin Gothic Book"/>
                          <a:cs typeface="Franklin Gothic Book"/>
                        </a:rPr>
                        <a:t> </a:t>
                      </a:r>
                      <a:r>
                        <a:rPr sz="1000" dirty="0">
                          <a:latin typeface="Franklin Gothic Book"/>
                          <a:cs typeface="Franklin Gothic Book"/>
                        </a:rPr>
                        <a:t>acceptable</a:t>
                      </a:r>
                      <a:r>
                        <a:rPr sz="1000" spc="-20" dirty="0">
                          <a:latin typeface="Franklin Gothic Book"/>
                          <a:cs typeface="Franklin Gothic Book"/>
                        </a:rPr>
                        <a:t> </a:t>
                      </a:r>
                      <a:r>
                        <a:rPr sz="1000" dirty="0">
                          <a:latin typeface="Franklin Gothic Book"/>
                          <a:cs typeface="Franklin Gothic Book"/>
                        </a:rPr>
                        <a:t>risk</a:t>
                      </a:r>
                      <a:r>
                        <a:rPr sz="1000" spc="-20" dirty="0">
                          <a:latin typeface="Franklin Gothic Book"/>
                          <a:cs typeface="Franklin Gothic Book"/>
                        </a:rPr>
                        <a:t> </a:t>
                      </a:r>
                      <a:r>
                        <a:rPr sz="1000" spc="-10" dirty="0">
                          <a:latin typeface="Franklin Gothic Book"/>
                          <a:cs typeface="Franklin Gothic Book"/>
                        </a:rPr>
                        <a:t>tolerances.</a:t>
                      </a:r>
                      <a:r>
                        <a:rPr sz="1000" spc="-20" dirty="0">
                          <a:latin typeface="Franklin Gothic Book"/>
                          <a:cs typeface="Franklin Gothic Book"/>
                        </a:rPr>
                        <a:t> </a:t>
                      </a:r>
                      <a:r>
                        <a:rPr sz="1000" dirty="0">
                          <a:latin typeface="Franklin Gothic Book"/>
                          <a:cs typeface="Franklin Gothic Book"/>
                        </a:rPr>
                        <a:t>Includes</a:t>
                      </a:r>
                      <a:r>
                        <a:rPr sz="1000" spc="-15" dirty="0">
                          <a:latin typeface="Franklin Gothic Book"/>
                          <a:cs typeface="Franklin Gothic Book"/>
                        </a:rPr>
                        <a:t> </a:t>
                      </a:r>
                      <a:r>
                        <a:rPr sz="1000" dirty="0">
                          <a:latin typeface="Franklin Gothic Book"/>
                          <a:cs typeface="Franklin Gothic Book"/>
                        </a:rPr>
                        <a:t>an</a:t>
                      </a:r>
                      <a:r>
                        <a:rPr sz="1000" spc="-30" dirty="0">
                          <a:latin typeface="Franklin Gothic Book"/>
                          <a:cs typeface="Franklin Gothic Book"/>
                        </a:rPr>
                        <a:t> </a:t>
                      </a:r>
                      <a:r>
                        <a:rPr sz="1000" dirty="0">
                          <a:latin typeface="Franklin Gothic Book"/>
                          <a:cs typeface="Franklin Gothic Book"/>
                        </a:rPr>
                        <a:t>analysis</a:t>
                      </a:r>
                      <a:r>
                        <a:rPr sz="1000" spc="-15"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spc="-10" dirty="0">
                          <a:latin typeface="Franklin Gothic Book"/>
                          <a:cs typeface="Franklin Gothic Book"/>
                        </a:rPr>
                        <a:t>in-</a:t>
                      </a:r>
                      <a:r>
                        <a:rPr sz="1000" dirty="0">
                          <a:latin typeface="Franklin Gothic Book"/>
                          <a:cs typeface="Franklin Gothic Book"/>
                        </a:rPr>
                        <a:t>place</a:t>
                      </a:r>
                      <a:r>
                        <a:rPr sz="1000" spc="-25" dirty="0">
                          <a:latin typeface="Franklin Gothic Book"/>
                          <a:cs typeface="Franklin Gothic Book"/>
                        </a:rPr>
                        <a:t> </a:t>
                      </a:r>
                      <a:r>
                        <a:rPr sz="1000" dirty="0">
                          <a:latin typeface="Franklin Gothic Book"/>
                          <a:cs typeface="Franklin Gothic Book"/>
                        </a:rPr>
                        <a:t>systems</a:t>
                      </a:r>
                      <a:r>
                        <a:rPr sz="1000" spc="-15" dirty="0">
                          <a:latin typeface="Franklin Gothic Book"/>
                          <a:cs typeface="Franklin Gothic Book"/>
                        </a:rPr>
                        <a:t> </a:t>
                      </a:r>
                      <a:r>
                        <a:rPr sz="1000" spc="-10" dirty="0">
                          <a:latin typeface="Franklin Gothic Book"/>
                          <a:cs typeface="Franklin Gothic Book"/>
                        </a:rPr>
                        <a:t>periodically</a:t>
                      </a:r>
                      <a:r>
                        <a:rPr sz="1000" spc="-25" dirty="0">
                          <a:latin typeface="Franklin Gothic Book"/>
                          <a:cs typeface="Franklin Gothic Book"/>
                        </a:rPr>
                        <a:t> </a:t>
                      </a:r>
                      <a:r>
                        <a:rPr sz="1000" dirty="0">
                          <a:latin typeface="Franklin Gothic Book"/>
                          <a:cs typeface="Franklin Gothic Book"/>
                        </a:rPr>
                        <a:t>or</a:t>
                      </a:r>
                      <a:r>
                        <a:rPr sz="1000" spc="-20" dirty="0">
                          <a:latin typeface="Franklin Gothic Book"/>
                          <a:cs typeface="Franklin Gothic Book"/>
                        </a:rPr>
                        <a:t> when</a:t>
                      </a:r>
                      <a:r>
                        <a:rPr sz="1000" spc="500" dirty="0">
                          <a:latin typeface="Franklin Gothic Book"/>
                          <a:cs typeface="Franklin Gothic Book"/>
                        </a:rPr>
                        <a:t> </a:t>
                      </a:r>
                      <a:r>
                        <a:rPr sz="1000" dirty="0">
                          <a:latin typeface="Franklin Gothic Book"/>
                          <a:cs typeface="Franklin Gothic Book"/>
                        </a:rPr>
                        <a:t>significant</a:t>
                      </a:r>
                      <a:r>
                        <a:rPr sz="1000" spc="-35" dirty="0">
                          <a:latin typeface="Franklin Gothic Book"/>
                          <a:cs typeface="Franklin Gothic Book"/>
                        </a:rPr>
                        <a:t> </a:t>
                      </a:r>
                      <a:r>
                        <a:rPr sz="1000" dirty="0">
                          <a:latin typeface="Franklin Gothic Book"/>
                          <a:cs typeface="Franklin Gothic Book"/>
                        </a:rPr>
                        <a:t>change</a:t>
                      </a:r>
                      <a:r>
                        <a:rPr sz="1000" spc="-40" dirty="0">
                          <a:latin typeface="Franklin Gothic Book"/>
                          <a:cs typeface="Franklin Gothic Book"/>
                        </a:rPr>
                        <a:t> </a:t>
                      </a:r>
                      <a:r>
                        <a:rPr sz="1000" dirty="0">
                          <a:latin typeface="Franklin Gothic Book"/>
                          <a:cs typeface="Franklin Gothic Book"/>
                        </a:rPr>
                        <a:t>occurs</a:t>
                      </a:r>
                      <a:r>
                        <a:rPr sz="1000" spc="-40" dirty="0">
                          <a:latin typeface="Franklin Gothic Book"/>
                          <a:cs typeface="Franklin Gothic Book"/>
                        </a:rPr>
                        <a:t> </a:t>
                      </a:r>
                      <a:r>
                        <a:rPr sz="1000" dirty="0">
                          <a:latin typeface="Franklin Gothic Book"/>
                          <a:cs typeface="Franklin Gothic Book"/>
                        </a:rPr>
                        <a:t>as</a:t>
                      </a:r>
                      <a:r>
                        <a:rPr sz="1000" spc="-30" dirty="0">
                          <a:latin typeface="Franklin Gothic Book"/>
                          <a:cs typeface="Franklin Gothic Book"/>
                        </a:rPr>
                        <a:t> </a:t>
                      </a:r>
                      <a:r>
                        <a:rPr sz="1000" dirty="0">
                          <a:latin typeface="Franklin Gothic Book"/>
                          <a:cs typeface="Franklin Gothic Book"/>
                        </a:rPr>
                        <a:t>well</a:t>
                      </a:r>
                      <a:r>
                        <a:rPr sz="1000" spc="-45" dirty="0">
                          <a:latin typeface="Franklin Gothic Book"/>
                          <a:cs typeface="Franklin Gothic Book"/>
                        </a:rPr>
                        <a:t> </a:t>
                      </a:r>
                      <a:r>
                        <a:rPr sz="1000" dirty="0">
                          <a:latin typeface="Franklin Gothic Book"/>
                          <a:cs typeface="Franklin Gothic Book"/>
                        </a:rPr>
                        <a:t>as</a:t>
                      </a:r>
                      <a:r>
                        <a:rPr sz="1000" spc="-30"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dirty="0">
                          <a:latin typeface="Franklin Gothic Book"/>
                          <a:cs typeface="Franklin Gothic Book"/>
                        </a:rPr>
                        <a:t>analysis</a:t>
                      </a:r>
                      <a:r>
                        <a:rPr sz="1000" spc="-40"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introduction</a:t>
                      </a:r>
                      <a:r>
                        <a:rPr sz="1000" spc="-30"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new</a:t>
                      </a:r>
                      <a:r>
                        <a:rPr sz="1000" spc="-35" dirty="0">
                          <a:latin typeface="Franklin Gothic Book"/>
                          <a:cs typeface="Franklin Gothic Book"/>
                        </a:rPr>
                        <a:t> </a:t>
                      </a:r>
                      <a:r>
                        <a:rPr sz="1000" dirty="0">
                          <a:latin typeface="Franklin Gothic Book"/>
                          <a:cs typeface="Franklin Gothic Book"/>
                        </a:rPr>
                        <a:t>technology</a:t>
                      </a:r>
                      <a:r>
                        <a:rPr sz="1000" spc="-45" dirty="0">
                          <a:latin typeface="Franklin Gothic Book"/>
                          <a:cs typeface="Franklin Gothic Book"/>
                        </a:rPr>
                        <a:t> </a:t>
                      </a:r>
                      <a:r>
                        <a:rPr sz="1000" spc="-10" dirty="0">
                          <a:latin typeface="Franklin Gothic Book"/>
                          <a:cs typeface="Franklin Gothic Book"/>
                        </a:rPr>
                        <a:t>systems.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699247">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2D74B5"/>
                    </a:solidFill>
                  </a:tcPr>
                </a:tc>
                <a:tc>
                  <a:txBody>
                    <a:bodyPr/>
                    <a:lstStyle/>
                    <a:p>
                      <a:pPr marL="67945" marR="376555">
                        <a:lnSpc>
                          <a:spcPts val="1250"/>
                        </a:lnSpc>
                        <a:spcBef>
                          <a:spcPts val="630"/>
                        </a:spcBef>
                      </a:pPr>
                      <a:r>
                        <a:rPr sz="1000" dirty="0">
                          <a:latin typeface="Franklin Gothic Book"/>
                          <a:cs typeface="Franklin Gothic Book"/>
                        </a:rPr>
                        <a:t>External</a:t>
                      </a:r>
                      <a:r>
                        <a:rPr sz="1000" spc="-40" dirty="0">
                          <a:latin typeface="Franklin Gothic Book"/>
                          <a:cs typeface="Franklin Gothic Book"/>
                        </a:rPr>
                        <a:t> </a:t>
                      </a:r>
                      <a:r>
                        <a:rPr sz="1000" dirty="0">
                          <a:latin typeface="Franklin Gothic Book"/>
                          <a:cs typeface="Franklin Gothic Book"/>
                        </a:rPr>
                        <a:t>Vendors</a:t>
                      </a:r>
                      <a:r>
                        <a:rPr sz="1000" spc="-40"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Third</a:t>
                      </a:r>
                      <a:r>
                        <a:rPr sz="1000" spc="-25" dirty="0">
                          <a:latin typeface="Franklin Gothic Book"/>
                          <a:cs typeface="Franklin Gothic Book"/>
                        </a:rPr>
                        <a:t> </a:t>
                      </a:r>
                      <a:r>
                        <a:rPr sz="1000" dirty="0">
                          <a:latin typeface="Franklin Gothic Book"/>
                          <a:cs typeface="Franklin Gothic Book"/>
                        </a:rPr>
                        <a:t>Party</a:t>
                      </a:r>
                      <a:r>
                        <a:rPr sz="1000" spc="-30" dirty="0">
                          <a:latin typeface="Franklin Gothic Book"/>
                          <a:cs typeface="Franklin Gothic Book"/>
                        </a:rPr>
                        <a:t> </a:t>
                      </a:r>
                      <a:r>
                        <a:rPr sz="1000" spc="-10" dirty="0">
                          <a:latin typeface="Franklin Gothic Book"/>
                          <a:cs typeface="Franklin Gothic Book"/>
                        </a:rPr>
                        <a:t>Providers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73025">
                        <a:lnSpc>
                          <a:spcPts val="1250"/>
                        </a:lnSpc>
                        <a:spcBef>
                          <a:spcPts val="630"/>
                        </a:spcBef>
                      </a:pPr>
                      <a:r>
                        <a:rPr sz="1000" spc="-10" dirty="0">
                          <a:latin typeface="Franklin Gothic Book"/>
                          <a:cs typeface="Franklin Gothic Book"/>
                        </a:rPr>
                        <a:t>Evaluation</a:t>
                      </a:r>
                      <a:r>
                        <a:rPr sz="1000" spc="-30"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third</a:t>
                      </a:r>
                      <a:r>
                        <a:rPr sz="1000" spc="-15" dirty="0">
                          <a:latin typeface="Franklin Gothic Book"/>
                          <a:cs typeface="Franklin Gothic Book"/>
                        </a:rPr>
                        <a:t> </a:t>
                      </a:r>
                      <a:r>
                        <a:rPr sz="1000" dirty="0">
                          <a:latin typeface="Franklin Gothic Book"/>
                          <a:cs typeface="Franklin Gothic Book"/>
                        </a:rPr>
                        <a:t>party</a:t>
                      </a:r>
                      <a:r>
                        <a:rPr sz="1000" spc="-25" dirty="0">
                          <a:latin typeface="Franklin Gothic Book"/>
                          <a:cs typeface="Franklin Gothic Book"/>
                        </a:rPr>
                        <a:t> </a:t>
                      </a:r>
                      <a:r>
                        <a:rPr sz="1000" dirty="0">
                          <a:latin typeface="Franklin Gothic Book"/>
                          <a:cs typeface="Franklin Gothic Book"/>
                        </a:rPr>
                        <a:t>providers</a:t>
                      </a:r>
                      <a:r>
                        <a:rPr sz="1000" spc="-3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external</a:t>
                      </a:r>
                      <a:r>
                        <a:rPr sz="1000" spc="-25" dirty="0">
                          <a:latin typeface="Franklin Gothic Book"/>
                          <a:cs typeface="Franklin Gothic Book"/>
                        </a:rPr>
                        <a:t> </a:t>
                      </a:r>
                      <a:r>
                        <a:rPr sz="1000" dirty="0">
                          <a:latin typeface="Franklin Gothic Book"/>
                          <a:cs typeface="Franklin Gothic Book"/>
                        </a:rPr>
                        <a:t>vendors</a:t>
                      </a:r>
                      <a:r>
                        <a:rPr sz="1000" spc="-20"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ensure</a:t>
                      </a:r>
                      <a:r>
                        <a:rPr sz="1000" spc="-30" dirty="0">
                          <a:latin typeface="Franklin Gothic Book"/>
                          <a:cs typeface="Franklin Gothic Book"/>
                        </a:rPr>
                        <a:t> </a:t>
                      </a:r>
                      <a:r>
                        <a:rPr sz="1000" dirty="0">
                          <a:latin typeface="Franklin Gothic Book"/>
                          <a:cs typeface="Franklin Gothic Book"/>
                        </a:rPr>
                        <a:t>security</a:t>
                      </a:r>
                      <a:r>
                        <a:rPr sz="1000" spc="-25" dirty="0">
                          <a:latin typeface="Franklin Gothic Book"/>
                          <a:cs typeface="Franklin Gothic Book"/>
                        </a:rPr>
                        <a:t> </a:t>
                      </a:r>
                      <a:r>
                        <a:rPr sz="1000" spc="-10" dirty="0">
                          <a:latin typeface="Franklin Gothic Book"/>
                          <a:cs typeface="Franklin Gothic Book"/>
                        </a:rPr>
                        <a:t>requirements</a:t>
                      </a:r>
                      <a:r>
                        <a:rPr sz="1000" spc="-20" dirty="0">
                          <a:latin typeface="Franklin Gothic Book"/>
                          <a:cs typeface="Franklin Gothic Book"/>
                        </a:rPr>
                        <a:t> </a:t>
                      </a:r>
                      <a:r>
                        <a:rPr sz="1000" dirty="0">
                          <a:latin typeface="Franklin Gothic Book"/>
                          <a:cs typeface="Franklin Gothic Book"/>
                        </a:rPr>
                        <a:t>are</a:t>
                      </a:r>
                      <a:r>
                        <a:rPr sz="1000" spc="-30" dirty="0">
                          <a:latin typeface="Franklin Gothic Book"/>
                          <a:cs typeface="Franklin Gothic Book"/>
                        </a:rPr>
                        <a:t> </a:t>
                      </a:r>
                      <a:r>
                        <a:rPr sz="1000" spc="-25" dirty="0">
                          <a:latin typeface="Franklin Gothic Book"/>
                          <a:cs typeface="Franklin Gothic Book"/>
                        </a:rPr>
                        <a:t>met </a:t>
                      </a:r>
                      <a:r>
                        <a:rPr sz="1000" dirty="0">
                          <a:latin typeface="Franklin Gothic Book"/>
                          <a:cs typeface="Franklin Gothic Book"/>
                        </a:rPr>
                        <a:t>for</a:t>
                      </a:r>
                      <a:r>
                        <a:rPr sz="1000" spc="-10" dirty="0">
                          <a:latin typeface="Franklin Gothic Book"/>
                          <a:cs typeface="Franklin Gothic Book"/>
                        </a:rPr>
                        <a:t> information</a:t>
                      </a:r>
                      <a:r>
                        <a:rPr sz="1000" spc="-15" dirty="0">
                          <a:latin typeface="Franklin Gothic Book"/>
                          <a:cs typeface="Franklin Gothic Book"/>
                        </a:rPr>
                        <a:t> </a:t>
                      </a:r>
                      <a:r>
                        <a:rPr sz="1000" dirty="0">
                          <a:latin typeface="Franklin Gothic Book"/>
                          <a:cs typeface="Franklin Gothic Book"/>
                        </a:rPr>
                        <a:t>and</a:t>
                      </a:r>
                      <a:r>
                        <a:rPr sz="1000" spc="5" dirty="0">
                          <a:latin typeface="Franklin Gothic Book"/>
                          <a:cs typeface="Franklin Gothic Book"/>
                        </a:rPr>
                        <a:t> </a:t>
                      </a:r>
                      <a:r>
                        <a:rPr sz="1000" spc="-10" dirty="0">
                          <a:latin typeface="Franklin Gothic Book"/>
                          <a:cs typeface="Franklin Gothic Book"/>
                        </a:rPr>
                        <a:t>information</a:t>
                      </a:r>
                      <a:r>
                        <a:rPr sz="1000" spc="-5" dirty="0">
                          <a:latin typeface="Franklin Gothic Book"/>
                          <a:cs typeface="Franklin Gothic Book"/>
                        </a:rPr>
                        <a:t> </a:t>
                      </a:r>
                      <a:r>
                        <a:rPr sz="1000" spc="-10" dirty="0">
                          <a:latin typeface="Franklin Gothic Book"/>
                          <a:cs typeface="Franklin Gothic Book"/>
                        </a:rPr>
                        <a:t>resources</a:t>
                      </a:r>
                      <a:r>
                        <a:rPr sz="1000" dirty="0">
                          <a:latin typeface="Franklin Gothic Book"/>
                          <a:cs typeface="Franklin Gothic Book"/>
                        </a:rPr>
                        <a:t> that</a:t>
                      </a:r>
                      <a:r>
                        <a:rPr sz="1000" spc="-10" dirty="0">
                          <a:latin typeface="Franklin Gothic Book"/>
                          <a:cs typeface="Franklin Gothic Book"/>
                        </a:rPr>
                        <a:t> </a:t>
                      </a:r>
                      <a:r>
                        <a:rPr sz="1000" dirty="0">
                          <a:latin typeface="Franklin Gothic Book"/>
                          <a:cs typeface="Franklin Gothic Book"/>
                        </a:rPr>
                        <a:t>will</a:t>
                      </a:r>
                      <a:r>
                        <a:rPr sz="1000" spc="-5" dirty="0">
                          <a:latin typeface="Franklin Gothic Book"/>
                          <a:cs typeface="Franklin Gothic Book"/>
                        </a:rPr>
                        <a:t> </a:t>
                      </a:r>
                      <a:r>
                        <a:rPr sz="1000" dirty="0">
                          <a:latin typeface="Franklin Gothic Book"/>
                          <a:cs typeface="Franklin Gothic Book"/>
                        </a:rPr>
                        <a:t>be</a:t>
                      </a:r>
                      <a:r>
                        <a:rPr sz="1000" spc="-5" dirty="0">
                          <a:latin typeface="Franklin Gothic Book"/>
                          <a:cs typeface="Franklin Gothic Book"/>
                        </a:rPr>
                        <a:t> </a:t>
                      </a:r>
                      <a:r>
                        <a:rPr sz="1000" dirty="0">
                          <a:latin typeface="Franklin Gothic Book"/>
                          <a:cs typeface="Franklin Gothic Book"/>
                        </a:rPr>
                        <a:t>transmitted, </a:t>
                      </a:r>
                      <a:r>
                        <a:rPr sz="1000" spc="-10" dirty="0">
                          <a:latin typeface="Franklin Gothic Book"/>
                          <a:cs typeface="Franklin Gothic Book"/>
                        </a:rPr>
                        <a:t>processed,</a:t>
                      </a:r>
                      <a:r>
                        <a:rPr sz="1000" spc="-20" dirty="0">
                          <a:latin typeface="Franklin Gothic Book"/>
                          <a:cs typeface="Franklin Gothic Book"/>
                        </a:rPr>
                        <a:t> </a:t>
                      </a:r>
                      <a:r>
                        <a:rPr sz="1000" dirty="0">
                          <a:latin typeface="Franklin Gothic Book"/>
                          <a:cs typeface="Franklin Gothic Book"/>
                        </a:rPr>
                        <a:t>stored,</a:t>
                      </a:r>
                      <a:r>
                        <a:rPr sz="1000" spc="-15" dirty="0">
                          <a:latin typeface="Franklin Gothic Book"/>
                          <a:cs typeface="Franklin Gothic Book"/>
                        </a:rPr>
                        <a:t> </a:t>
                      </a:r>
                      <a:r>
                        <a:rPr sz="1000" dirty="0">
                          <a:latin typeface="Franklin Gothic Book"/>
                          <a:cs typeface="Franklin Gothic Book"/>
                        </a:rPr>
                        <a:t>or</a:t>
                      </a:r>
                      <a:r>
                        <a:rPr sz="1000" spc="-10" dirty="0">
                          <a:latin typeface="Franklin Gothic Book"/>
                          <a:cs typeface="Franklin Gothic Book"/>
                        </a:rPr>
                        <a:t> managed </a:t>
                      </a:r>
                      <a:r>
                        <a:rPr sz="1000" dirty="0">
                          <a:latin typeface="Franklin Gothic Book"/>
                          <a:cs typeface="Franklin Gothic Book"/>
                        </a:rPr>
                        <a:t>by</a:t>
                      </a:r>
                      <a:r>
                        <a:rPr sz="1000" spc="-35" dirty="0">
                          <a:latin typeface="Franklin Gothic Book"/>
                          <a:cs typeface="Franklin Gothic Book"/>
                        </a:rPr>
                        <a:t> </a:t>
                      </a:r>
                      <a:r>
                        <a:rPr sz="1000" dirty="0">
                          <a:latin typeface="Franklin Gothic Book"/>
                          <a:cs typeface="Franklin Gothic Book"/>
                        </a:rPr>
                        <a:t>external</a:t>
                      </a:r>
                      <a:r>
                        <a:rPr sz="1000" spc="-30" dirty="0">
                          <a:latin typeface="Franklin Gothic Book"/>
                          <a:cs typeface="Franklin Gothic Book"/>
                        </a:rPr>
                        <a:t> </a:t>
                      </a:r>
                      <a:r>
                        <a:rPr sz="1000" dirty="0">
                          <a:latin typeface="Franklin Gothic Book"/>
                          <a:cs typeface="Franklin Gothic Book"/>
                        </a:rPr>
                        <a:t>entities.</a:t>
                      </a:r>
                      <a:r>
                        <a:rPr sz="1000" spc="-30" dirty="0">
                          <a:latin typeface="Franklin Gothic Book"/>
                          <a:cs typeface="Franklin Gothic Book"/>
                        </a:rPr>
                        <a:t> </a:t>
                      </a:r>
                      <a:r>
                        <a:rPr sz="1000" dirty="0">
                          <a:latin typeface="Franklin Gothic Book"/>
                          <a:cs typeface="Franklin Gothic Book"/>
                        </a:rPr>
                        <a:t>Includes</a:t>
                      </a:r>
                      <a:r>
                        <a:rPr sz="1000" spc="-25" dirty="0">
                          <a:latin typeface="Franklin Gothic Book"/>
                          <a:cs typeface="Franklin Gothic Book"/>
                        </a:rPr>
                        <a:t> </a:t>
                      </a:r>
                      <a:r>
                        <a:rPr sz="1000" dirty="0">
                          <a:latin typeface="Franklin Gothic Book"/>
                          <a:cs typeface="Franklin Gothic Book"/>
                        </a:rPr>
                        <a:t>contract</a:t>
                      </a:r>
                      <a:r>
                        <a:rPr sz="1000" spc="-30" dirty="0">
                          <a:latin typeface="Franklin Gothic Book"/>
                          <a:cs typeface="Franklin Gothic Book"/>
                        </a:rPr>
                        <a:t> </a:t>
                      </a:r>
                      <a:r>
                        <a:rPr sz="1000" dirty="0">
                          <a:latin typeface="Franklin Gothic Book"/>
                          <a:cs typeface="Franklin Gothic Book"/>
                        </a:rPr>
                        <a:t>review</a:t>
                      </a:r>
                      <a:r>
                        <a:rPr sz="1000" spc="-40" dirty="0">
                          <a:latin typeface="Franklin Gothic Book"/>
                          <a:cs typeface="Franklin Gothic Book"/>
                        </a:rPr>
                        <a:t> </a:t>
                      </a:r>
                      <a:r>
                        <a:rPr sz="1000" dirty="0">
                          <a:latin typeface="Franklin Gothic Book"/>
                          <a:cs typeface="Franklin Gothic Book"/>
                        </a:rPr>
                        <a:t>as</a:t>
                      </a:r>
                      <a:r>
                        <a:rPr sz="1000" spc="-40" dirty="0">
                          <a:latin typeface="Franklin Gothic Book"/>
                          <a:cs typeface="Franklin Gothic Book"/>
                        </a:rPr>
                        <a:t> </a:t>
                      </a:r>
                      <a:r>
                        <a:rPr sz="1000" dirty="0">
                          <a:latin typeface="Franklin Gothic Book"/>
                          <a:cs typeface="Franklin Gothic Book"/>
                        </a:rPr>
                        <a:t>well</a:t>
                      </a:r>
                      <a:r>
                        <a:rPr sz="1000" spc="-40" dirty="0">
                          <a:latin typeface="Franklin Gothic Book"/>
                          <a:cs typeface="Franklin Gothic Book"/>
                        </a:rPr>
                        <a:t> </a:t>
                      </a:r>
                      <a:r>
                        <a:rPr sz="1000" dirty="0">
                          <a:latin typeface="Franklin Gothic Book"/>
                          <a:cs typeface="Franklin Gothic Book"/>
                        </a:rPr>
                        <a:t>as</a:t>
                      </a:r>
                      <a:r>
                        <a:rPr sz="1000" spc="-2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development</a:t>
                      </a:r>
                      <a:r>
                        <a:rPr sz="1000" spc="-30"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service</a:t>
                      </a:r>
                      <a:r>
                        <a:rPr sz="1000" spc="-30" dirty="0">
                          <a:latin typeface="Franklin Gothic Book"/>
                          <a:cs typeface="Franklin Gothic Book"/>
                        </a:rPr>
                        <a:t> </a:t>
                      </a:r>
                      <a:r>
                        <a:rPr sz="1000" spc="-10" dirty="0">
                          <a:latin typeface="Franklin Gothic Book"/>
                          <a:cs typeface="Franklin Gothic Book"/>
                        </a:rPr>
                        <a:t>level agreements </a:t>
                      </a:r>
                      <a:r>
                        <a:rPr sz="1000" dirty="0">
                          <a:latin typeface="Franklin Gothic Book"/>
                          <a:cs typeface="Franklin Gothic Book"/>
                        </a:rPr>
                        <a:t>and</a:t>
                      </a:r>
                      <a:r>
                        <a:rPr sz="1000" spc="10" dirty="0">
                          <a:latin typeface="Franklin Gothic Book"/>
                          <a:cs typeface="Franklin Gothic Book"/>
                        </a:rPr>
                        <a:t> </a:t>
                      </a:r>
                      <a:r>
                        <a:rPr sz="1000" spc="-10" dirty="0">
                          <a:latin typeface="Franklin Gothic Book"/>
                          <a:cs typeface="Franklin Gothic Book"/>
                        </a:rPr>
                        <a:t>requirements.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258421">
                <a:tc>
                  <a:txBody>
                    <a:bodyPr/>
                    <a:lstStyle/>
                    <a:p>
                      <a:pPr marL="396240">
                        <a:lnSpc>
                          <a:spcPct val="100000"/>
                        </a:lnSpc>
                        <a:spcBef>
                          <a:spcPts val="530"/>
                        </a:spcBef>
                      </a:pPr>
                      <a:r>
                        <a:rPr sz="1000" spc="-10" dirty="0">
                          <a:solidFill>
                            <a:srgbClr val="FFFFFF"/>
                          </a:solidFill>
                          <a:latin typeface="Franklin Gothic Book"/>
                          <a:cs typeface="Franklin Gothic Book"/>
                        </a:rPr>
                        <a:t>PROTECT</a:t>
                      </a:r>
                      <a:endParaRPr sz="1000" dirty="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212725" algn="just">
                        <a:lnSpc>
                          <a:spcPts val="1250"/>
                        </a:lnSpc>
                        <a:spcBef>
                          <a:spcPts val="630"/>
                        </a:spcBef>
                      </a:pPr>
                      <a:r>
                        <a:rPr sz="1000" dirty="0">
                          <a:latin typeface="Franklin Gothic Book"/>
                          <a:cs typeface="Franklin Gothic Book"/>
                        </a:rPr>
                        <a:t>Enterprise</a:t>
                      </a:r>
                      <a:r>
                        <a:rPr sz="1000" spc="-55" dirty="0">
                          <a:latin typeface="Franklin Gothic Book"/>
                          <a:cs typeface="Franklin Gothic Book"/>
                        </a:rPr>
                        <a:t> </a:t>
                      </a:r>
                      <a:r>
                        <a:rPr sz="1000" spc="-10" dirty="0">
                          <a:latin typeface="Franklin Gothic Book"/>
                          <a:cs typeface="Franklin Gothic Book"/>
                        </a:rPr>
                        <a:t>Architecture, </a:t>
                      </a:r>
                      <a:r>
                        <a:rPr sz="1000" dirty="0">
                          <a:latin typeface="Franklin Gothic Book"/>
                          <a:cs typeface="Franklin Gothic Book"/>
                        </a:rPr>
                        <a:t>Roadmap</a:t>
                      </a:r>
                      <a:r>
                        <a:rPr sz="1000" spc="-45"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spc="-10" dirty="0">
                          <a:latin typeface="Franklin Gothic Book"/>
                          <a:cs typeface="Franklin Gothic Book"/>
                        </a:rPr>
                        <a:t>Emerging Technology</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36525">
                        <a:lnSpc>
                          <a:spcPts val="1250"/>
                        </a:lnSpc>
                        <a:spcBef>
                          <a:spcPts val="630"/>
                        </a:spcBef>
                      </a:pPr>
                      <a:r>
                        <a:rPr sz="1000" dirty="0">
                          <a:latin typeface="Franklin Gothic Book"/>
                          <a:cs typeface="Franklin Gothic Book"/>
                        </a:rPr>
                        <a:t>An</a:t>
                      </a:r>
                      <a:r>
                        <a:rPr sz="1000" spc="-30" dirty="0">
                          <a:latin typeface="Franklin Gothic Book"/>
                          <a:cs typeface="Franklin Gothic Book"/>
                        </a:rPr>
                        <a:t> </a:t>
                      </a:r>
                      <a:r>
                        <a:rPr sz="1000" dirty="0">
                          <a:latin typeface="Franklin Gothic Book"/>
                          <a:cs typeface="Franklin Gothic Book"/>
                        </a:rPr>
                        <a:t>enterprise</a:t>
                      </a:r>
                      <a:r>
                        <a:rPr sz="1000" spc="-30" dirty="0">
                          <a:latin typeface="Franklin Gothic Book"/>
                          <a:cs typeface="Franklin Gothic Book"/>
                        </a:rPr>
                        <a:t> </a:t>
                      </a:r>
                      <a:r>
                        <a:rPr sz="1000" spc="-10" dirty="0">
                          <a:latin typeface="Franklin Gothic Book"/>
                          <a:cs typeface="Franklin Gothic Book"/>
                        </a:rPr>
                        <a:t>information</a:t>
                      </a:r>
                      <a:r>
                        <a:rPr sz="1000" spc="-35" dirty="0">
                          <a:latin typeface="Franklin Gothic Book"/>
                          <a:cs typeface="Franklin Gothic Book"/>
                        </a:rPr>
                        <a:t> </a:t>
                      </a:r>
                      <a:r>
                        <a:rPr sz="1000" dirty="0">
                          <a:latin typeface="Franklin Gothic Book"/>
                          <a:cs typeface="Franklin Gothic Book"/>
                        </a:rPr>
                        <a:t>security</a:t>
                      </a:r>
                      <a:r>
                        <a:rPr sz="1000" spc="-45" dirty="0">
                          <a:latin typeface="Franklin Gothic Book"/>
                          <a:cs typeface="Franklin Gothic Book"/>
                        </a:rPr>
                        <a:t> </a:t>
                      </a:r>
                      <a:r>
                        <a:rPr sz="1000" dirty="0">
                          <a:latin typeface="Franklin Gothic Book"/>
                          <a:cs typeface="Franklin Gothic Book"/>
                        </a:rPr>
                        <a:t>architecture</a:t>
                      </a:r>
                      <a:r>
                        <a:rPr sz="1000" spc="-30"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is</a:t>
                      </a:r>
                      <a:r>
                        <a:rPr sz="1000" spc="-30" dirty="0">
                          <a:latin typeface="Franklin Gothic Book"/>
                          <a:cs typeface="Franklin Gothic Book"/>
                        </a:rPr>
                        <a:t> </a:t>
                      </a:r>
                      <a:r>
                        <a:rPr sz="1000" dirty="0">
                          <a:latin typeface="Franklin Gothic Book"/>
                          <a:cs typeface="Franklin Gothic Book"/>
                        </a:rPr>
                        <a:t>aligned</a:t>
                      </a:r>
                      <a:r>
                        <a:rPr sz="1000" spc="-25" dirty="0">
                          <a:latin typeface="Franklin Gothic Book"/>
                          <a:cs typeface="Franklin Gothic Book"/>
                        </a:rPr>
                        <a:t> </a:t>
                      </a:r>
                      <a:r>
                        <a:rPr sz="1000" dirty="0">
                          <a:latin typeface="Franklin Gothic Book"/>
                          <a:cs typeface="Franklin Gothic Book"/>
                        </a:rPr>
                        <a:t>with</a:t>
                      </a:r>
                      <a:r>
                        <a:rPr sz="1000" spc="-25" dirty="0">
                          <a:latin typeface="Franklin Gothic Book"/>
                          <a:cs typeface="Franklin Gothic Book"/>
                        </a:rPr>
                        <a:t> </a:t>
                      </a:r>
                      <a:r>
                        <a:rPr sz="1000" dirty="0">
                          <a:latin typeface="Franklin Gothic Book"/>
                          <a:cs typeface="Franklin Gothic Book"/>
                        </a:rPr>
                        <a:t>Federal,</a:t>
                      </a:r>
                      <a:r>
                        <a:rPr sz="1000" spc="-30" dirty="0">
                          <a:latin typeface="Franklin Gothic Book"/>
                          <a:cs typeface="Franklin Gothic Book"/>
                        </a:rPr>
                        <a:t> </a:t>
                      </a:r>
                      <a:r>
                        <a:rPr sz="1000" dirty="0">
                          <a:latin typeface="Franklin Gothic Book"/>
                          <a:cs typeface="Franklin Gothic Book"/>
                        </a:rPr>
                        <a:t>State,</a:t>
                      </a:r>
                      <a:r>
                        <a:rPr sz="1000" spc="-30" dirty="0">
                          <a:latin typeface="Franklin Gothic Book"/>
                          <a:cs typeface="Franklin Gothic Book"/>
                        </a:rPr>
                        <a:t> </a:t>
                      </a:r>
                      <a:r>
                        <a:rPr sz="1000" dirty="0">
                          <a:latin typeface="Franklin Gothic Book"/>
                          <a:cs typeface="Franklin Gothic Book"/>
                        </a:rPr>
                        <a:t>Local</a:t>
                      </a:r>
                      <a:r>
                        <a:rPr sz="1000" spc="-30"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agency</a:t>
                      </a:r>
                      <a:r>
                        <a:rPr sz="1000" spc="-30" dirty="0">
                          <a:latin typeface="Franklin Gothic Book"/>
                          <a:cs typeface="Franklin Gothic Book"/>
                        </a:rPr>
                        <a:t> </a:t>
                      </a:r>
                      <a:r>
                        <a:rPr sz="1000" dirty="0">
                          <a:latin typeface="Franklin Gothic Book"/>
                          <a:cs typeface="Franklin Gothic Book"/>
                        </a:rPr>
                        <a:t>data</a:t>
                      </a:r>
                      <a:r>
                        <a:rPr sz="1000" spc="-10" dirty="0">
                          <a:latin typeface="Franklin Gothic Book"/>
                          <a:cs typeface="Franklin Gothic Book"/>
                        </a:rPr>
                        <a:t> </a:t>
                      </a:r>
                      <a:r>
                        <a:rPr sz="1000" dirty="0">
                          <a:latin typeface="Franklin Gothic Book"/>
                          <a:cs typeface="Franklin Gothic Book"/>
                        </a:rPr>
                        <a:t>security</a:t>
                      </a:r>
                      <a:r>
                        <a:rPr sz="1000" spc="-20"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privacy</a:t>
                      </a:r>
                      <a:r>
                        <a:rPr sz="1000" spc="-20" dirty="0">
                          <a:latin typeface="Franklin Gothic Book"/>
                          <a:cs typeface="Franklin Gothic Book"/>
                        </a:rPr>
                        <a:t> </a:t>
                      </a:r>
                      <a:r>
                        <a:rPr sz="1000" spc="-10" dirty="0">
                          <a:latin typeface="Franklin Gothic Book"/>
                          <a:cs typeface="Franklin Gothic Book"/>
                        </a:rPr>
                        <a:t>requirements.</a:t>
                      </a:r>
                      <a:r>
                        <a:rPr sz="1000" spc="-25"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integration</a:t>
                      </a:r>
                      <a:r>
                        <a:rPr sz="1000" spc="-25" dirty="0">
                          <a:latin typeface="Franklin Gothic Book"/>
                          <a:cs typeface="Franklin Gothic Book"/>
                        </a:rPr>
                        <a:t> </a:t>
                      </a:r>
                      <a:r>
                        <a:rPr sz="1000" dirty="0">
                          <a:latin typeface="Franklin Gothic Book"/>
                          <a:cs typeface="Franklin Gothic Book"/>
                        </a:rPr>
                        <a:t>of</a:t>
                      </a:r>
                      <a:r>
                        <a:rPr sz="1000" spc="-5" dirty="0">
                          <a:latin typeface="Franklin Gothic Book"/>
                          <a:cs typeface="Franklin Gothic Book"/>
                        </a:rPr>
                        <a:t> </a:t>
                      </a:r>
                      <a:r>
                        <a:rPr sz="1000" spc="-10" dirty="0">
                          <a:latin typeface="Franklin Gothic Book"/>
                          <a:cs typeface="Franklin Gothic Book"/>
                        </a:rPr>
                        <a:t>information</a:t>
                      </a:r>
                      <a:r>
                        <a:rPr sz="1000" spc="-40" dirty="0">
                          <a:latin typeface="Franklin Gothic Book"/>
                          <a:cs typeface="Franklin Gothic Book"/>
                        </a:rPr>
                        <a:t> </a:t>
                      </a:r>
                      <a:r>
                        <a:rPr sz="1000" spc="-10" dirty="0">
                          <a:latin typeface="Franklin Gothic Book"/>
                          <a:cs typeface="Franklin Gothic Book"/>
                        </a:rPr>
                        <a:t>security requirements</a:t>
                      </a:r>
                      <a:r>
                        <a:rPr sz="1000" spc="-2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associated</a:t>
                      </a:r>
                      <a:r>
                        <a:rPr sz="1000" spc="-15" dirty="0">
                          <a:latin typeface="Franklin Gothic Book"/>
                          <a:cs typeface="Franklin Gothic Book"/>
                        </a:rPr>
                        <a:t> </a:t>
                      </a:r>
                      <a:r>
                        <a:rPr sz="1000" dirty="0">
                          <a:latin typeface="Franklin Gothic Book"/>
                          <a:cs typeface="Franklin Gothic Book"/>
                        </a:rPr>
                        <a:t>security</a:t>
                      </a:r>
                      <a:r>
                        <a:rPr sz="1000" spc="-20" dirty="0">
                          <a:latin typeface="Franklin Gothic Book"/>
                          <a:cs typeface="Franklin Gothic Book"/>
                        </a:rPr>
                        <a:t> </a:t>
                      </a:r>
                      <a:r>
                        <a:rPr sz="1000" dirty="0">
                          <a:latin typeface="Franklin Gothic Book"/>
                          <a:cs typeface="Franklin Gothic Book"/>
                        </a:rPr>
                        <a:t>controls</a:t>
                      </a:r>
                      <a:r>
                        <a:rPr sz="1000" spc="-20" dirty="0">
                          <a:latin typeface="Franklin Gothic Book"/>
                          <a:cs typeface="Franklin Gothic Book"/>
                        </a:rPr>
                        <a:t> </a:t>
                      </a:r>
                      <a:r>
                        <a:rPr sz="1000" dirty="0">
                          <a:latin typeface="Franklin Gothic Book"/>
                          <a:cs typeface="Franklin Gothic Book"/>
                        </a:rPr>
                        <a:t>into</a:t>
                      </a:r>
                      <a:r>
                        <a:rPr sz="1000" spc="-15"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spc="-10" dirty="0">
                          <a:latin typeface="Franklin Gothic Book"/>
                          <a:cs typeface="Franklin Gothic Book"/>
                        </a:rPr>
                        <a:t>information</a:t>
                      </a:r>
                      <a:r>
                        <a:rPr sz="1000" spc="-30" dirty="0">
                          <a:latin typeface="Franklin Gothic Book"/>
                          <a:cs typeface="Franklin Gothic Book"/>
                        </a:rPr>
                        <a:t> </a:t>
                      </a:r>
                      <a:r>
                        <a:rPr sz="1000" dirty="0">
                          <a:latin typeface="Franklin Gothic Book"/>
                          <a:cs typeface="Franklin Gothic Book"/>
                        </a:rPr>
                        <a:t>security</a:t>
                      </a:r>
                      <a:r>
                        <a:rPr sz="1000" spc="-20" dirty="0">
                          <a:latin typeface="Franklin Gothic Book"/>
                          <a:cs typeface="Franklin Gothic Book"/>
                        </a:rPr>
                        <a:t> </a:t>
                      </a:r>
                      <a:r>
                        <a:rPr sz="1000" spc="-10" dirty="0">
                          <a:latin typeface="Franklin Gothic Book"/>
                          <a:cs typeface="Franklin Gothic Book"/>
                        </a:rPr>
                        <a:t>architecture</a:t>
                      </a:r>
                      <a:r>
                        <a:rPr sz="1000" spc="-25" dirty="0">
                          <a:latin typeface="Franklin Gothic Book"/>
                          <a:cs typeface="Franklin Gothic Book"/>
                        </a:rPr>
                        <a:t> </a:t>
                      </a:r>
                      <a:r>
                        <a:rPr sz="1000" dirty="0">
                          <a:latin typeface="Franklin Gothic Book"/>
                          <a:cs typeface="Franklin Gothic Book"/>
                        </a:rPr>
                        <a:t>helps</a:t>
                      </a:r>
                      <a:r>
                        <a:rPr sz="1000" spc="-20" dirty="0">
                          <a:latin typeface="Franklin Gothic Book"/>
                          <a:cs typeface="Franklin Gothic Book"/>
                        </a:rPr>
                        <a:t> </a:t>
                      </a:r>
                      <a:r>
                        <a:rPr sz="1000" spc="-25" dirty="0">
                          <a:latin typeface="Franklin Gothic Book"/>
                          <a:cs typeface="Franklin Gothic Book"/>
                        </a:rPr>
                        <a:t>to </a:t>
                      </a:r>
                      <a:r>
                        <a:rPr sz="1000" dirty="0">
                          <a:latin typeface="Franklin Gothic Book"/>
                          <a:cs typeface="Franklin Gothic Book"/>
                        </a:rPr>
                        <a:t>ensure</a:t>
                      </a:r>
                      <a:r>
                        <a:rPr sz="1000" spc="-30"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security</a:t>
                      </a:r>
                      <a:r>
                        <a:rPr sz="1000" spc="-25" dirty="0">
                          <a:latin typeface="Franklin Gothic Book"/>
                          <a:cs typeface="Franklin Gothic Book"/>
                        </a:rPr>
                        <a:t> </a:t>
                      </a:r>
                      <a:r>
                        <a:rPr sz="1000" spc="-10" dirty="0">
                          <a:latin typeface="Franklin Gothic Book"/>
                          <a:cs typeface="Franklin Gothic Book"/>
                        </a:rPr>
                        <a:t>considerations</a:t>
                      </a:r>
                      <a:r>
                        <a:rPr sz="1000" spc="-25" dirty="0">
                          <a:latin typeface="Franklin Gothic Book"/>
                          <a:cs typeface="Franklin Gothic Book"/>
                        </a:rPr>
                        <a:t> </a:t>
                      </a:r>
                      <a:r>
                        <a:rPr sz="1000" dirty="0">
                          <a:latin typeface="Franklin Gothic Book"/>
                          <a:cs typeface="Franklin Gothic Book"/>
                        </a:rPr>
                        <a:t>are</a:t>
                      </a:r>
                      <a:r>
                        <a:rPr sz="1000" spc="-20" dirty="0">
                          <a:latin typeface="Franklin Gothic Book"/>
                          <a:cs typeface="Franklin Gothic Book"/>
                        </a:rPr>
                        <a:t> </a:t>
                      </a:r>
                      <a:r>
                        <a:rPr sz="1000" dirty="0">
                          <a:latin typeface="Franklin Gothic Book"/>
                          <a:cs typeface="Franklin Gothic Book"/>
                        </a:rPr>
                        <a:t>addressed</a:t>
                      </a:r>
                      <a:r>
                        <a:rPr sz="1000" spc="-15" dirty="0">
                          <a:latin typeface="Franklin Gothic Book"/>
                          <a:cs typeface="Franklin Gothic Book"/>
                        </a:rPr>
                        <a:t> </a:t>
                      </a:r>
                      <a:r>
                        <a:rPr sz="1000" dirty="0">
                          <a:latin typeface="Franklin Gothic Book"/>
                          <a:cs typeface="Franklin Gothic Book"/>
                        </a:rPr>
                        <a:t>early</a:t>
                      </a:r>
                      <a:r>
                        <a:rPr sz="1000" spc="-20" dirty="0">
                          <a:latin typeface="Franklin Gothic Book"/>
                          <a:cs typeface="Franklin Gothic Book"/>
                        </a:rPr>
                        <a:t> </a:t>
                      </a:r>
                      <a:r>
                        <a:rPr sz="1000" dirty="0">
                          <a:latin typeface="Franklin Gothic Book"/>
                          <a:cs typeface="Franklin Gothic Book"/>
                        </a:rPr>
                        <a:t>in</a:t>
                      </a:r>
                      <a:r>
                        <a:rPr sz="1000" spc="-2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system</a:t>
                      </a:r>
                      <a:r>
                        <a:rPr sz="1000" spc="-20" dirty="0">
                          <a:latin typeface="Franklin Gothic Book"/>
                          <a:cs typeface="Franklin Gothic Book"/>
                        </a:rPr>
                        <a:t> </a:t>
                      </a:r>
                      <a:r>
                        <a:rPr sz="1000" spc="-10" dirty="0">
                          <a:latin typeface="Franklin Gothic Book"/>
                          <a:cs typeface="Franklin Gothic Book"/>
                        </a:rPr>
                        <a:t>development</a:t>
                      </a:r>
                      <a:r>
                        <a:rPr sz="1000" spc="-20" dirty="0">
                          <a:latin typeface="Franklin Gothic Book"/>
                          <a:cs typeface="Franklin Gothic Book"/>
                        </a:rPr>
                        <a:t> </a:t>
                      </a:r>
                      <a:r>
                        <a:rPr sz="1000" dirty="0">
                          <a:latin typeface="Franklin Gothic Book"/>
                          <a:cs typeface="Franklin Gothic Book"/>
                        </a:rPr>
                        <a:t>life</a:t>
                      </a:r>
                      <a:r>
                        <a:rPr sz="1000" spc="-20" dirty="0">
                          <a:latin typeface="Franklin Gothic Book"/>
                          <a:cs typeface="Franklin Gothic Book"/>
                        </a:rPr>
                        <a:t> </a:t>
                      </a:r>
                      <a:r>
                        <a:rPr sz="1000" dirty="0">
                          <a:latin typeface="Franklin Gothic Book"/>
                          <a:cs typeface="Franklin Gothic Book"/>
                        </a:rPr>
                        <a:t>cycle</a:t>
                      </a:r>
                      <a:r>
                        <a:rPr sz="1000" spc="-25" dirty="0">
                          <a:latin typeface="Franklin Gothic Book"/>
                          <a:cs typeface="Franklin Gothic Book"/>
                        </a:rPr>
                        <a:t> and </a:t>
                      </a:r>
                      <a:r>
                        <a:rPr sz="1000" dirty="0">
                          <a:latin typeface="Franklin Gothic Book"/>
                          <a:cs typeface="Franklin Gothic Book"/>
                        </a:rPr>
                        <a:t>are</a:t>
                      </a:r>
                      <a:r>
                        <a:rPr sz="1000" spc="-15" dirty="0">
                          <a:latin typeface="Franklin Gothic Book"/>
                          <a:cs typeface="Franklin Gothic Book"/>
                        </a:rPr>
                        <a:t> </a:t>
                      </a:r>
                      <a:r>
                        <a:rPr sz="1000" dirty="0">
                          <a:latin typeface="Franklin Gothic Book"/>
                          <a:cs typeface="Franklin Gothic Book"/>
                        </a:rPr>
                        <a:t>directly</a:t>
                      </a:r>
                      <a:r>
                        <a:rPr sz="1000" spc="-20"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a:t>
                      </a:r>
                      <a:r>
                        <a:rPr sz="1000" dirty="0">
                          <a:latin typeface="Franklin Gothic Book"/>
                          <a:cs typeface="Franklin Gothic Book"/>
                        </a:rPr>
                        <a:t>explicitly</a:t>
                      </a:r>
                      <a:r>
                        <a:rPr sz="1000" spc="-20" dirty="0">
                          <a:latin typeface="Franklin Gothic Book"/>
                          <a:cs typeface="Franklin Gothic Book"/>
                        </a:rPr>
                        <a:t> </a:t>
                      </a:r>
                      <a:r>
                        <a:rPr sz="1000" dirty="0">
                          <a:latin typeface="Franklin Gothic Book"/>
                          <a:cs typeface="Franklin Gothic Book"/>
                        </a:rPr>
                        <a:t>related</a:t>
                      </a:r>
                      <a:r>
                        <a:rPr sz="1000" spc="-20" dirty="0">
                          <a:latin typeface="Franklin Gothic Book"/>
                          <a:cs typeface="Franklin Gothic Book"/>
                        </a:rPr>
                        <a:t> </a:t>
                      </a:r>
                      <a:r>
                        <a:rPr sz="1000" dirty="0">
                          <a:latin typeface="Franklin Gothic Book"/>
                          <a:cs typeface="Franklin Gothic Book"/>
                        </a:rPr>
                        <a:t>to</a:t>
                      </a:r>
                      <a:r>
                        <a:rPr sz="1000" spc="-15" dirty="0">
                          <a:latin typeface="Franklin Gothic Book"/>
                          <a:cs typeface="Franklin Gothic Book"/>
                        </a:rPr>
                        <a:t> </a:t>
                      </a:r>
                      <a:r>
                        <a:rPr sz="1000" spc="-10" dirty="0">
                          <a:latin typeface="Franklin Gothic Book"/>
                          <a:cs typeface="Franklin Gothic Book"/>
                        </a:rPr>
                        <a:t>mission/business</a:t>
                      </a:r>
                      <a:r>
                        <a:rPr sz="1000" spc="-15" dirty="0">
                          <a:latin typeface="Franklin Gothic Book"/>
                          <a:cs typeface="Franklin Gothic Book"/>
                        </a:rPr>
                        <a:t> </a:t>
                      </a:r>
                      <a:r>
                        <a:rPr sz="1000" spc="-10" dirty="0">
                          <a:latin typeface="Franklin Gothic Book"/>
                          <a:cs typeface="Franklin Gothic Book"/>
                        </a:rPr>
                        <a:t>processes.</a:t>
                      </a:r>
                      <a:r>
                        <a:rPr sz="1000" spc="-30" dirty="0">
                          <a:latin typeface="Franklin Gothic Book"/>
                          <a:cs typeface="Franklin Gothic Book"/>
                        </a:rPr>
                        <a:t> </a:t>
                      </a:r>
                      <a:r>
                        <a:rPr sz="1000" dirty="0">
                          <a:latin typeface="Franklin Gothic Book"/>
                          <a:cs typeface="Franklin Gothic Book"/>
                        </a:rPr>
                        <a:t>Using</a:t>
                      </a:r>
                      <a:r>
                        <a:rPr sz="1000" spc="-25" dirty="0">
                          <a:latin typeface="Franklin Gothic Book"/>
                          <a:cs typeface="Franklin Gothic Book"/>
                        </a:rPr>
                        <a:t> </a:t>
                      </a:r>
                      <a:r>
                        <a:rPr sz="1000" dirty="0">
                          <a:latin typeface="Franklin Gothic Book"/>
                          <a:cs typeface="Franklin Gothic Book"/>
                        </a:rPr>
                        <a:t>a</a:t>
                      </a:r>
                      <a:r>
                        <a:rPr sz="1000" spc="-10" dirty="0">
                          <a:latin typeface="Franklin Gothic Book"/>
                          <a:cs typeface="Franklin Gothic Book"/>
                        </a:rPr>
                        <a:t> </a:t>
                      </a:r>
                      <a:r>
                        <a:rPr sz="1000" dirty="0">
                          <a:latin typeface="Franklin Gothic Book"/>
                          <a:cs typeface="Franklin Gothic Book"/>
                        </a:rPr>
                        <a:t>roadmap</a:t>
                      </a:r>
                      <a:r>
                        <a:rPr sz="1000" spc="-3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spc="-10" dirty="0">
                          <a:latin typeface="Franklin Gothic Book"/>
                          <a:cs typeface="Franklin Gothic Book"/>
                        </a:rPr>
                        <a:t>emerging </a:t>
                      </a:r>
                      <a:r>
                        <a:rPr sz="1000" dirty="0">
                          <a:latin typeface="Franklin Gothic Book"/>
                          <a:cs typeface="Franklin Gothic Book"/>
                        </a:rPr>
                        <a:t>technology</a:t>
                      </a:r>
                      <a:r>
                        <a:rPr sz="1000" spc="-30" dirty="0">
                          <a:latin typeface="Franklin Gothic Book"/>
                          <a:cs typeface="Franklin Gothic Book"/>
                        </a:rPr>
                        <a:t> </a:t>
                      </a:r>
                      <a:r>
                        <a:rPr sz="1000" spc="-10" dirty="0">
                          <a:latin typeface="Franklin Gothic Book"/>
                          <a:cs typeface="Franklin Gothic Book"/>
                        </a:rPr>
                        <a:t>evaluation</a:t>
                      </a:r>
                      <a:r>
                        <a:rPr sz="1000" spc="-20" dirty="0">
                          <a:latin typeface="Franklin Gothic Book"/>
                          <a:cs typeface="Franklin Gothic Book"/>
                        </a:rPr>
                        <a:t> </a:t>
                      </a:r>
                      <a:r>
                        <a:rPr sz="1000" dirty="0">
                          <a:latin typeface="Franklin Gothic Book"/>
                          <a:cs typeface="Franklin Gothic Book"/>
                        </a:rPr>
                        <a:t>process,</a:t>
                      </a:r>
                      <a:r>
                        <a:rPr sz="1000" spc="-2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spc="-10" dirty="0">
                          <a:latin typeface="Franklin Gothic Book"/>
                          <a:cs typeface="Franklin Gothic Book"/>
                        </a:rPr>
                        <a:t>Information</a:t>
                      </a:r>
                      <a:r>
                        <a:rPr sz="1000" spc="-20" dirty="0">
                          <a:latin typeface="Franklin Gothic Book"/>
                          <a:cs typeface="Franklin Gothic Book"/>
                        </a:rPr>
                        <a:t> </a:t>
                      </a:r>
                      <a:r>
                        <a:rPr sz="1000" dirty="0">
                          <a:latin typeface="Franklin Gothic Book"/>
                          <a:cs typeface="Franklin Gothic Book"/>
                        </a:rPr>
                        <a:t>Security</a:t>
                      </a:r>
                      <a:r>
                        <a:rPr sz="1000" spc="-25" dirty="0">
                          <a:latin typeface="Franklin Gothic Book"/>
                          <a:cs typeface="Franklin Gothic Book"/>
                        </a:rPr>
                        <a:t> </a:t>
                      </a:r>
                      <a:r>
                        <a:rPr sz="1000" dirty="0">
                          <a:latin typeface="Franklin Gothic Book"/>
                          <a:cs typeface="Franklin Gothic Book"/>
                        </a:rPr>
                        <a:t>Program</a:t>
                      </a:r>
                      <a:r>
                        <a:rPr sz="1000" spc="-20" dirty="0">
                          <a:latin typeface="Franklin Gothic Book"/>
                          <a:cs typeface="Franklin Gothic Book"/>
                        </a:rPr>
                        <a:t> </a:t>
                      </a:r>
                      <a:r>
                        <a:rPr sz="1000" dirty="0">
                          <a:latin typeface="Franklin Gothic Book"/>
                          <a:cs typeface="Franklin Gothic Book"/>
                        </a:rPr>
                        <a:t>will</a:t>
                      </a:r>
                      <a:r>
                        <a:rPr sz="1000" spc="-30" dirty="0">
                          <a:latin typeface="Franklin Gothic Book"/>
                          <a:cs typeface="Franklin Gothic Book"/>
                        </a:rPr>
                        <a:t> </a:t>
                      </a:r>
                      <a:r>
                        <a:rPr sz="1000" dirty="0">
                          <a:latin typeface="Franklin Gothic Book"/>
                          <a:cs typeface="Franklin Gothic Book"/>
                        </a:rPr>
                        <a:t>stay</a:t>
                      </a:r>
                      <a:r>
                        <a:rPr sz="1000" spc="-35" dirty="0">
                          <a:latin typeface="Franklin Gothic Book"/>
                          <a:cs typeface="Franklin Gothic Book"/>
                        </a:rPr>
                        <a:t> </a:t>
                      </a:r>
                      <a:r>
                        <a:rPr sz="1000" dirty="0">
                          <a:latin typeface="Franklin Gothic Book"/>
                          <a:cs typeface="Franklin Gothic Book"/>
                        </a:rPr>
                        <a:t>abreast</a:t>
                      </a:r>
                      <a:r>
                        <a:rPr sz="1000" spc="-35"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spc="-25" dirty="0">
                          <a:latin typeface="Franklin Gothic Book"/>
                          <a:cs typeface="Franklin Gothic Book"/>
                        </a:rPr>
                        <a:t>the</a:t>
                      </a:r>
                      <a:r>
                        <a:rPr sz="1000" dirty="0">
                          <a:latin typeface="Franklin Gothic Book"/>
                          <a:cs typeface="Franklin Gothic Book"/>
                        </a:rPr>
                        <a:t> continued</a:t>
                      </a:r>
                      <a:r>
                        <a:rPr sz="1000" spc="-35" dirty="0">
                          <a:latin typeface="Franklin Gothic Book"/>
                          <a:cs typeface="Franklin Gothic Book"/>
                        </a:rPr>
                        <a:t> </a:t>
                      </a:r>
                      <a:r>
                        <a:rPr sz="1000" dirty="0">
                          <a:latin typeface="Franklin Gothic Book"/>
                          <a:cs typeface="Franklin Gothic Book"/>
                        </a:rPr>
                        <a:t>evolution</a:t>
                      </a:r>
                      <a:r>
                        <a:rPr sz="1000" spc="-25"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spc="-10" dirty="0">
                          <a:latin typeface="Franklin Gothic Book"/>
                          <a:cs typeface="Franklin Gothic Book"/>
                        </a:rPr>
                        <a:t>security</a:t>
                      </a:r>
                      <a:r>
                        <a:rPr sz="1000" spc="-25" dirty="0">
                          <a:latin typeface="Franklin Gothic Book"/>
                          <a:cs typeface="Franklin Gothic Book"/>
                        </a:rPr>
                        <a:t> </a:t>
                      </a:r>
                      <a:r>
                        <a:rPr sz="1000" dirty="0">
                          <a:latin typeface="Franklin Gothic Book"/>
                          <a:cs typeface="Franklin Gothic Book"/>
                        </a:rPr>
                        <a:t>solutions,</a:t>
                      </a:r>
                      <a:r>
                        <a:rPr sz="1000" spc="-25" dirty="0">
                          <a:latin typeface="Franklin Gothic Book"/>
                          <a:cs typeface="Franklin Gothic Book"/>
                        </a:rPr>
                        <a:t> </a:t>
                      </a:r>
                      <a:r>
                        <a:rPr sz="1000" spc="-10" dirty="0">
                          <a:latin typeface="Franklin Gothic Book"/>
                          <a:cs typeface="Franklin Gothic Book"/>
                        </a:rPr>
                        <a:t>processes,</a:t>
                      </a:r>
                      <a:r>
                        <a:rPr sz="1000" spc="-3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technology</a:t>
                      </a:r>
                      <a:r>
                        <a:rPr sz="1000" spc="-30"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identify</a:t>
                      </a:r>
                      <a:r>
                        <a:rPr sz="1000" spc="-40" dirty="0">
                          <a:latin typeface="Franklin Gothic Book"/>
                          <a:cs typeface="Franklin Gothic Book"/>
                        </a:rPr>
                        <a:t> </a:t>
                      </a:r>
                      <a:r>
                        <a:rPr sz="1000" spc="-10" dirty="0">
                          <a:latin typeface="Franklin Gothic Book"/>
                          <a:cs typeface="Franklin Gothic Book"/>
                        </a:rPr>
                        <a:t>continuous, </a:t>
                      </a:r>
                      <a:r>
                        <a:rPr sz="1000" dirty="0">
                          <a:latin typeface="Franklin Gothic Book"/>
                          <a:cs typeface="Franklin Gothic Book"/>
                        </a:rPr>
                        <a:t>ongoing</a:t>
                      </a:r>
                      <a:r>
                        <a:rPr sz="1000" spc="-30" dirty="0">
                          <a:latin typeface="Franklin Gothic Book"/>
                          <a:cs typeface="Franklin Gothic Book"/>
                        </a:rPr>
                        <a:t> </a:t>
                      </a:r>
                      <a:r>
                        <a:rPr sz="1000" dirty="0">
                          <a:latin typeface="Franklin Gothic Book"/>
                          <a:cs typeface="Franklin Gothic Book"/>
                        </a:rPr>
                        <a:t>ways</a:t>
                      </a:r>
                      <a:r>
                        <a:rPr sz="1000" spc="-30"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deliver</a:t>
                      </a:r>
                      <a:r>
                        <a:rPr sz="1000" spc="-25" dirty="0">
                          <a:latin typeface="Franklin Gothic Book"/>
                          <a:cs typeface="Franklin Gothic Book"/>
                        </a:rPr>
                        <a:t> </a:t>
                      </a:r>
                      <a:r>
                        <a:rPr sz="1000" dirty="0">
                          <a:latin typeface="Franklin Gothic Book"/>
                          <a:cs typeface="Franklin Gothic Book"/>
                        </a:rPr>
                        <a:t>technology</a:t>
                      </a:r>
                      <a:r>
                        <a:rPr sz="1000" spc="-3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spc="-10" dirty="0">
                          <a:latin typeface="Franklin Gothic Book"/>
                          <a:cs typeface="Franklin Gothic Book"/>
                        </a:rPr>
                        <a:t>information</a:t>
                      </a:r>
                      <a:r>
                        <a:rPr sz="1000" spc="-30" dirty="0">
                          <a:latin typeface="Franklin Gothic Book"/>
                          <a:cs typeface="Franklin Gothic Book"/>
                        </a:rPr>
                        <a:t> </a:t>
                      </a:r>
                      <a:r>
                        <a:rPr sz="1000" spc="-10" dirty="0">
                          <a:latin typeface="Franklin Gothic Book"/>
                          <a:cs typeface="Franklin Gothic Book"/>
                        </a:rPr>
                        <a:t>securely.</a:t>
                      </a:r>
                      <a:endParaRPr sz="1000" dirty="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433101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92810" y="294188"/>
            <a:ext cx="8100732" cy="5603"/>
          </a:xfrm>
          <a:custGeom>
            <a:avLst/>
            <a:gdLst/>
            <a:ahLst/>
            <a:cxnLst/>
            <a:rect l="l" t="t" r="r" b="b"/>
            <a:pathLst>
              <a:path w="9180830" h="6350">
                <a:moveTo>
                  <a:pt x="9180576" y="0"/>
                </a:moveTo>
                <a:lnTo>
                  <a:pt x="0" y="0"/>
                </a:lnTo>
                <a:lnTo>
                  <a:pt x="0" y="6096"/>
                </a:lnTo>
                <a:lnTo>
                  <a:pt x="9180576" y="6096"/>
                </a:lnTo>
                <a:lnTo>
                  <a:pt x="9180576" y="0"/>
                </a:lnTo>
                <a:close/>
              </a:path>
            </a:pathLst>
          </a:custGeom>
          <a:solidFill>
            <a:srgbClr val="D9D9D9"/>
          </a:solidFill>
        </p:spPr>
        <p:txBody>
          <a:bodyPr wrap="square" lIns="0" tIns="0" rIns="0" bIns="0" rtlCol="0"/>
          <a:lstStyle/>
          <a:p>
            <a:endParaRPr sz="1588"/>
          </a:p>
        </p:txBody>
      </p:sp>
      <p:graphicFrame>
        <p:nvGraphicFramePr>
          <p:cNvPr id="4" name="object 4"/>
          <p:cNvGraphicFramePr>
            <a:graphicFrameLocks noGrp="1"/>
          </p:cNvGraphicFramePr>
          <p:nvPr/>
        </p:nvGraphicFramePr>
        <p:xfrm>
          <a:off x="1744824" y="412422"/>
          <a:ext cx="8252055" cy="6162970"/>
        </p:xfrm>
        <a:graphic>
          <a:graphicData uri="http://schemas.openxmlformats.org/drawingml/2006/table">
            <a:tbl>
              <a:tblPr firstRow="1" bandRow="1">
                <a:tableStyleId>{2D5ABB26-0587-4C30-8999-92F81FD0307C}</a:tableStyleId>
              </a:tblPr>
              <a:tblGrid>
                <a:gridCol w="1235439">
                  <a:extLst>
                    <a:ext uri="{9D8B030D-6E8A-4147-A177-3AD203B41FA5}">
                      <a16:colId xmlns:a16="http://schemas.microsoft.com/office/drawing/2014/main" val="20000"/>
                    </a:ext>
                  </a:extLst>
                </a:gridCol>
                <a:gridCol w="1572378">
                  <a:extLst>
                    <a:ext uri="{9D8B030D-6E8A-4147-A177-3AD203B41FA5}">
                      <a16:colId xmlns:a16="http://schemas.microsoft.com/office/drawing/2014/main" val="20001"/>
                    </a:ext>
                  </a:extLst>
                </a:gridCol>
                <a:gridCol w="5444238">
                  <a:extLst>
                    <a:ext uri="{9D8B030D-6E8A-4147-A177-3AD203B41FA5}">
                      <a16:colId xmlns:a16="http://schemas.microsoft.com/office/drawing/2014/main" val="20002"/>
                    </a:ext>
                  </a:extLst>
                </a:gridCol>
              </a:tblGrid>
              <a:tr h="163654">
                <a:tc>
                  <a:txBody>
                    <a:bodyPr/>
                    <a:lstStyle/>
                    <a:p>
                      <a:pPr marL="67945">
                        <a:lnSpc>
                          <a:spcPts val="1315"/>
                        </a:lnSpc>
                      </a:pPr>
                      <a:r>
                        <a:rPr sz="1100" b="1" dirty="0">
                          <a:latin typeface="Franklin Gothic Demi"/>
                          <a:cs typeface="Franklin Gothic Demi"/>
                        </a:rPr>
                        <a:t>Functional</a:t>
                      </a:r>
                      <a:r>
                        <a:rPr sz="1100" b="1" spc="-60" dirty="0">
                          <a:latin typeface="Franklin Gothic Demi"/>
                          <a:cs typeface="Franklin Gothic Demi"/>
                        </a:rPr>
                        <a:t> </a:t>
                      </a:r>
                      <a:r>
                        <a:rPr sz="1100" b="1" spc="-20" dirty="0">
                          <a:latin typeface="Franklin Gothic Demi"/>
                          <a:cs typeface="Franklin Gothic Demi"/>
                        </a:rPr>
                        <a:t>Area</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dirty="0">
                          <a:latin typeface="Franklin Gothic Demi"/>
                          <a:cs typeface="Franklin Gothic Demi"/>
                        </a:rPr>
                        <a:t>Security</a:t>
                      </a:r>
                      <a:r>
                        <a:rPr sz="1100" b="1" spc="-40" dirty="0">
                          <a:latin typeface="Franklin Gothic Demi"/>
                          <a:cs typeface="Franklin Gothic Demi"/>
                        </a:rPr>
                        <a:t> </a:t>
                      </a:r>
                      <a:r>
                        <a:rPr sz="1100" b="1" spc="-10" dirty="0">
                          <a:latin typeface="Franklin Gothic Demi"/>
                          <a:cs typeface="Franklin Gothic Demi"/>
                        </a:rPr>
                        <a:t>Objective</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spc="-10" dirty="0">
                          <a:latin typeface="Franklin Gothic Demi"/>
                          <a:cs typeface="Franklin Gothic Demi"/>
                        </a:rPr>
                        <a:t>Definition</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extLst>
                  <a:ext uri="{0D108BD9-81ED-4DB2-BD59-A6C34878D82A}">
                    <a16:rowId xmlns:a16="http://schemas.microsoft.com/office/drawing/2014/main" val="10000"/>
                  </a:ext>
                </a:extLst>
              </a:tr>
              <a:tr h="548983">
                <a:tc rowSpan="8">
                  <a:txBody>
                    <a:bodyPr/>
                    <a:lstStyle/>
                    <a:p>
                      <a:pPr>
                        <a:lnSpc>
                          <a:spcPct val="100000"/>
                        </a:lnSpc>
                      </a:pPr>
                      <a:endParaRPr sz="10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187325">
                        <a:lnSpc>
                          <a:spcPts val="1250"/>
                        </a:lnSpc>
                        <a:spcBef>
                          <a:spcPts val="630"/>
                        </a:spcBef>
                      </a:pPr>
                      <a:r>
                        <a:rPr sz="1000" dirty="0">
                          <a:latin typeface="Franklin Gothic Book"/>
                          <a:cs typeface="Franklin Gothic Book"/>
                        </a:rPr>
                        <a:t>Secure</a:t>
                      </a:r>
                      <a:r>
                        <a:rPr sz="1000" spc="-40" dirty="0">
                          <a:latin typeface="Franklin Gothic Book"/>
                          <a:cs typeface="Franklin Gothic Book"/>
                        </a:rPr>
                        <a:t> </a:t>
                      </a:r>
                      <a:r>
                        <a:rPr sz="1000" dirty="0">
                          <a:latin typeface="Franklin Gothic Book"/>
                          <a:cs typeface="Franklin Gothic Book"/>
                        </a:rPr>
                        <a:t>System</a:t>
                      </a:r>
                      <a:r>
                        <a:rPr sz="1000" spc="-35" dirty="0">
                          <a:latin typeface="Franklin Gothic Book"/>
                          <a:cs typeface="Franklin Gothic Book"/>
                        </a:rPr>
                        <a:t> </a:t>
                      </a:r>
                      <a:r>
                        <a:rPr sz="1000" spc="-10" dirty="0">
                          <a:latin typeface="Franklin Gothic Book"/>
                          <a:cs typeface="Franklin Gothic Book"/>
                        </a:rPr>
                        <a:t>Services, </a:t>
                      </a:r>
                      <a:r>
                        <a:rPr sz="1000" dirty="0">
                          <a:latin typeface="Franklin Gothic Book"/>
                          <a:cs typeface="Franklin Gothic Book"/>
                        </a:rPr>
                        <a:t>Acquisition</a:t>
                      </a:r>
                      <a:r>
                        <a:rPr sz="1000" spc="-60" dirty="0">
                          <a:latin typeface="Franklin Gothic Book"/>
                          <a:cs typeface="Franklin Gothic Book"/>
                        </a:rPr>
                        <a:t> </a:t>
                      </a:r>
                      <a:r>
                        <a:rPr sz="1000" spc="-25" dirty="0">
                          <a:latin typeface="Franklin Gothic Book"/>
                          <a:cs typeface="Franklin Gothic Book"/>
                        </a:rPr>
                        <a:t>and </a:t>
                      </a:r>
                      <a:r>
                        <a:rPr sz="1000" spc="-10" dirty="0">
                          <a:latin typeface="Franklin Gothic Book"/>
                          <a:cs typeface="Franklin Gothic Book"/>
                        </a:rPr>
                        <a:t>Development</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04825">
                        <a:lnSpc>
                          <a:spcPts val="1250"/>
                        </a:lnSpc>
                        <a:spcBef>
                          <a:spcPts val="630"/>
                        </a:spcBef>
                      </a:pPr>
                      <a:r>
                        <a:rPr sz="1000" dirty="0">
                          <a:latin typeface="Franklin Gothic Book"/>
                          <a:cs typeface="Franklin Gothic Book"/>
                        </a:rPr>
                        <a:t>Ensure</a:t>
                      </a:r>
                      <a:r>
                        <a:rPr sz="1000" spc="-5" dirty="0">
                          <a:latin typeface="Franklin Gothic Book"/>
                          <a:cs typeface="Franklin Gothic Book"/>
                        </a:rPr>
                        <a:t> </a:t>
                      </a:r>
                      <a:r>
                        <a:rPr sz="1000" dirty="0">
                          <a:latin typeface="Franklin Gothic Book"/>
                          <a:cs typeface="Franklin Gothic Book"/>
                        </a:rPr>
                        <a:t>that</a:t>
                      </a:r>
                      <a:r>
                        <a:rPr sz="1000" spc="-10"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spc="-10" dirty="0">
                          <a:latin typeface="Franklin Gothic Book"/>
                          <a:cs typeface="Franklin Gothic Book"/>
                        </a:rPr>
                        <a:t>development </a:t>
                      </a:r>
                      <a:r>
                        <a:rPr sz="1000" dirty="0">
                          <a:latin typeface="Franklin Gothic Book"/>
                          <a:cs typeface="Franklin Gothic Book"/>
                        </a:rPr>
                        <a:t>and </a:t>
                      </a:r>
                      <a:r>
                        <a:rPr sz="1000" spc="-10" dirty="0">
                          <a:latin typeface="Franklin Gothic Book"/>
                          <a:cs typeface="Franklin Gothic Book"/>
                        </a:rPr>
                        <a:t>implementation</a:t>
                      </a:r>
                      <a:r>
                        <a:rPr sz="1000" spc="-15" dirty="0">
                          <a:latin typeface="Franklin Gothic Book"/>
                          <a:cs typeface="Franklin Gothic Book"/>
                        </a:rPr>
                        <a:t> </a:t>
                      </a:r>
                      <a:r>
                        <a:rPr sz="1000" dirty="0">
                          <a:latin typeface="Franklin Gothic Book"/>
                          <a:cs typeface="Franklin Gothic Book"/>
                        </a:rPr>
                        <a:t>of new</a:t>
                      </a:r>
                      <a:r>
                        <a:rPr sz="1000" spc="-20" dirty="0">
                          <a:latin typeface="Franklin Gothic Book"/>
                          <a:cs typeface="Franklin Gothic Book"/>
                        </a:rPr>
                        <a:t> </a:t>
                      </a:r>
                      <a:r>
                        <a:rPr sz="1000" spc="-10" dirty="0">
                          <a:latin typeface="Franklin Gothic Book"/>
                          <a:cs typeface="Franklin Gothic Book"/>
                        </a:rPr>
                        <a:t>systems</a:t>
                      </a:r>
                      <a:r>
                        <a:rPr sz="1000" spc="-15" dirty="0">
                          <a:latin typeface="Franklin Gothic Book"/>
                          <a:cs typeface="Franklin Gothic Book"/>
                        </a:rPr>
                        <a:t> </a:t>
                      </a:r>
                      <a:r>
                        <a:rPr sz="1000" dirty="0">
                          <a:latin typeface="Franklin Gothic Book"/>
                          <a:cs typeface="Franklin Gothic Book"/>
                        </a:rPr>
                        <a:t>meets</a:t>
                      </a:r>
                      <a:r>
                        <a:rPr sz="1000" spc="-5" dirty="0">
                          <a:latin typeface="Franklin Gothic Book"/>
                          <a:cs typeface="Franklin Gothic Book"/>
                        </a:rPr>
                        <a:t> </a:t>
                      </a:r>
                      <a:r>
                        <a:rPr sz="1000" dirty="0">
                          <a:latin typeface="Franklin Gothic Book"/>
                          <a:cs typeface="Franklin Gothic Book"/>
                        </a:rPr>
                        <a:t>the</a:t>
                      </a:r>
                      <a:r>
                        <a:rPr sz="1000" spc="-5" dirty="0">
                          <a:latin typeface="Franklin Gothic Book"/>
                          <a:cs typeface="Franklin Gothic Book"/>
                        </a:rPr>
                        <a:t> </a:t>
                      </a:r>
                      <a:r>
                        <a:rPr sz="1000" spc="-10" dirty="0">
                          <a:latin typeface="Franklin Gothic Book"/>
                          <a:cs typeface="Franklin Gothic Book"/>
                        </a:rPr>
                        <a:t>requirements necessary</a:t>
                      </a:r>
                      <a:r>
                        <a:rPr sz="1000" spc="-20" dirty="0">
                          <a:latin typeface="Franklin Gothic Book"/>
                          <a:cs typeface="Franklin Gothic Book"/>
                        </a:rPr>
                        <a:t> </a:t>
                      </a:r>
                      <a:r>
                        <a:rPr sz="1000" dirty="0">
                          <a:latin typeface="Franklin Gothic Book"/>
                          <a:cs typeface="Franklin Gothic Book"/>
                        </a:rPr>
                        <a:t>to</a:t>
                      </a:r>
                      <a:r>
                        <a:rPr sz="1000" spc="-10" dirty="0">
                          <a:latin typeface="Franklin Gothic Book"/>
                          <a:cs typeface="Franklin Gothic Book"/>
                        </a:rPr>
                        <a:t> </a:t>
                      </a:r>
                      <a:r>
                        <a:rPr sz="1000" dirty="0">
                          <a:latin typeface="Franklin Gothic Book"/>
                          <a:cs typeface="Franklin Gothic Book"/>
                        </a:rPr>
                        <a:t>assure</a:t>
                      </a:r>
                      <a:r>
                        <a:rPr sz="1000" spc="-1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security</a:t>
                      </a:r>
                      <a:r>
                        <a:rPr sz="1000" spc="-15" dirty="0">
                          <a:latin typeface="Franklin Gothic Book"/>
                          <a:cs typeface="Franklin Gothic Book"/>
                        </a:rPr>
                        <a:t> </a:t>
                      </a:r>
                      <a:r>
                        <a:rPr sz="1000" dirty="0">
                          <a:latin typeface="Franklin Gothic Book"/>
                          <a:cs typeface="Franklin Gothic Book"/>
                        </a:rPr>
                        <a:t>of</a:t>
                      </a:r>
                      <a:r>
                        <a:rPr sz="1000" spc="-5" dirty="0">
                          <a:latin typeface="Franklin Gothic Book"/>
                          <a:cs typeface="Franklin Gothic Book"/>
                        </a:rPr>
                        <a:t> </a:t>
                      </a:r>
                      <a:r>
                        <a:rPr sz="1000" spc="-10" dirty="0">
                          <a:latin typeface="Franklin Gothic Book"/>
                          <a:cs typeface="Franklin Gothic Book"/>
                        </a:rPr>
                        <a:t>information</a:t>
                      </a:r>
                      <a:r>
                        <a:rPr sz="1000" spc="-1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resources.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548983">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227329">
                        <a:lnSpc>
                          <a:spcPts val="1250"/>
                        </a:lnSpc>
                        <a:spcBef>
                          <a:spcPts val="630"/>
                        </a:spcBef>
                      </a:pPr>
                      <a:r>
                        <a:rPr sz="1000" dirty="0">
                          <a:latin typeface="Franklin Gothic Book"/>
                          <a:cs typeface="Franklin Gothic Book"/>
                        </a:rPr>
                        <a:t>Security</a:t>
                      </a:r>
                      <a:r>
                        <a:rPr sz="1000" spc="-10" dirty="0">
                          <a:latin typeface="Franklin Gothic Book"/>
                          <a:cs typeface="Franklin Gothic Book"/>
                        </a:rPr>
                        <a:t> Awareness</a:t>
                      </a:r>
                      <a:r>
                        <a:rPr sz="1000" spc="-15" dirty="0">
                          <a:latin typeface="Franklin Gothic Book"/>
                          <a:cs typeface="Franklin Gothic Book"/>
                        </a:rPr>
                        <a:t> </a:t>
                      </a:r>
                      <a:r>
                        <a:rPr sz="1000" spc="-25" dirty="0">
                          <a:latin typeface="Franklin Gothic Book"/>
                          <a:cs typeface="Franklin Gothic Book"/>
                        </a:rPr>
                        <a:t>and </a:t>
                      </a:r>
                      <a:r>
                        <a:rPr sz="1000" spc="-10" dirty="0">
                          <a:latin typeface="Franklin Gothic Book"/>
                          <a:cs typeface="Franklin Gothic Book"/>
                        </a:rPr>
                        <a:t>Training</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67640">
                        <a:lnSpc>
                          <a:spcPts val="1250"/>
                        </a:lnSpc>
                        <a:spcBef>
                          <a:spcPts val="630"/>
                        </a:spcBef>
                      </a:pPr>
                      <a:r>
                        <a:rPr sz="1000" dirty="0">
                          <a:latin typeface="Franklin Gothic Book"/>
                          <a:cs typeface="Franklin Gothic Book"/>
                        </a:rPr>
                        <a:t>Define,</a:t>
                      </a:r>
                      <a:r>
                        <a:rPr sz="1000" spc="-30" dirty="0">
                          <a:latin typeface="Franklin Gothic Book"/>
                          <a:cs typeface="Franklin Gothic Book"/>
                        </a:rPr>
                        <a:t> </a:t>
                      </a:r>
                      <a:r>
                        <a:rPr sz="1000" dirty="0">
                          <a:latin typeface="Franklin Gothic Book"/>
                          <a:cs typeface="Franklin Gothic Book"/>
                        </a:rPr>
                        <a:t>prepare,</a:t>
                      </a:r>
                      <a:r>
                        <a:rPr sz="1000" spc="-35" dirty="0">
                          <a:latin typeface="Franklin Gothic Book"/>
                          <a:cs typeface="Franklin Gothic Book"/>
                        </a:rPr>
                        <a:t> </a:t>
                      </a:r>
                      <a:r>
                        <a:rPr sz="1000" dirty="0">
                          <a:latin typeface="Franklin Gothic Book"/>
                          <a:cs typeface="Franklin Gothic Book"/>
                        </a:rPr>
                        <a:t>deliver,</a:t>
                      </a:r>
                      <a:r>
                        <a:rPr sz="1000" spc="-25"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facilitate</a:t>
                      </a:r>
                      <a:r>
                        <a:rPr sz="1000" spc="-25" dirty="0">
                          <a:latin typeface="Franklin Gothic Book"/>
                          <a:cs typeface="Franklin Gothic Book"/>
                        </a:rPr>
                        <a:t> </a:t>
                      </a:r>
                      <a:r>
                        <a:rPr sz="1000" dirty="0">
                          <a:latin typeface="Franklin Gothic Book"/>
                          <a:cs typeface="Franklin Gothic Book"/>
                        </a:rPr>
                        <a:t>an</a:t>
                      </a:r>
                      <a:r>
                        <a:rPr sz="1000" spc="-25" dirty="0">
                          <a:latin typeface="Franklin Gothic Book"/>
                          <a:cs typeface="Franklin Gothic Book"/>
                        </a:rPr>
                        <a:t> </a:t>
                      </a:r>
                      <a:r>
                        <a:rPr sz="1000" dirty="0">
                          <a:latin typeface="Franklin Gothic Book"/>
                          <a:cs typeface="Franklin Gothic Book"/>
                        </a:rPr>
                        <a:t>ongoing</a:t>
                      </a:r>
                      <a:r>
                        <a:rPr sz="1000" spc="-30" dirty="0">
                          <a:latin typeface="Franklin Gothic Book"/>
                          <a:cs typeface="Franklin Gothic Book"/>
                        </a:rPr>
                        <a:t> </a:t>
                      </a:r>
                      <a:r>
                        <a:rPr sz="1000" spc="-10" dirty="0">
                          <a:latin typeface="Franklin Gothic Book"/>
                          <a:cs typeface="Franklin Gothic Book"/>
                        </a:rPr>
                        <a:t>awareness</a:t>
                      </a:r>
                      <a:r>
                        <a:rPr sz="1000" spc="-35" dirty="0">
                          <a:latin typeface="Franklin Gothic Book"/>
                          <a:cs typeface="Franklin Gothic Book"/>
                        </a:rPr>
                        <a:t> </a:t>
                      </a:r>
                      <a:r>
                        <a:rPr sz="1000" dirty="0">
                          <a:latin typeface="Franklin Gothic Book"/>
                          <a:cs typeface="Franklin Gothic Book"/>
                        </a:rPr>
                        <a:t>campaign</a:t>
                      </a:r>
                      <a:r>
                        <a:rPr sz="1000" spc="-35" dirty="0">
                          <a:latin typeface="Franklin Gothic Book"/>
                          <a:cs typeface="Franklin Gothic Book"/>
                        </a:rPr>
                        <a:t> </a:t>
                      </a:r>
                      <a:r>
                        <a:rPr sz="1000" dirty="0">
                          <a:latin typeface="Franklin Gothic Book"/>
                          <a:cs typeface="Franklin Gothic Book"/>
                        </a:rPr>
                        <a:t>utilizing</a:t>
                      </a:r>
                      <a:r>
                        <a:rPr sz="1000" spc="-30" dirty="0">
                          <a:latin typeface="Franklin Gothic Book"/>
                          <a:cs typeface="Franklin Gothic Book"/>
                        </a:rPr>
                        <a:t> </a:t>
                      </a:r>
                      <a:r>
                        <a:rPr sz="1000" dirty="0">
                          <a:latin typeface="Franklin Gothic Book"/>
                          <a:cs typeface="Franklin Gothic Book"/>
                        </a:rPr>
                        <a:t>a</a:t>
                      </a:r>
                      <a:r>
                        <a:rPr sz="1000" spc="-20" dirty="0">
                          <a:latin typeface="Franklin Gothic Book"/>
                          <a:cs typeface="Franklin Gothic Book"/>
                        </a:rPr>
                        <a:t> </a:t>
                      </a:r>
                      <a:r>
                        <a:rPr sz="1000" dirty="0">
                          <a:latin typeface="Franklin Gothic Book"/>
                          <a:cs typeface="Franklin Gothic Book"/>
                        </a:rPr>
                        <a:t>wide</a:t>
                      </a:r>
                      <a:r>
                        <a:rPr sz="1000" spc="-25" dirty="0">
                          <a:latin typeface="Franklin Gothic Book"/>
                          <a:cs typeface="Franklin Gothic Book"/>
                        </a:rPr>
                        <a:t> </a:t>
                      </a:r>
                      <a:r>
                        <a:rPr sz="1000" dirty="0">
                          <a:latin typeface="Franklin Gothic Book"/>
                          <a:cs typeface="Franklin Gothic Book"/>
                        </a:rPr>
                        <a:t>variety</a:t>
                      </a:r>
                      <a:r>
                        <a:rPr sz="1000" spc="-40" dirty="0">
                          <a:latin typeface="Franklin Gothic Book"/>
                          <a:cs typeface="Franklin Gothic Book"/>
                        </a:rPr>
                        <a:t> </a:t>
                      </a:r>
                      <a:r>
                        <a:rPr sz="1000" spc="-25" dirty="0">
                          <a:latin typeface="Franklin Gothic Book"/>
                          <a:cs typeface="Franklin Gothic Book"/>
                        </a:rPr>
                        <a:t>of </a:t>
                      </a:r>
                      <a:r>
                        <a:rPr sz="1000" dirty="0">
                          <a:latin typeface="Franklin Gothic Book"/>
                          <a:cs typeface="Franklin Gothic Book"/>
                        </a:rPr>
                        <a:t>mediums</a:t>
                      </a:r>
                      <a:r>
                        <a:rPr sz="1000" spc="-2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delivery</a:t>
                      </a:r>
                      <a:r>
                        <a:rPr sz="1000" spc="-20" dirty="0">
                          <a:latin typeface="Franklin Gothic Book"/>
                          <a:cs typeface="Franklin Gothic Book"/>
                        </a:rPr>
                        <a:t> </a:t>
                      </a:r>
                      <a:r>
                        <a:rPr sz="1000" spc="-10" dirty="0">
                          <a:latin typeface="Franklin Gothic Book"/>
                          <a:cs typeface="Franklin Gothic Book"/>
                        </a:rPr>
                        <a:t>mechanisms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effectively</a:t>
                      </a:r>
                      <a:r>
                        <a:rPr sz="1000" spc="-15"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constantly</a:t>
                      </a:r>
                      <a:r>
                        <a:rPr sz="1000" spc="-15" dirty="0">
                          <a:latin typeface="Franklin Gothic Book"/>
                          <a:cs typeface="Franklin Gothic Book"/>
                        </a:rPr>
                        <a:t> </a:t>
                      </a:r>
                      <a:r>
                        <a:rPr sz="1000" dirty="0">
                          <a:latin typeface="Franklin Gothic Book"/>
                          <a:cs typeface="Franklin Gothic Book"/>
                        </a:rPr>
                        <a:t>educate</a:t>
                      </a:r>
                      <a:r>
                        <a:rPr sz="1000" spc="-15"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spc="-10" dirty="0">
                          <a:latin typeface="Franklin Gothic Book"/>
                          <a:cs typeface="Franklin Gothic Book"/>
                        </a:rPr>
                        <a:t>organization</a:t>
                      </a:r>
                      <a:r>
                        <a:rPr sz="1000" spc="-20" dirty="0">
                          <a:latin typeface="Franklin Gothic Book"/>
                          <a:cs typeface="Franklin Gothic Book"/>
                        </a:rPr>
                        <a:t> </a:t>
                      </a:r>
                      <a:r>
                        <a:rPr sz="1000" spc="-25" dirty="0">
                          <a:latin typeface="Franklin Gothic Book"/>
                          <a:cs typeface="Franklin Gothic Book"/>
                        </a:rPr>
                        <a:t>on </a:t>
                      </a:r>
                      <a:r>
                        <a:rPr sz="1000" dirty="0">
                          <a:latin typeface="Franklin Gothic Book"/>
                          <a:cs typeface="Franklin Gothic Book"/>
                        </a:rPr>
                        <a:t>security</a:t>
                      </a:r>
                      <a:r>
                        <a:rPr sz="1000" spc="-20" dirty="0">
                          <a:latin typeface="Franklin Gothic Book"/>
                          <a:cs typeface="Franklin Gothic Book"/>
                        </a:rPr>
                        <a:t> </a:t>
                      </a:r>
                      <a:r>
                        <a:rPr sz="1000" dirty="0">
                          <a:latin typeface="Franklin Gothic Book"/>
                          <a:cs typeface="Franklin Gothic Book"/>
                        </a:rPr>
                        <a:t>related</a:t>
                      </a:r>
                      <a:r>
                        <a:rPr sz="1000" spc="-5" dirty="0">
                          <a:latin typeface="Franklin Gothic Book"/>
                          <a:cs typeface="Franklin Gothic Book"/>
                        </a:rPr>
                        <a:t> </a:t>
                      </a:r>
                      <a:r>
                        <a:rPr sz="1000" spc="-10" dirty="0">
                          <a:latin typeface="Franklin Gothic Book"/>
                          <a:cs typeface="Franklin Gothic Book"/>
                        </a:rPr>
                        <a:t>information, </a:t>
                      </a:r>
                      <a:r>
                        <a:rPr sz="1000" dirty="0">
                          <a:latin typeface="Franklin Gothic Book"/>
                          <a:cs typeface="Franklin Gothic Book"/>
                        </a:rPr>
                        <a:t>threats,</a:t>
                      </a:r>
                      <a:r>
                        <a:rPr sz="1000" spc="-10" dirty="0">
                          <a:latin typeface="Franklin Gothic Book"/>
                          <a:cs typeface="Franklin Gothic Book"/>
                        </a:rPr>
                        <a:t> </a:t>
                      </a:r>
                      <a:r>
                        <a:rPr sz="1000" dirty="0">
                          <a:latin typeface="Franklin Gothic Book"/>
                          <a:cs typeface="Franklin Gothic Book"/>
                        </a:rPr>
                        <a:t>and</a:t>
                      </a:r>
                      <a:r>
                        <a:rPr sz="1000" spc="-5" dirty="0">
                          <a:latin typeface="Franklin Gothic Book"/>
                          <a:cs typeface="Franklin Gothic Book"/>
                        </a:rPr>
                        <a:t> </a:t>
                      </a:r>
                      <a:r>
                        <a:rPr sz="1000" spc="-10" dirty="0">
                          <a:latin typeface="Franklin Gothic Book"/>
                          <a:cs typeface="Franklin Gothic Book"/>
                        </a:rPr>
                        <a:t>technology</a:t>
                      </a:r>
                      <a:r>
                        <a:rPr sz="1000" spc="-25" dirty="0">
                          <a:latin typeface="Franklin Gothic Book"/>
                          <a:cs typeface="Franklin Gothic Book"/>
                        </a:rPr>
                        <a:t> </a:t>
                      </a:r>
                      <a:r>
                        <a:rPr sz="1000" spc="-10" dirty="0">
                          <a:latin typeface="Franklin Gothic Book"/>
                          <a:cs typeface="Franklin Gothic Book"/>
                        </a:rPr>
                        <a:t>risks.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712637">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283845">
                        <a:lnSpc>
                          <a:spcPts val="1250"/>
                        </a:lnSpc>
                        <a:spcBef>
                          <a:spcPts val="630"/>
                        </a:spcBef>
                      </a:pPr>
                      <a:r>
                        <a:rPr sz="1000" dirty="0">
                          <a:latin typeface="Franklin Gothic Book"/>
                          <a:cs typeface="Franklin Gothic Book"/>
                        </a:rPr>
                        <a:t>Privacy</a:t>
                      </a:r>
                      <a:r>
                        <a:rPr sz="1000" spc="-15" dirty="0">
                          <a:latin typeface="Franklin Gothic Book"/>
                          <a:cs typeface="Franklin Gothic Book"/>
                        </a:rPr>
                        <a:t> </a:t>
                      </a:r>
                      <a:r>
                        <a:rPr sz="1000" spc="-10" dirty="0">
                          <a:latin typeface="Franklin Gothic Book"/>
                          <a:cs typeface="Franklin Gothic Book"/>
                        </a:rPr>
                        <a:t>Awareness</a:t>
                      </a:r>
                      <a:r>
                        <a:rPr sz="1000" spc="-15" dirty="0">
                          <a:latin typeface="Franklin Gothic Book"/>
                          <a:cs typeface="Franklin Gothic Book"/>
                        </a:rPr>
                        <a:t> </a:t>
                      </a:r>
                      <a:r>
                        <a:rPr sz="1000" spc="-25" dirty="0">
                          <a:latin typeface="Franklin Gothic Book"/>
                          <a:cs typeface="Franklin Gothic Book"/>
                        </a:rPr>
                        <a:t>and </a:t>
                      </a:r>
                      <a:r>
                        <a:rPr sz="1000" spc="-10" dirty="0">
                          <a:latin typeface="Franklin Gothic Book"/>
                          <a:cs typeface="Franklin Gothic Book"/>
                        </a:rPr>
                        <a:t>Training</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67640">
                        <a:lnSpc>
                          <a:spcPts val="1250"/>
                        </a:lnSpc>
                        <a:spcBef>
                          <a:spcPts val="630"/>
                        </a:spcBef>
                      </a:pPr>
                      <a:r>
                        <a:rPr sz="1000" dirty="0">
                          <a:latin typeface="Franklin Gothic Book"/>
                          <a:cs typeface="Franklin Gothic Book"/>
                        </a:rPr>
                        <a:t>Define,</a:t>
                      </a:r>
                      <a:r>
                        <a:rPr sz="1000" spc="-25" dirty="0">
                          <a:latin typeface="Franklin Gothic Book"/>
                          <a:cs typeface="Franklin Gothic Book"/>
                        </a:rPr>
                        <a:t> </a:t>
                      </a:r>
                      <a:r>
                        <a:rPr sz="1000" dirty="0">
                          <a:latin typeface="Franklin Gothic Book"/>
                          <a:cs typeface="Franklin Gothic Book"/>
                        </a:rPr>
                        <a:t>prepare,</a:t>
                      </a:r>
                      <a:r>
                        <a:rPr sz="1000" spc="-40" dirty="0">
                          <a:latin typeface="Franklin Gothic Book"/>
                          <a:cs typeface="Franklin Gothic Book"/>
                        </a:rPr>
                        <a:t> </a:t>
                      </a:r>
                      <a:r>
                        <a:rPr sz="1000" dirty="0">
                          <a:latin typeface="Franklin Gothic Book"/>
                          <a:cs typeface="Franklin Gothic Book"/>
                        </a:rPr>
                        <a:t>deliver,</a:t>
                      </a:r>
                      <a:r>
                        <a:rPr sz="1000" spc="-25"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facilitate</a:t>
                      </a:r>
                      <a:r>
                        <a:rPr sz="1000" spc="-25" dirty="0">
                          <a:latin typeface="Franklin Gothic Book"/>
                          <a:cs typeface="Franklin Gothic Book"/>
                        </a:rPr>
                        <a:t> </a:t>
                      </a:r>
                      <a:r>
                        <a:rPr sz="1000" dirty="0">
                          <a:latin typeface="Franklin Gothic Book"/>
                          <a:cs typeface="Franklin Gothic Book"/>
                        </a:rPr>
                        <a:t>an</a:t>
                      </a:r>
                      <a:r>
                        <a:rPr sz="1000" spc="-20" dirty="0">
                          <a:latin typeface="Franklin Gothic Book"/>
                          <a:cs typeface="Franklin Gothic Book"/>
                        </a:rPr>
                        <a:t> </a:t>
                      </a:r>
                      <a:r>
                        <a:rPr sz="1000" dirty="0">
                          <a:latin typeface="Franklin Gothic Book"/>
                          <a:cs typeface="Franklin Gothic Book"/>
                        </a:rPr>
                        <a:t>ongoing</a:t>
                      </a:r>
                      <a:r>
                        <a:rPr sz="1000" spc="-30" dirty="0">
                          <a:latin typeface="Franklin Gothic Book"/>
                          <a:cs typeface="Franklin Gothic Book"/>
                        </a:rPr>
                        <a:t> </a:t>
                      </a:r>
                      <a:r>
                        <a:rPr sz="1000" spc="-10" dirty="0">
                          <a:latin typeface="Franklin Gothic Book"/>
                          <a:cs typeface="Franklin Gothic Book"/>
                        </a:rPr>
                        <a:t>awareness</a:t>
                      </a:r>
                      <a:r>
                        <a:rPr sz="1000" spc="-35" dirty="0">
                          <a:latin typeface="Franklin Gothic Book"/>
                          <a:cs typeface="Franklin Gothic Book"/>
                        </a:rPr>
                        <a:t> </a:t>
                      </a:r>
                      <a:r>
                        <a:rPr sz="1000" dirty="0">
                          <a:latin typeface="Franklin Gothic Book"/>
                          <a:cs typeface="Franklin Gothic Book"/>
                        </a:rPr>
                        <a:t>campaign</a:t>
                      </a:r>
                      <a:r>
                        <a:rPr sz="1000" spc="-35" dirty="0">
                          <a:latin typeface="Franklin Gothic Book"/>
                          <a:cs typeface="Franklin Gothic Book"/>
                        </a:rPr>
                        <a:t> </a:t>
                      </a:r>
                      <a:r>
                        <a:rPr sz="1000" dirty="0">
                          <a:latin typeface="Franklin Gothic Book"/>
                          <a:cs typeface="Franklin Gothic Book"/>
                        </a:rPr>
                        <a:t>utilizing</a:t>
                      </a:r>
                      <a:r>
                        <a:rPr sz="1000" spc="-25" dirty="0">
                          <a:latin typeface="Franklin Gothic Book"/>
                          <a:cs typeface="Franklin Gothic Book"/>
                        </a:rPr>
                        <a:t> </a:t>
                      </a:r>
                      <a:r>
                        <a:rPr sz="1000" dirty="0">
                          <a:latin typeface="Franklin Gothic Book"/>
                          <a:cs typeface="Franklin Gothic Book"/>
                        </a:rPr>
                        <a:t>a</a:t>
                      </a:r>
                      <a:r>
                        <a:rPr sz="1000" spc="-20" dirty="0">
                          <a:latin typeface="Franklin Gothic Book"/>
                          <a:cs typeface="Franklin Gothic Book"/>
                        </a:rPr>
                        <a:t> </a:t>
                      </a:r>
                      <a:r>
                        <a:rPr sz="1000" dirty="0">
                          <a:latin typeface="Franklin Gothic Book"/>
                          <a:cs typeface="Franklin Gothic Book"/>
                        </a:rPr>
                        <a:t>wide</a:t>
                      </a:r>
                      <a:r>
                        <a:rPr sz="1000" spc="-25" dirty="0">
                          <a:latin typeface="Franklin Gothic Book"/>
                          <a:cs typeface="Franklin Gothic Book"/>
                        </a:rPr>
                        <a:t> </a:t>
                      </a:r>
                      <a:r>
                        <a:rPr sz="1000" dirty="0">
                          <a:latin typeface="Franklin Gothic Book"/>
                          <a:cs typeface="Franklin Gothic Book"/>
                        </a:rPr>
                        <a:t>variety</a:t>
                      </a:r>
                      <a:r>
                        <a:rPr sz="1000" spc="-40" dirty="0">
                          <a:latin typeface="Franklin Gothic Book"/>
                          <a:cs typeface="Franklin Gothic Book"/>
                        </a:rPr>
                        <a:t> </a:t>
                      </a:r>
                      <a:r>
                        <a:rPr sz="1000" spc="-25" dirty="0">
                          <a:latin typeface="Franklin Gothic Book"/>
                          <a:cs typeface="Franklin Gothic Book"/>
                        </a:rPr>
                        <a:t>of </a:t>
                      </a:r>
                      <a:r>
                        <a:rPr sz="1000" dirty="0">
                          <a:latin typeface="Franklin Gothic Book"/>
                          <a:cs typeface="Franklin Gothic Book"/>
                        </a:rPr>
                        <a:t>mediums</a:t>
                      </a:r>
                      <a:r>
                        <a:rPr sz="1000" spc="-2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delivery</a:t>
                      </a:r>
                      <a:r>
                        <a:rPr sz="1000" spc="-20" dirty="0">
                          <a:latin typeface="Franklin Gothic Book"/>
                          <a:cs typeface="Franklin Gothic Book"/>
                        </a:rPr>
                        <a:t> </a:t>
                      </a:r>
                      <a:r>
                        <a:rPr sz="1000" spc="-10" dirty="0">
                          <a:latin typeface="Franklin Gothic Book"/>
                          <a:cs typeface="Franklin Gothic Book"/>
                        </a:rPr>
                        <a:t>mechanisms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effectively</a:t>
                      </a:r>
                      <a:r>
                        <a:rPr sz="1000" spc="-15"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constantly</a:t>
                      </a:r>
                      <a:r>
                        <a:rPr sz="1000" spc="-15" dirty="0">
                          <a:latin typeface="Franklin Gothic Book"/>
                          <a:cs typeface="Franklin Gothic Book"/>
                        </a:rPr>
                        <a:t> </a:t>
                      </a:r>
                      <a:r>
                        <a:rPr sz="1000" dirty="0">
                          <a:latin typeface="Franklin Gothic Book"/>
                          <a:cs typeface="Franklin Gothic Book"/>
                        </a:rPr>
                        <a:t>educate</a:t>
                      </a:r>
                      <a:r>
                        <a:rPr sz="1000" spc="-15"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spc="-10" dirty="0">
                          <a:latin typeface="Franklin Gothic Book"/>
                          <a:cs typeface="Franklin Gothic Book"/>
                        </a:rPr>
                        <a:t>organization</a:t>
                      </a:r>
                      <a:r>
                        <a:rPr sz="1000" spc="-20" dirty="0">
                          <a:latin typeface="Franklin Gothic Book"/>
                          <a:cs typeface="Franklin Gothic Book"/>
                        </a:rPr>
                        <a:t> </a:t>
                      </a:r>
                      <a:r>
                        <a:rPr sz="1000" spc="-25" dirty="0">
                          <a:latin typeface="Franklin Gothic Book"/>
                          <a:cs typeface="Franklin Gothic Book"/>
                        </a:rPr>
                        <a:t>on </a:t>
                      </a:r>
                      <a:r>
                        <a:rPr sz="1000" dirty="0">
                          <a:latin typeface="Franklin Gothic Book"/>
                          <a:cs typeface="Franklin Gothic Book"/>
                        </a:rPr>
                        <a:t>privacy</a:t>
                      </a:r>
                      <a:r>
                        <a:rPr sz="1000" spc="-30" dirty="0">
                          <a:latin typeface="Franklin Gothic Book"/>
                          <a:cs typeface="Franklin Gothic Book"/>
                        </a:rPr>
                        <a:t> </a:t>
                      </a:r>
                      <a:r>
                        <a:rPr sz="1000" spc="-10" dirty="0">
                          <a:latin typeface="Franklin Gothic Book"/>
                          <a:cs typeface="Franklin Gothic Book"/>
                        </a:rPr>
                        <a:t>requirements</a:t>
                      </a:r>
                      <a:r>
                        <a:rPr sz="1000" spc="-35"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information</a:t>
                      </a:r>
                      <a:r>
                        <a:rPr sz="1000" spc="-25" dirty="0">
                          <a:latin typeface="Franklin Gothic Book"/>
                          <a:cs typeface="Franklin Gothic Book"/>
                        </a:rPr>
                        <a:t> </a:t>
                      </a:r>
                      <a:r>
                        <a:rPr sz="1000" dirty="0">
                          <a:latin typeface="Franklin Gothic Book"/>
                          <a:cs typeface="Franklin Gothic Book"/>
                        </a:rPr>
                        <a:t>related</a:t>
                      </a:r>
                      <a:r>
                        <a:rPr sz="1000" spc="-20"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protection</a:t>
                      </a:r>
                      <a:r>
                        <a:rPr sz="1000" spc="-25"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privacy</a:t>
                      </a:r>
                      <a:r>
                        <a:rPr sz="1000" spc="-30" dirty="0">
                          <a:latin typeface="Franklin Gothic Book"/>
                          <a:cs typeface="Franklin Gothic Book"/>
                        </a:rPr>
                        <a:t> </a:t>
                      </a:r>
                      <a:r>
                        <a:rPr sz="1000" dirty="0">
                          <a:latin typeface="Franklin Gothic Book"/>
                          <a:cs typeface="Franklin Gothic Book"/>
                        </a:rPr>
                        <a:t>risks</a:t>
                      </a:r>
                      <a:r>
                        <a:rPr sz="1000" spc="-35"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spc="-10" dirty="0">
                          <a:latin typeface="Franklin Gothic Book"/>
                          <a:cs typeface="Franklin Gothic Book"/>
                        </a:rPr>
                        <a:t>protections.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548983">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a:lnSpc>
                          <a:spcPct val="100000"/>
                        </a:lnSpc>
                        <a:spcBef>
                          <a:spcPts val="530"/>
                        </a:spcBef>
                      </a:pPr>
                      <a:r>
                        <a:rPr sz="1000" spc="-10" dirty="0">
                          <a:latin typeface="Franklin Gothic Book"/>
                          <a:cs typeface="Franklin Gothic Book"/>
                        </a:rPr>
                        <a:t>Cryptography</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80010">
                        <a:lnSpc>
                          <a:spcPts val="1250"/>
                        </a:lnSpc>
                        <a:spcBef>
                          <a:spcPts val="630"/>
                        </a:spcBef>
                      </a:pPr>
                      <a:r>
                        <a:rPr sz="1000" dirty="0">
                          <a:latin typeface="Franklin Gothic Book"/>
                          <a:cs typeface="Franklin Gothic Book"/>
                        </a:rPr>
                        <a:t>Establish</a:t>
                      </a:r>
                      <a:r>
                        <a:rPr sz="1000" spc="-10"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a:t>
                      </a:r>
                      <a:r>
                        <a:rPr sz="1000" dirty="0">
                          <a:latin typeface="Franklin Gothic Book"/>
                          <a:cs typeface="Franklin Gothic Book"/>
                        </a:rPr>
                        <a:t>rules</a:t>
                      </a:r>
                      <a:r>
                        <a:rPr sz="1000" spc="-1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spc="-10" dirty="0">
                          <a:latin typeface="Franklin Gothic Book"/>
                          <a:cs typeface="Franklin Gothic Book"/>
                        </a:rPr>
                        <a:t>administrative </a:t>
                      </a:r>
                      <a:r>
                        <a:rPr sz="1000" dirty="0">
                          <a:latin typeface="Franklin Gothic Book"/>
                          <a:cs typeface="Franklin Gothic Book"/>
                        </a:rPr>
                        <a:t>guidelines</a:t>
                      </a:r>
                      <a:r>
                        <a:rPr sz="1000" spc="-10" dirty="0">
                          <a:latin typeface="Franklin Gothic Book"/>
                          <a:cs typeface="Franklin Gothic Book"/>
                        </a:rPr>
                        <a:t> governing</a:t>
                      </a:r>
                      <a:r>
                        <a:rPr sz="1000" spc="-15" dirty="0">
                          <a:latin typeface="Franklin Gothic Book"/>
                          <a:cs typeface="Franklin Gothic Book"/>
                        </a:rPr>
                        <a:t> </a:t>
                      </a:r>
                      <a:r>
                        <a:rPr sz="1000" dirty="0">
                          <a:latin typeface="Franklin Gothic Book"/>
                          <a:cs typeface="Franklin Gothic Book"/>
                        </a:rPr>
                        <a:t>the</a:t>
                      </a:r>
                      <a:r>
                        <a:rPr sz="1000" spc="-5" dirty="0">
                          <a:latin typeface="Franklin Gothic Book"/>
                          <a:cs typeface="Franklin Gothic Book"/>
                        </a:rPr>
                        <a:t> </a:t>
                      </a:r>
                      <a:r>
                        <a:rPr sz="1000" dirty="0">
                          <a:latin typeface="Franklin Gothic Book"/>
                          <a:cs typeface="Franklin Gothic Book"/>
                        </a:rPr>
                        <a:t>use</a:t>
                      </a:r>
                      <a:r>
                        <a:rPr sz="1000" spc="-20"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spc="-10" dirty="0">
                          <a:latin typeface="Franklin Gothic Book"/>
                          <a:cs typeface="Franklin Gothic Book"/>
                        </a:rPr>
                        <a:t>cryptography </a:t>
                      </a:r>
                      <a:r>
                        <a:rPr sz="1000" dirty="0">
                          <a:latin typeface="Franklin Gothic Book"/>
                          <a:cs typeface="Franklin Gothic Book"/>
                        </a:rPr>
                        <a:t>and</a:t>
                      </a:r>
                      <a:r>
                        <a:rPr sz="1000" spc="-5" dirty="0">
                          <a:latin typeface="Franklin Gothic Book"/>
                          <a:cs typeface="Franklin Gothic Book"/>
                        </a:rPr>
                        <a:t> </a:t>
                      </a:r>
                      <a:r>
                        <a:rPr sz="1000" spc="-25" dirty="0">
                          <a:latin typeface="Franklin Gothic Book"/>
                          <a:cs typeface="Franklin Gothic Book"/>
                        </a:rPr>
                        <a:t>key </a:t>
                      </a:r>
                      <a:r>
                        <a:rPr sz="1000" spc="-10" dirty="0">
                          <a:latin typeface="Franklin Gothic Book"/>
                          <a:cs typeface="Franklin Gothic Book"/>
                        </a:rPr>
                        <a:t>management</a:t>
                      </a:r>
                      <a:r>
                        <a:rPr sz="1000" spc="-20" dirty="0">
                          <a:latin typeface="Franklin Gothic Book"/>
                          <a:cs typeface="Franklin Gothic Book"/>
                        </a:rPr>
                        <a:t> </a:t>
                      </a:r>
                      <a:r>
                        <a:rPr sz="1000" dirty="0">
                          <a:latin typeface="Franklin Gothic Book"/>
                          <a:cs typeface="Franklin Gothic Book"/>
                        </a:rPr>
                        <a:t>in</a:t>
                      </a:r>
                      <a:r>
                        <a:rPr sz="1000" spc="-25" dirty="0">
                          <a:latin typeface="Franklin Gothic Book"/>
                          <a:cs typeface="Franklin Gothic Book"/>
                        </a:rPr>
                        <a:t> </a:t>
                      </a:r>
                      <a:r>
                        <a:rPr sz="1000" dirty="0">
                          <a:latin typeface="Franklin Gothic Book"/>
                          <a:cs typeface="Franklin Gothic Book"/>
                        </a:rPr>
                        <a:t>order</a:t>
                      </a:r>
                      <a:r>
                        <a:rPr sz="1000" spc="-20"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ensure</a:t>
                      </a:r>
                      <a:r>
                        <a:rPr sz="1000" spc="-15"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data</a:t>
                      </a:r>
                      <a:r>
                        <a:rPr sz="1000" spc="-20" dirty="0">
                          <a:latin typeface="Franklin Gothic Book"/>
                          <a:cs typeface="Franklin Gothic Book"/>
                        </a:rPr>
                        <a:t> </a:t>
                      </a:r>
                      <a:r>
                        <a:rPr sz="1000" dirty="0">
                          <a:latin typeface="Franklin Gothic Book"/>
                          <a:cs typeface="Franklin Gothic Book"/>
                        </a:rPr>
                        <a:t>is</a:t>
                      </a:r>
                      <a:r>
                        <a:rPr sz="1000" spc="-15" dirty="0">
                          <a:latin typeface="Franklin Gothic Book"/>
                          <a:cs typeface="Franklin Gothic Book"/>
                        </a:rPr>
                        <a:t> </a:t>
                      </a:r>
                      <a:r>
                        <a:rPr sz="1000" dirty="0">
                          <a:latin typeface="Franklin Gothic Book"/>
                          <a:cs typeface="Franklin Gothic Book"/>
                        </a:rPr>
                        <a:t>not</a:t>
                      </a:r>
                      <a:r>
                        <a:rPr sz="1000" spc="-20" dirty="0">
                          <a:latin typeface="Franklin Gothic Book"/>
                          <a:cs typeface="Franklin Gothic Book"/>
                        </a:rPr>
                        <a:t> </a:t>
                      </a:r>
                      <a:r>
                        <a:rPr sz="1000" dirty="0">
                          <a:latin typeface="Franklin Gothic Book"/>
                          <a:cs typeface="Franklin Gothic Book"/>
                        </a:rPr>
                        <a:t>disclosed</a:t>
                      </a:r>
                      <a:r>
                        <a:rPr sz="1000" spc="-5" dirty="0">
                          <a:latin typeface="Franklin Gothic Book"/>
                          <a:cs typeface="Franklin Gothic Book"/>
                        </a:rPr>
                        <a:t> </a:t>
                      </a:r>
                      <a:r>
                        <a:rPr sz="1000" dirty="0">
                          <a:latin typeface="Franklin Gothic Book"/>
                          <a:cs typeface="Franklin Gothic Book"/>
                        </a:rPr>
                        <a:t>or</a:t>
                      </a:r>
                      <a:r>
                        <a:rPr sz="1000" spc="-20" dirty="0">
                          <a:latin typeface="Franklin Gothic Book"/>
                          <a:cs typeface="Franklin Gothic Book"/>
                        </a:rPr>
                        <a:t> </a:t>
                      </a:r>
                      <a:r>
                        <a:rPr sz="1000" dirty="0">
                          <a:latin typeface="Franklin Gothic Book"/>
                          <a:cs typeface="Franklin Gothic Book"/>
                        </a:rPr>
                        <a:t>made</a:t>
                      </a:r>
                      <a:r>
                        <a:rPr sz="1000" spc="-15" dirty="0">
                          <a:latin typeface="Franklin Gothic Book"/>
                          <a:cs typeface="Franklin Gothic Book"/>
                        </a:rPr>
                        <a:t> </a:t>
                      </a:r>
                      <a:r>
                        <a:rPr sz="1000" spc="-10" dirty="0">
                          <a:latin typeface="Franklin Gothic Book"/>
                          <a:cs typeface="Franklin Gothic Book"/>
                        </a:rPr>
                        <a:t>inaccessible</a:t>
                      </a:r>
                      <a:r>
                        <a:rPr sz="1000" spc="-15" dirty="0">
                          <a:latin typeface="Franklin Gothic Book"/>
                          <a:cs typeface="Franklin Gothic Book"/>
                        </a:rPr>
                        <a:t> </a:t>
                      </a:r>
                      <a:r>
                        <a:rPr sz="1000" dirty="0">
                          <a:latin typeface="Franklin Gothic Book"/>
                          <a:cs typeface="Franklin Gothic Book"/>
                        </a:rPr>
                        <a:t>due</a:t>
                      </a:r>
                      <a:r>
                        <a:rPr sz="1000" spc="-10" dirty="0">
                          <a:latin typeface="Franklin Gothic Book"/>
                          <a:cs typeface="Franklin Gothic Book"/>
                        </a:rPr>
                        <a:t> </a:t>
                      </a:r>
                      <a:r>
                        <a:rPr sz="1000" dirty="0">
                          <a:latin typeface="Franklin Gothic Book"/>
                          <a:cs typeface="Franklin Gothic Book"/>
                        </a:rPr>
                        <a:t>to</a:t>
                      </a:r>
                      <a:r>
                        <a:rPr sz="1000" spc="-15" dirty="0">
                          <a:latin typeface="Franklin Gothic Book"/>
                          <a:cs typeface="Franklin Gothic Book"/>
                        </a:rPr>
                        <a:t> </a:t>
                      </a:r>
                      <a:r>
                        <a:rPr sz="1000" dirty="0">
                          <a:latin typeface="Franklin Gothic Book"/>
                          <a:cs typeface="Franklin Gothic Book"/>
                        </a:rPr>
                        <a:t>an</a:t>
                      </a:r>
                      <a:r>
                        <a:rPr sz="1000" spc="-15" dirty="0">
                          <a:latin typeface="Franklin Gothic Book"/>
                          <a:cs typeface="Franklin Gothic Book"/>
                        </a:rPr>
                        <a:t> </a:t>
                      </a:r>
                      <a:r>
                        <a:rPr sz="1000" spc="-10" dirty="0">
                          <a:latin typeface="Franklin Gothic Book"/>
                          <a:cs typeface="Franklin Gothic Book"/>
                        </a:rPr>
                        <a:t>inability </a:t>
                      </a:r>
                      <a:r>
                        <a:rPr sz="1000" dirty="0">
                          <a:latin typeface="Franklin Gothic Book"/>
                          <a:cs typeface="Franklin Gothic Book"/>
                        </a:rPr>
                        <a:t>to</a:t>
                      </a:r>
                      <a:r>
                        <a:rPr sz="1000" spc="-15" dirty="0">
                          <a:latin typeface="Franklin Gothic Book"/>
                          <a:cs typeface="Franklin Gothic Book"/>
                        </a:rPr>
                        <a:t> </a:t>
                      </a:r>
                      <a:r>
                        <a:rPr sz="1000" spc="-10" dirty="0">
                          <a:latin typeface="Franklin Gothic Book"/>
                          <a:cs typeface="Franklin Gothic Book"/>
                        </a:rPr>
                        <a:t>decrypt.</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920538">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394335">
                        <a:lnSpc>
                          <a:spcPts val="1250"/>
                        </a:lnSpc>
                        <a:spcBef>
                          <a:spcPts val="630"/>
                        </a:spcBef>
                      </a:pPr>
                      <a:r>
                        <a:rPr sz="1000" dirty="0">
                          <a:latin typeface="Franklin Gothic Book"/>
                          <a:cs typeface="Franklin Gothic Book"/>
                        </a:rPr>
                        <a:t>Secure</a:t>
                      </a:r>
                      <a:r>
                        <a:rPr sz="1000" spc="-30" dirty="0">
                          <a:latin typeface="Franklin Gothic Book"/>
                          <a:cs typeface="Franklin Gothic Book"/>
                        </a:rPr>
                        <a:t> </a:t>
                      </a:r>
                      <a:r>
                        <a:rPr sz="1000" spc="-10" dirty="0">
                          <a:latin typeface="Franklin Gothic Book"/>
                          <a:cs typeface="Franklin Gothic Book"/>
                        </a:rPr>
                        <a:t>Configuration Management</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84150">
                        <a:lnSpc>
                          <a:spcPct val="94300"/>
                        </a:lnSpc>
                        <a:spcBef>
                          <a:spcPts val="605"/>
                        </a:spcBef>
                      </a:pPr>
                      <a:r>
                        <a:rPr sz="1000" dirty="0">
                          <a:latin typeface="Franklin Gothic Book"/>
                          <a:cs typeface="Franklin Gothic Book"/>
                        </a:rPr>
                        <a:t>Ensure</a:t>
                      </a:r>
                      <a:r>
                        <a:rPr sz="1000" spc="-15" dirty="0">
                          <a:latin typeface="Franklin Gothic Book"/>
                          <a:cs typeface="Franklin Gothic Book"/>
                        </a:rPr>
                        <a:t> </a:t>
                      </a:r>
                      <a:r>
                        <a:rPr sz="1000" dirty="0">
                          <a:latin typeface="Franklin Gothic Book"/>
                          <a:cs typeface="Franklin Gothic Book"/>
                        </a:rPr>
                        <a:t>that</a:t>
                      </a:r>
                      <a:r>
                        <a:rPr sz="1000" spc="-20" dirty="0">
                          <a:latin typeface="Franklin Gothic Book"/>
                          <a:cs typeface="Franklin Gothic Book"/>
                        </a:rPr>
                        <a:t> </a:t>
                      </a:r>
                      <a:r>
                        <a:rPr sz="1000" dirty="0">
                          <a:latin typeface="Franklin Gothic Book"/>
                          <a:cs typeface="Franklin Gothic Book"/>
                        </a:rPr>
                        <a:t>baseline</a:t>
                      </a:r>
                      <a:r>
                        <a:rPr sz="1000" spc="-20" dirty="0">
                          <a:latin typeface="Franklin Gothic Book"/>
                          <a:cs typeface="Franklin Gothic Book"/>
                        </a:rPr>
                        <a:t> </a:t>
                      </a:r>
                      <a:r>
                        <a:rPr sz="1000" spc="-10" dirty="0">
                          <a:latin typeface="Franklin Gothic Book"/>
                          <a:cs typeface="Franklin Gothic Book"/>
                        </a:rPr>
                        <a:t>configurations</a:t>
                      </a:r>
                      <a:r>
                        <a:rPr sz="1000" spc="-15" dirty="0">
                          <a:latin typeface="Franklin Gothic Book"/>
                          <a:cs typeface="Franklin Gothic Book"/>
                        </a:rPr>
                        <a:t> </a:t>
                      </a:r>
                      <a:r>
                        <a:rPr sz="1000" dirty="0">
                          <a:latin typeface="Franklin Gothic Book"/>
                          <a:cs typeface="Franklin Gothic Book"/>
                        </a:rPr>
                        <a:t>and</a:t>
                      </a:r>
                      <a:r>
                        <a:rPr sz="1000" spc="-5" dirty="0">
                          <a:latin typeface="Franklin Gothic Book"/>
                          <a:cs typeface="Franklin Gothic Book"/>
                        </a:rPr>
                        <a:t> </a:t>
                      </a:r>
                      <a:r>
                        <a:rPr sz="1000" spc="-10" dirty="0">
                          <a:latin typeface="Franklin Gothic Book"/>
                          <a:cs typeface="Franklin Gothic Book"/>
                        </a:rPr>
                        <a:t>inventories</a:t>
                      </a:r>
                      <a:r>
                        <a:rPr sz="1000" spc="-35" dirty="0">
                          <a:latin typeface="Franklin Gothic Book"/>
                          <a:cs typeface="Franklin Gothic Book"/>
                        </a:rPr>
                        <a:t> </a:t>
                      </a:r>
                      <a:r>
                        <a:rPr sz="1000" dirty="0">
                          <a:latin typeface="Franklin Gothic Book"/>
                          <a:cs typeface="Franklin Gothic Book"/>
                        </a:rPr>
                        <a:t>of</a:t>
                      </a:r>
                      <a:r>
                        <a:rPr sz="1000" spc="-5" dirty="0">
                          <a:latin typeface="Franklin Gothic Book"/>
                          <a:cs typeface="Franklin Gothic Book"/>
                        </a:rPr>
                        <a:t> </a:t>
                      </a:r>
                      <a:r>
                        <a:rPr sz="1000" spc="-10" dirty="0">
                          <a:latin typeface="Franklin Gothic Book"/>
                          <a:cs typeface="Franklin Gothic Book"/>
                        </a:rPr>
                        <a:t>information</a:t>
                      </a:r>
                      <a:r>
                        <a:rPr sz="1000" spc="-25" dirty="0">
                          <a:latin typeface="Franklin Gothic Book"/>
                          <a:cs typeface="Franklin Gothic Book"/>
                        </a:rPr>
                        <a:t> </a:t>
                      </a:r>
                      <a:r>
                        <a:rPr sz="1000" dirty="0">
                          <a:latin typeface="Franklin Gothic Book"/>
                          <a:cs typeface="Franklin Gothic Book"/>
                        </a:rPr>
                        <a:t>systems</a:t>
                      </a:r>
                      <a:r>
                        <a:rPr sz="1000" spc="-10" dirty="0">
                          <a:latin typeface="Franklin Gothic Book"/>
                          <a:cs typeface="Franklin Gothic Book"/>
                        </a:rPr>
                        <a:t> </a:t>
                      </a:r>
                      <a:r>
                        <a:rPr sz="1000" dirty="0">
                          <a:latin typeface="Franklin Gothic Book"/>
                          <a:cs typeface="Franklin Gothic Book"/>
                        </a:rPr>
                        <a:t>(including</a:t>
                      </a:r>
                      <a:r>
                        <a:rPr sz="1000" spc="-30" dirty="0">
                          <a:latin typeface="Franklin Gothic Book"/>
                          <a:cs typeface="Franklin Gothic Book"/>
                        </a:rPr>
                        <a:t> </a:t>
                      </a:r>
                      <a:r>
                        <a:rPr sz="1000" spc="-10" dirty="0">
                          <a:latin typeface="Franklin Gothic Book"/>
                          <a:cs typeface="Franklin Gothic Book"/>
                        </a:rPr>
                        <a:t>hardware, </a:t>
                      </a:r>
                      <a:r>
                        <a:rPr sz="1000" dirty="0">
                          <a:latin typeface="Franklin Gothic Book"/>
                          <a:cs typeface="Franklin Gothic Book"/>
                        </a:rPr>
                        <a:t>software,</a:t>
                      </a:r>
                      <a:r>
                        <a:rPr sz="1000" spc="-30" dirty="0">
                          <a:latin typeface="Franklin Gothic Book"/>
                          <a:cs typeface="Franklin Gothic Book"/>
                        </a:rPr>
                        <a:t> </a:t>
                      </a:r>
                      <a:r>
                        <a:rPr sz="1000" dirty="0">
                          <a:latin typeface="Franklin Gothic Book"/>
                          <a:cs typeface="Franklin Gothic Book"/>
                        </a:rPr>
                        <a:t>firmware,</a:t>
                      </a:r>
                      <a:r>
                        <a:rPr sz="1000" spc="-3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spc="-10" dirty="0">
                          <a:latin typeface="Franklin Gothic Book"/>
                          <a:cs typeface="Franklin Gothic Book"/>
                        </a:rPr>
                        <a:t>documentation)</a:t>
                      </a:r>
                      <a:r>
                        <a:rPr sz="1000" spc="-15" dirty="0">
                          <a:latin typeface="Franklin Gothic Book"/>
                          <a:cs typeface="Franklin Gothic Book"/>
                        </a:rPr>
                        <a:t> </a:t>
                      </a:r>
                      <a:r>
                        <a:rPr sz="1000" dirty="0">
                          <a:latin typeface="Franklin Gothic Book"/>
                          <a:cs typeface="Franklin Gothic Book"/>
                        </a:rPr>
                        <a:t>are</a:t>
                      </a:r>
                      <a:r>
                        <a:rPr sz="1000" spc="-15" dirty="0">
                          <a:latin typeface="Franklin Gothic Book"/>
                          <a:cs typeface="Franklin Gothic Book"/>
                        </a:rPr>
                        <a:t> </a:t>
                      </a:r>
                      <a:r>
                        <a:rPr sz="1000" dirty="0">
                          <a:latin typeface="Franklin Gothic Book"/>
                          <a:cs typeface="Franklin Gothic Book"/>
                        </a:rPr>
                        <a:t>established</a:t>
                      </a:r>
                      <a:r>
                        <a:rPr sz="1000" spc="-1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maintained throughout</a:t>
                      </a:r>
                      <a:r>
                        <a:rPr sz="1000" spc="-20" dirty="0">
                          <a:latin typeface="Franklin Gothic Book"/>
                          <a:cs typeface="Franklin Gothic Book"/>
                        </a:rPr>
                        <a:t> </a:t>
                      </a:r>
                      <a:r>
                        <a:rPr sz="1000" spc="-25" dirty="0">
                          <a:latin typeface="Franklin Gothic Book"/>
                          <a:cs typeface="Franklin Gothic Book"/>
                        </a:rPr>
                        <a:t>the </a:t>
                      </a:r>
                      <a:r>
                        <a:rPr sz="1000" dirty="0">
                          <a:latin typeface="Franklin Gothic Book"/>
                          <a:cs typeface="Franklin Gothic Book"/>
                        </a:rPr>
                        <a:t>respective</a:t>
                      </a:r>
                      <a:r>
                        <a:rPr sz="1000" spc="-25" dirty="0">
                          <a:latin typeface="Franklin Gothic Book"/>
                          <a:cs typeface="Franklin Gothic Book"/>
                        </a:rPr>
                        <a:t> </a:t>
                      </a:r>
                      <a:r>
                        <a:rPr sz="1000" dirty="0">
                          <a:latin typeface="Franklin Gothic Book"/>
                          <a:cs typeface="Franklin Gothic Book"/>
                        </a:rPr>
                        <a:t>system</a:t>
                      </a:r>
                      <a:r>
                        <a:rPr sz="1000" spc="-30" dirty="0">
                          <a:latin typeface="Franklin Gothic Book"/>
                          <a:cs typeface="Franklin Gothic Book"/>
                        </a:rPr>
                        <a:t> </a:t>
                      </a:r>
                      <a:r>
                        <a:rPr sz="1000" spc="-10" dirty="0">
                          <a:latin typeface="Franklin Gothic Book"/>
                          <a:cs typeface="Franklin Gothic Book"/>
                        </a:rPr>
                        <a:t>development</a:t>
                      </a:r>
                      <a:r>
                        <a:rPr sz="1000" spc="-30" dirty="0">
                          <a:latin typeface="Franklin Gothic Book"/>
                          <a:cs typeface="Franklin Gothic Book"/>
                        </a:rPr>
                        <a:t> </a:t>
                      </a:r>
                      <a:r>
                        <a:rPr sz="1000" dirty="0">
                          <a:latin typeface="Franklin Gothic Book"/>
                          <a:cs typeface="Franklin Gothic Book"/>
                        </a:rPr>
                        <a:t>life</a:t>
                      </a:r>
                      <a:r>
                        <a:rPr sz="1000" spc="-20" dirty="0">
                          <a:latin typeface="Franklin Gothic Book"/>
                          <a:cs typeface="Franklin Gothic Book"/>
                        </a:rPr>
                        <a:t> </a:t>
                      </a:r>
                      <a:r>
                        <a:rPr sz="1000" dirty="0">
                          <a:latin typeface="Franklin Gothic Book"/>
                          <a:cs typeface="Franklin Gothic Book"/>
                        </a:rPr>
                        <a:t>cycles.</a:t>
                      </a:r>
                      <a:r>
                        <a:rPr sz="1000" spc="-25" dirty="0">
                          <a:latin typeface="Franklin Gothic Book"/>
                          <a:cs typeface="Franklin Gothic Book"/>
                        </a:rPr>
                        <a:t> </a:t>
                      </a:r>
                      <a:r>
                        <a:rPr sz="1000" spc="-10" dirty="0">
                          <a:latin typeface="Franklin Gothic Book"/>
                          <a:cs typeface="Franklin Gothic Book"/>
                        </a:rPr>
                        <a:t>Establishes</a:t>
                      </a:r>
                      <a:r>
                        <a:rPr sz="1000" spc="-20"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enforces</a:t>
                      </a:r>
                      <a:r>
                        <a:rPr sz="1000" spc="-20" dirty="0">
                          <a:latin typeface="Franklin Gothic Book"/>
                          <a:cs typeface="Franklin Gothic Book"/>
                        </a:rPr>
                        <a:t> </a:t>
                      </a:r>
                      <a:r>
                        <a:rPr sz="1000" dirty="0">
                          <a:latin typeface="Franklin Gothic Book"/>
                          <a:cs typeface="Franklin Gothic Book"/>
                        </a:rPr>
                        <a:t>security</a:t>
                      </a:r>
                      <a:r>
                        <a:rPr sz="1000" spc="-30" dirty="0">
                          <a:latin typeface="Franklin Gothic Book"/>
                          <a:cs typeface="Franklin Gothic Book"/>
                        </a:rPr>
                        <a:t> </a:t>
                      </a:r>
                      <a:r>
                        <a:rPr sz="1000" spc="-10" dirty="0">
                          <a:latin typeface="Franklin Gothic Book"/>
                          <a:cs typeface="Franklin Gothic Book"/>
                        </a:rPr>
                        <a:t>configuration </a:t>
                      </a:r>
                      <a:r>
                        <a:rPr sz="1000" dirty="0">
                          <a:latin typeface="Franklin Gothic Book"/>
                          <a:cs typeface="Franklin Gothic Book"/>
                        </a:rPr>
                        <a:t>settings</a:t>
                      </a:r>
                      <a:r>
                        <a:rPr sz="1000" spc="-30" dirty="0">
                          <a:latin typeface="Franklin Gothic Book"/>
                          <a:cs typeface="Franklin Gothic Book"/>
                        </a:rPr>
                        <a:t> </a:t>
                      </a:r>
                      <a:r>
                        <a:rPr sz="1000" dirty="0">
                          <a:latin typeface="Franklin Gothic Book"/>
                          <a:cs typeface="Franklin Gothic Book"/>
                        </a:rPr>
                        <a:t>for</a:t>
                      </a:r>
                      <a:r>
                        <a:rPr sz="1000" spc="-30" dirty="0">
                          <a:latin typeface="Franklin Gothic Book"/>
                          <a:cs typeface="Franklin Gothic Book"/>
                        </a:rPr>
                        <a:t> </a:t>
                      </a:r>
                      <a:r>
                        <a:rPr sz="1000" spc="-10" dirty="0">
                          <a:latin typeface="Franklin Gothic Book"/>
                          <a:cs typeface="Franklin Gothic Book"/>
                        </a:rPr>
                        <a:t>information</a:t>
                      </a:r>
                      <a:r>
                        <a:rPr sz="1000" spc="-20" dirty="0">
                          <a:latin typeface="Franklin Gothic Book"/>
                          <a:cs typeface="Franklin Gothic Book"/>
                        </a:rPr>
                        <a:t> </a:t>
                      </a:r>
                      <a:r>
                        <a:rPr sz="1000" dirty="0">
                          <a:latin typeface="Franklin Gothic Book"/>
                          <a:cs typeface="Franklin Gothic Book"/>
                        </a:rPr>
                        <a:t>technology</a:t>
                      </a:r>
                      <a:r>
                        <a:rPr sz="1000" spc="-25" dirty="0">
                          <a:latin typeface="Franklin Gothic Book"/>
                          <a:cs typeface="Franklin Gothic Book"/>
                        </a:rPr>
                        <a:t> </a:t>
                      </a:r>
                      <a:r>
                        <a:rPr sz="1000" dirty="0">
                          <a:latin typeface="Franklin Gothic Book"/>
                          <a:cs typeface="Franklin Gothic Book"/>
                        </a:rPr>
                        <a:t>products</a:t>
                      </a:r>
                      <a:r>
                        <a:rPr sz="1000" spc="-20" dirty="0">
                          <a:latin typeface="Franklin Gothic Book"/>
                          <a:cs typeface="Franklin Gothic Book"/>
                        </a:rPr>
                        <a:t> </a:t>
                      </a:r>
                      <a:r>
                        <a:rPr sz="1000" dirty="0">
                          <a:latin typeface="Franklin Gothic Book"/>
                          <a:cs typeface="Franklin Gothic Book"/>
                        </a:rPr>
                        <a:t>employed</a:t>
                      </a:r>
                      <a:r>
                        <a:rPr sz="1000" spc="-15" dirty="0">
                          <a:latin typeface="Franklin Gothic Book"/>
                          <a:cs typeface="Franklin Gothic Book"/>
                        </a:rPr>
                        <a:t> </a:t>
                      </a:r>
                      <a:r>
                        <a:rPr sz="1000" dirty="0">
                          <a:latin typeface="Franklin Gothic Book"/>
                          <a:cs typeface="Franklin Gothic Book"/>
                        </a:rPr>
                        <a:t>in</a:t>
                      </a:r>
                      <a:r>
                        <a:rPr sz="1000" spc="-20" dirty="0">
                          <a:latin typeface="Franklin Gothic Book"/>
                          <a:cs typeface="Franklin Gothic Book"/>
                        </a:rPr>
                        <a:t> </a:t>
                      </a:r>
                      <a:r>
                        <a:rPr sz="1000" spc="-10" dirty="0">
                          <a:latin typeface="Franklin Gothic Book"/>
                          <a:cs typeface="Franklin Gothic Book"/>
                        </a:rPr>
                        <a:t>information</a:t>
                      </a:r>
                      <a:r>
                        <a:rPr sz="1000" spc="-20" dirty="0">
                          <a:latin typeface="Franklin Gothic Book"/>
                          <a:cs typeface="Franklin Gothic Book"/>
                        </a:rPr>
                        <a:t> </a:t>
                      </a:r>
                      <a:r>
                        <a:rPr sz="1000" spc="-10" dirty="0">
                          <a:latin typeface="Franklin Gothic Book"/>
                          <a:cs typeface="Franklin Gothic Book"/>
                        </a:rPr>
                        <a:t>systems.</a:t>
                      </a:r>
                      <a:r>
                        <a:rPr sz="1000" spc="-35" dirty="0">
                          <a:latin typeface="Franklin Gothic Book"/>
                          <a:cs typeface="Franklin Gothic Book"/>
                        </a:rPr>
                        <a:t> </a:t>
                      </a:r>
                      <a:r>
                        <a:rPr sz="1000" dirty="0">
                          <a:latin typeface="Franklin Gothic Book"/>
                          <a:cs typeface="Franklin Gothic Book"/>
                        </a:rPr>
                        <a:t>Ensures</a:t>
                      </a:r>
                      <a:r>
                        <a:rPr sz="1000" spc="-20" dirty="0">
                          <a:latin typeface="Franklin Gothic Book"/>
                          <a:cs typeface="Franklin Gothic Book"/>
                        </a:rPr>
                        <a:t> </a:t>
                      </a:r>
                      <a:r>
                        <a:rPr sz="1000" spc="-25" dirty="0">
                          <a:latin typeface="Franklin Gothic Book"/>
                          <a:cs typeface="Franklin Gothic Book"/>
                        </a:rPr>
                        <a:t>all </a:t>
                      </a:r>
                      <a:r>
                        <a:rPr sz="1000" dirty="0">
                          <a:latin typeface="Franklin Gothic Book"/>
                          <a:cs typeface="Franklin Gothic Book"/>
                        </a:rPr>
                        <a:t>systems</a:t>
                      </a:r>
                      <a:r>
                        <a:rPr sz="1000" spc="-30" dirty="0">
                          <a:latin typeface="Franklin Gothic Book"/>
                          <a:cs typeface="Franklin Gothic Book"/>
                        </a:rPr>
                        <a:t> </a:t>
                      </a:r>
                      <a:r>
                        <a:rPr sz="1000" dirty="0">
                          <a:latin typeface="Franklin Gothic Book"/>
                          <a:cs typeface="Franklin Gothic Book"/>
                        </a:rPr>
                        <a:t>are</a:t>
                      </a:r>
                      <a:r>
                        <a:rPr sz="1000" spc="-30" dirty="0">
                          <a:latin typeface="Franklin Gothic Book"/>
                          <a:cs typeface="Franklin Gothic Book"/>
                        </a:rPr>
                        <a:t> </a:t>
                      </a:r>
                      <a:r>
                        <a:rPr sz="1000" dirty="0">
                          <a:latin typeface="Franklin Gothic Book"/>
                          <a:cs typeface="Franklin Gothic Book"/>
                        </a:rPr>
                        <a:t>operating</a:t>
                      </a:r>
                      <a:r>
                        <a:rPr sz="1000" spc="-35" dirty="0">
                          <a:latin typeface="Franklin Gothic Book"/>
                          <a:cs typeface="Franklin Gothic Book"/>
                        </a:rPr>
                        <a:t> </a:t>
                      </a:r>
                      <a:r>
                        <a:rPr sz="1000" dirty="0">
                          <a:latin typeface="Franklin Gothic Book"/>
                          <a:cs typeface="Franklin Gothic Book"/>
                        </a:rPr>
                        <a:t>under</a:t>
                      </a:r>
                      <a:r>
                        <a:rPr sz="1000" spc="-30" dirty="0">
                          <a:latin typeface="Franklin Gothic Book"/>
                          <a:cs typeface="Franklin Gothic Book"/>
                        </a:rPr>
                        <a:t> </a:t>
                      </a:r>
                      <a:r>
                        <a:rPr sz="1000" spc="-10" dirty="0">
                          <a:latin typeface="Franklin Gothic Book"/>
                          <a:cs typeface="Franklin Gothic Book"/>
                        </a:rPr>
                        <a:t>configurations</a:t>
                      </a:r>
                      <a:r>
                        <a:rPr sz="1000" spc="-30" dirty="0">
                          <a:latin typeface="Franklin Gothic Book"/>
                          <a:cs typeface="Franklin Gothic Book"/>
                        </a:rPr>
                        <a:t> </a:t>
                      </a:r>
                      <a:r>
                        <a:rPr sz="1000" dirty="0">
                          <a:latin typeface="Franklin Gothic Book"/>
                          <a:cs typeface="Franklin Gothic Book"/>
                        </a:rPr>
                        <a:t>that</a:t>
                      </a:r>
                      <a:r>
                        <a:rPr sz="1000" spc="-35" dirty="0">
                          <a:latin typeface="Franklin Gothic Book"/>
                          <a:cs typeface="Franklin Gothic Book"/>
                        </a:rPr>
                        <a:t> </a:t>
                      </a:r>
                      <a:r>
                        <a:rPr sz="1000" dirty="0">
                          <a:latin typeface="Franklin Gothic Book"/>
                          <a:cs typeface="Franklin Gothic Book"/>
                        </a:rPr>
                        <a:t>have</a:t>
                      </a:r>
                      <a:r>
                        <a:rPr sz="1000" spc="-25" dirty="0">
                          <a:latin typeface="Franklin Gothic Book"/>
                          <a:cs typeface="Franklin Gothic Book"/>
                        </a:rPr>
                        <a:t> </a:t>
                      </a:r>
                      <a:r>
                        <a:rPr sz="1000" dirty="0">
                          <a:latin typeface="Franklin Gothic Book"/>
                          <a:cs typeface="Franklin Gothic Book"/>
                        </a:rPr>
                        <a:t>been</a:t>
                      </a:r>
                      <a:r>
                        <a:rPr sz="1000" spc="-30" dirty="0">
                          <a:latin typeface="Franklin Gothic Book"/>
                          <a:cs typeface="Franklin Gothic Book"/>
                        </a:rPr>
                        <a:t> </a:t>
                      </a:r>
                      <a:r>
                        <a:rPr sz="1000" dirty="0">
                          <a:latin typeface="Franklin Gothic Book"/>
                          <a:cs typeface="Franklin Gothic Book"/>
                        </a:rPr>
                        <a:t>agreed</a:t>
                      </a:r>
                      <a:r>
                        <a:rPr sz="1000" spc="-40" dirty="0">
                          <a:latin typeface="Franklin Gothic Book"/>
                          <a:cs typeface="Franklin Gothic Book"/>
                        </a:rPr>
                        <a:t> </a:t>
                      </a:r>
                      <a:r>
                        <a:rPr sz="1000" dirty="0">
                          <a:latin typeface="Franklin Gothic Book"/>
                          <a:cs typeface="Franklin Gothic Book"/>
                        </a:rPr>
                        <a:t>upon</a:t>
                      </a:r>
                      <a:r>
                        <a:rPr sz="1000" spc="-35" dirty="0">
                          <a:latin typeface="Franklin Gothic Book"/>
                          <a:cs typeface="Franklin Gothic Book"/>
                        </a:rPr>
                        <a:t> </a:t>
                      </a:r>
                      <a:r>
                        <a:rPr sz="1000" dirty="0">
                          <a:latin typeface="Franklin Gothic Book"/>
                          <a:cs typeface="Franklin Gothic Book"/>
                        </a:rPr>
                        <a:t>according</a:t>
                      </a:r>
                      <a:r>
                        <a:rPr sz="1000" spc="-35" dirty="0">
                          <a:latin typeface="Franklin Gothic Book"/>
                          <a:cs typeface="Franklin Gothic Book"/>
                        </a:rPr>
                        <a:t> </a:t>
                      </a:r>
                      <a:r>
                        <a:rPr sz="1000" spc="-25" dirty="0">
                          <a:latin typeface="Franklin Gothic Book"/>
                          <a:cs typeface="Franklin Gothic Book"/>
                        </a:rPr>
                        <a:t>to </a:t>
                      </a:r>
                      <a:r>
                        <a:rPr sz="1000" spc="-10" dirty="0">
                          <a:latin typeface="Franklin Gothic Book"/>
                          <a:cs typeface="Franklin Gothic Book"/>
                        </a:rPr>
                        <a:t>organizational</a:t>
                      </a:r>
                      <a:r>
                        <a:rPr sz="1000" spc="15" dirty="0">
                          <a:latin typeface="Franklin Gothic Book"/>
                          <a:cs typeface="Franklin Gothic Book"/>
                        </a:rPr>
                        <a:t> </a:t>
                      </a:r>
                      <a:r>
                        <a:rPr sz="1000" dirty="0">
                          <a:latin typeface="Franklin Gothic Book"/>
                          <a:cs typeface="Franklin Gothic Book"/>
                        </a:rPr>
                        <a:t>risk</a:t>
                      </a:r>
                      <a:r>
                        <a:rPr sz="1000" spc="15" dirty="0">
                          <a:latin typeface="Franklin Gothic Book"/>
                          <a:cs typeface="Franklin Gothic Book"/>
                        </a:rPr>
                        <a:t> </a:t>
                      </a:r>
                      <a:r>
                        <a:rPr sz="1000" spc="-10" dirty="0">
                          <a:latin typeface="Franklin Gothic Book"/>
                          <a:cs typeface="Franklin Gothic Book"/>
                        </a:rPr>
                        <a:t>management.</a:t>
                      </a:r>
                      <a:endParaRPr sz="1000">
                        <a:latin typeface="Franklin Gothic Book"/>
                        <a:cs typeface="Franklin Gothic Book"/>
                      </a:endParaRPr>
                    </a:p>
                  </a:txBody>
                  <a:tcPr marL="0" marR="0" marT="6779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790163">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a:lnSpc>
                          <a:spcPct val="100000"/>
                        </a:lnSpc>
                        <a:spcBef>
                          <a:spcPts val="545"/>
                        </a:spcBef>
                      </a:pPr>
                      <a:r>
                        <a:rPr sz="1000" dirty="0">
                          <a:latin typeface="Franklin Gothic Book"/>
                          <a:cs typeface="Franklin Gothic Book"/>
                        </a:rPr>
                        <a:t>Change</a:t>
                      </a:r>
                      <a:r>
                        <a:rPr sz="1000" spc="-45" dirty="0">
                          <a:latin typeface="Franklin Gothic Book"/>
                          <a:cs typeface="Franklin Gothic Book"/>
                        </a:rPr>
                        <a:t> </a:t>
                      </a:r>
                      <a:r>
                        <a:rPr sz="1000" spc="-10" dirty="0">
                          <a:latin typeface="Franklin Gothic Book"/>
                          <a:cs typeface="Franklin Gothic Book"/>
                        </a:rPr>
                        <a:t>Management</a:t>
                      </a:r>
                      <a:endParaRPr sz="1000">
                        <a:latin typeface="Franklin Gothic Book"/>
                        <a:cs typeface="Franklin Gothic Book"/>
                      </a:endParaRPr>
                    </a:p>
                  </a:txBody>
                  <a:tcPr marL="0" marR="0" marT="6107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72085">
                        <a:lnSpc>
                          <a:spcPct val="94300"/>
                        </a:lnSpc>
                        <a:spcBef>
                          <a:spcPts val="620"/>
                        </a:spcBef>
                      </a:pPr>
                      <a:r>
                        <a:rPr sz="1000" spc="-10" dirty="0">
                          <a:latin typeface="Franklin Gothic Book"/>
                          <a:cs typeface="Franklin Gothic Book"/>
                        </a:rPr>
                        <a:t>Establishes</a:t>
                      </a:r>
                      <a:r>
                        <a:rPr sz="1000" spc="-25" dirty="0">
                          <a:latin typeface="Franklin Gothic Book"/>
                          <a:cs typeface="Franklin Gothic Book"/>
                        </a:rPr>
                        <a:t> </a:t>
                      </a:r>
                      <a:r>
                        <a:rPr sz="1000" dirty="0">
                          <a:latin typeface="Franklin Gothic Book"/>
                          <a:cs typeface="Franklin Gothic Book"/>
                        </a:rPr>
                        <a:t>a</a:t>
                      </a:r>
                      <a:r>
                        <a:rPr sz="1000" spc="-10" dirty="0">
                          <a:latin typeface="Franklin Gothic Book"/>
                          <a:cs typeface="Franklin Gothic Book"/>
                        </a:rPr>
                        <a:t> </a:t>
                      </a:r>
                      <a:r>
                        <a:rPr sz="1000" dirty="0">
                          <a:latin typeface="Franklin Gothic Book"/>
                          <a:cs typeface="Franklin Gothic Book"/>
                        </a:rPr>
                        <a:t>set</a:t>
                      </a:r>
                      <a:r>
                        <a:rPr sz="1000" spc="-25"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a:t>
                      </a:r>
                      <a:r>
                        <a:rPr sz="1000" dirty="0">
                          <a:latin typeface="Franklin Gothic Book"/>
                          <a:cs typeface="Franklin Gothic Book"/>
                        </a:rPr>
                        <a:t>rules</a:t>
                      </a:r>
                      <a:r>
                        <a:rPr sz="1000" spc="-2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administrative</a:t>
                      </a:r>
                      <a:r>
                        <a:rPr sz="1000" spc="-15" dirty="0">
                          <a:latin typeface="Franklin Gothic Book"/>
                          <a:cs typeface="Franklin Gothic Book"/>
                        </a:rPr>
                        <a:t> </a:t>
                      </a:r>
                      <a:r>
                        <a:rPr sz="1000" dirty="0">
                          <a:latin typeface="Franklin Gothic Book"/>
                          <a:cs typeface="Franklin Gothic Book"/>
                        </a:rPr>
                        <a:t>guidelines</a:t>
                      </a:r>
                      <a:r>
                        <a:rPr sz="1000" spc="-15"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manage</a:t>
                      </a:r>
                      <a:r>
                        <a:rPr sz="1000" spc="-25" dirty="0">
                          <a:latin typeface="Franklin Gothic Book"/>
                          <a:cs typeface="Franklin Gothic Book"/>
                        </a:rPr>
                        <a:t> </a:t>
                      </a:r>
                      <a:r>
                        <a:rPr sz="1000" dirty="0">
                          <a:latin typeface="Franklin Gothic Book"/>
                          <a:cs typeface="Franklin Gothic Book"/>
                        </a:rPr>
                        <a:t>changes</a:t>
                      </a:r>
                      <a:r>
                        <a:rPr sz="1000" spc="-15" dirty="0">
                          <a:latin typeface="Franklin Gothic Book"/>
                          <a:cs typeface="Franklin Gothic Book"/>
                        </a:rPr>
                        <a:t> </a:t>
                      </a:r>
                      <a:r>
                        <a:rPr sz="1000" dirty="0">
                          <a:latin typeface="Franklin Gothic Book"/>
                          <a:cs typeface="Franklin Gothic Book"/>
                        </a:rPr>
                        <a:t>in</a:t>
                      </a:r>
                      <a:r>
                        <a:rPr sz="1000" spc="-20" dirty="0">
                          <a:latin typeface="Franklin Gothic Book"/>
                          <a:cs typeface="Franklin Gothic Book"/>
                        </a:rPr>
                        <a:t> </a:t>
                      </a:r>
                      <a:r>
                        <a:rPr sz="1000" dirty="0">
                          <a:latin typeface="Franklin Gothic Book"/>
                          <a:cs typeface="Franklin Gothic Book"/>
                        </a:rPr>
                        <a:t>a</a:t>
                      </a:r>
                      <a:r>
                        <a:rPr sz="1000" spc="-10" dirty="0">
                          <a:latin typeface="Franklin Gothic Book"/>
                          <a:cs typeface="Franklin Gothic Book"/>
                        </a:rPr>
                        <a:t> </a:t>
                      </a:r>
                      <a:r>
                        <a:rPr sz="1000" dirty="0">
                          <a:latin typeface="Franklin Gothic Book"/>
                          <a:cs typeface="Franklin Gothic Book"/>
                        </a:rPr>
                        <a:t>rational</a:t>
                      </a:r>
                      <a:r>
                        <a:rPr sz="1000" spc="-20"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predictable</a:t>
                      </a:r>
                      <a:r>
                        <a:rPr sz="1000" spc="-25" dirty="0">
                          <a:latin typeface="Franklin Gothic Book"/>
                          <a:cs typeface="Franklin Gothic Book"/>
                        </a:rPr>
                        <a:t> </a:t>
                      </a:r>
                      <a:r>
                        <a:rPr sz="1000" dirty="0">
                          <a:latin typeface="Franklin Gothic Book"/>
                          <a:cs typeface="Franklin Gothic Book"/>
                        </a:rPr>
                        <a:t>manner.</a:t>
                      </a:r>
                      <a:r>
                        <a:rPr sz="1000" spc="-15" dirty="0">
                          <a:latin typeface="Franklin Gothic Book"/>
                          <a:cs typeface="Franklin Gothic Book"/>
                        </a:rPr>
                        <a:t> </a:t>
                      </a:r>
                      <a:r>
                        <a:rPr sz="1000" dirty="0">
                          <a:latin typeface="Franklin Gothic Book"/>
                          <a:cs typeface="Franklin Gothic Book"/>
                        </a:rPr>
                        <a:t>In</a:t>
                      </a:r>
                      <a:r>
                        <a:rPr sz="1000" spc="-15" dirty="0">
                          <a:latin typeface="Franklin Gothic Book"/>
                          <a:cs typeface="Franklin Gothic Book"/>
                        </a:rPr>
                        <a:t> </a:t>
                      </a:r>
                      <a:r>
                        <a:rPr sz="1000" dirty="0">
                          <a:latin typeface="Franklin Gothic Book"/>
                          <a:cs typeface="Franklin Gothic Book"/>
                        </a:rPr>
                        <a:t>addition,</a:t>
                      </a:r>
                      <a:r>
                        <a:rPr sz="1000" spc="-10" dirty="0">
                          <a:latin typeface="Franklin Gothic Book"/>
                          <a:cs typeface="Franklin Gothic Book"/>
                        </a:rPr>
                        <a:t> </a:t>
                      </a:r>
                      <a:r>
                        <a:rPr sz="1000" dirty="0">
                          <a:latin typeface="Franklin Gothic Book"/>
                          <a:cs typeface="Franklin Gothic Book"/>
                        </a:rPr>
                        <a:t>it</a:t>
                      </a:r>
                      <a:r>
                        <a:rPr sz="1000" spc="-20" dirty="0">
                          <a:latin typeface="Franklin Gothic Book"/>
                          <a:cs typeface="Franklin Gothic Book"/>
                        </a:rPr>
                        <a:t> </a:t>
                      </a:r>
                      <a:r>
                        <a:rPr sz="1000" dirty="0">
                          <a:latin typeface="Franklin Gothic Book"/>
                          <a:cs typeface="Franklin Gothic Book"/>
                        </a:rPr>
                        <a:t>provides</a:t>
                      </a:r>
                      <a:r>
                        <a:rPr sz="1000" spc="-25" dirty="0">
                          <a:latin typeface="Franklin Gothic Book"/>
                          <a:cs typeface="Franklin Gothic Book"/>
                        </a:rPr>
                        <a:t> </a:t>
                      </a:r>
                      <a:r>
                        <a:rPr sz="1000" dirty="0">
                          <a:latin typeface="Franklin Gothic Book"/>
                          <a:cs typeface="Franklin Gothic Book"/>
                        </a:rPr>
                        <a:t>for</a:t>
                      </a:r>
                      <a:r>
                        <a:rPr sz="1000" spc="-20"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spc="-10" dirty="0">
                          <a:latin typeface="Franklin Gothic Book"/>
                          <a:cs typeface="Franklin Gothic Book"/>
                        </a:rPr>
                        <a:t>necessary</a:t>
                      </a:r>
                      <a:r>
                        <a:rPr sz="1000" spc="-30" dirty="0">
                          <a:latin typeface="Franklin Gothic Book"/>
                          <a:cs typeface="Franklin Gothic Book"/>
                        </a:rPr>
                        <a:t> </a:t>
                      </a:r>
                      <a:r>
                        <a:rPr sz="1000" spc="-10" dirty="0">
                          <a:latin typeface="Franklin Gothic Book"/>
                          <a:cs typeface="Franklin Gothic Book"/>
                        </a:rPr>
                        <a:t>documentation </a:t>
                      </a:r>
                      <a:r>
                        <a:rPr sz="1000" dirty="0">
                          <a:latin typeface="Franklin Gothic Book"/>
                          <a:cs typeface="Franklin Gothic Book"/>
                        </a:rPr>
                        <a:t>of</a:t>
                      </a:r>
                      <a:r>
                        <a:rPr sz="1000" spc="-10" dirty="0">
                          <a:latin typeface="Franklin Gothic Book"/>
                          <a:cs typeface="Franklin Gothic Book"/>
                        </a:rPr>
                        <a:t> </a:t>
                      </a:r>
                      <a:r>
                        <a:rPr sz="1000" dirty="0">
                          <a:latin typeface="Franklin Gothic Book"/>
                          <a:cs typeface="Franklin Gothic Book"/>
                        </a:rPr>
                        <a:t>any</a:t>
                      </a:r>
                      <a:r>
                        <a:rPr sz="1000" spc="-30" dirty="0">
                          <a:latin typeface="Franklin Gothic Book"/>
                          <a:cs typeface="Franklin Gothic Book"/>
                        </a:rPr>
                        <a:t> </a:t>
                      </a:r>
                      <a:r>
                        <a:rPr sz="1000" spc="-10" dirty="0">
                          <a:latin typeface="Franklin Gothic Book"/>
                          <a:cs typeface="Franklin Gothic Book"/>
                        </a:rPr>
                        <a:t>changes </a:t>
                      </a:r>
                      <a:r>
                        <a:rPr sz="1000" dirty="0">
                          <a:latin typeface="Franklin Gothic Book"/>
                          <a:cs typeface="Franklin Gothic Book"/>
                        </a:rPr>
                        <a:t>made</a:t>
                      </a:r>
                      <a:r>
                        <a:rPr sz="1000" spc="-25" dirty="0">
                          <a:latin typeface="Franklin Gothic Book"/>
                          <a:cs typeface="Franklin Gothic Book"/>
                        </a:rPr>
                        <a:t> </a:t>
                      </a:r>
                      <a:r>
                        <a:rPr sz="1000" dirty="0">
                          <a:latin typeface="Franklin Gothic Book"/>
                          <a:cs typeface="Franklin Gothic Book"/>
                        </a:rPr>
                        <a:t>so</a:t>
                      </a:r>
                      <a:r>
                        <a:rPr sz="1000" spc="-20" dirty="0">
                          <a:latin typeface="Franklin Gothic Book"/>
                          <a:cs typeface="Franklin Gothic Book"/>
                        </a:rPr>
                        <a:t> </a:t>
                      </a:r>
                      <a:r>
                        <a:rPr sz="1000" dirty="0">
                          <a:latin typeface="Franklin Gothic Book"/>
                          <a:cs typeface="Franklin Gothic Book"/>
                        </a:rPr>
                        <a:t>as</a:t>
                      </a:r>
                      <a:r>
                        <a:rPr sz="1000" spc="-25"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reduce</a:t>
                      </a:r>
                      <a:r>
                        <a:rPr sz="1000" spc="-20" dirty="0">
                          <a:latin typeface="Franklin Gothic Book"/>
                          <a:cs typeface="Franklin Gothic Book"/>
                        </a:rPr>
                        <a:t> </a:t>
                      </a:r>
                      <a:r>
                        <a:rPr sz="1000" dirty="0">
                          <a:latin typeface="Franklin Gothic Book"/>
                          <a:cs typeface="Franklin Gothic Book"/>
                        </a:rPr>
                        <a:t>any</a:t>
                      </a:r>
                      <a:r>
                        <a:rPr sz="1000" spc="-40" dirty="0">
                          <a:latin typeface="Franklin Gothic Book"/>
                          <a:cs typeface="Franklin Gothic Book"/>
                        </a:rPr>
                        <a:t> </a:t>
                      </a:r>
                      <a:r>
                        <a:rPr sz="1000" dirty="0">
                          <a:latin typeface="Franklin Gothic Book"/>
                          <a:cs typeface="Franklin Gothic Book"/>
                        </a:rPr>
                        <a:t>possible</a:t>
                      </a:r>
                      <a:r>
                        <a:rPr sz="1000" spc="-30" dirty="0">
                          <a:latin typeface="Franklin Gothic Book"/>
                          <a:cs typeface="Franklin Gothic Book"/>
                        </a:rPr>
                        <a:t> </a:t>
                      </a:r>
                      <a:r>
                        <a:rPr sz="1000" dirty="0">
                          <a:latin typeface="Franklin Gothic Book"/>
                          <a:cs typeface="Franklin Gothic Book"/>
                        </a:rPr>
                        <a:t>negative</a:t>
                      </a:r>
                      <a:r>
                        <a:rPr sz="1000" spc="-20" dirty="0">
                          <a:latin typeface="Franklin Gothic Book"/>
                          <a:cs typeface="Franklin Gothic Book"/>
                        </a:rPr>
                        <a:t> </a:t>
                      </a:r>
                      <a:r>
                        <a:rPr sz="1000" dirty="0">
                          <a:latin typeface="Franklin Gothic Book"/>
                          <a:cs typeface="Franklin Gothic Book"/>
                        </a:rPr>
                        <a:t>impact</a:t>
                      </a:r>
                      <a:r>
                        <a:rPr sz="1000" spc="-30"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Users</a:t>
                      </a:r>
                      <a:r>
                        <a:rPr sz="1000" spc="-25"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dirty="0">
                          <a:latin typeface="Franklin Gothic Book"/>
                          <a:cs typeface="Franklin Gothic Book"/>
                        </a:rPr>
                        <a:t>IR</a:t>
                      </a:r>
                      <a:r>
                        <a:rPr sz="1000" spc="-25" dirty="0">
                          <a:latin typeface="Franklin Gothic Book"/>
                          <a:cs typeface="Franklin Gothic Book"/>
                        </a:rPr>
                        <a:t> </a:t>
                      </a:r>
                      <a:r>
                        <a:rPr sz="1000" spc="-10" dirty="0">
                          <a:latin typeface="Franklin Gothic Book"/>
                          <a:cs typeface="Franklin Gothic Book"/>
                        </a:rPr>
                        <a:t>systems.</a:t>
                      </a:r>
                      <a:r>
                        <a:rPr sz="1000" spc="-35" dirty="0">
                          <a:latin typeface="Franklin Gothic Book"/>
                          <a:cs typeface="Franklin Gothic Book"/>
                        </a:rPr>
                        <a:t> </a:t>
                      </a:r>
                      <a:r>
                        <a:rPr sz="1000" dirty="0">
                          <a:latin typeface="Franklin Gothic Book"/>
                          <a:cs typeface="Franklin Gothic Book"/>
                        </a:rPr>
                        <a:t>Changes</a:t>
                      </a:r>
                      <a:r>
                        <a:rPr sz="1000" spc="-25" dirty="0">
                          <a:latin typeface="Franklin Gothic Book"/>
                          <a:cs typeface="Franklin Gothic Book"/>
                        </a:rPr>
                        <a:t> </a:t>
                      </a:r>
                      <a:r>
                        <a:rPr sz="1000" spc="-10" dirty="0">
                          <a:latin typeface="Franklin Gothic Book"/>
                          <a:cs typeface="Franklin Gothic Book"/>
                        </a:rPr>
                        <a:t>include, </a:t>
                      </a:r>
                      <a:r>
                        <a:rPr sz="1000" dirty="0">
                          <a:latin typeface="Franklin Gothic Book"/>
                          <a:cs typeface="Franklin Gothic Book"/>
                        </a:rPr>
                        <a:t>but</a:t>
                      </a:r>
                      <a:r>
                        <a:rPr sz="1000" spc="-10" dirty="0">
                          <a:latin typeface="Franklin Gothic Book"/>
                          <a:cs typeface="Franklin Gothic Book"/>
                        </a:rPr>
                        <a:t> </a:t>
                      </a:r>
                      <a:r>
                        <a:rPr sz="1000" dirty="0">
                          <a:latin typeface="Franklin Gothic Book"/>
                          <a:cs typeface="Franklin Gothic Book"/>
                        </a:rPr>
                        <a:t>are not</a:t>
                      </a:r>
                      <a:r>
                        <a:rPr sz="1000" spc="-5" dirty="0">
                          <a:latin typeface="Franklin Gothic Book"/>
                          <a:cs typeface="Franklin Gothic Book"/>
                        </a:rPr>
                        <a:t> </a:t>
                      </a:r>
                      <a:r>
                        <a:rPr sz="1000" dirty="0">
                          <a:latin typeface="Franklin Gothic Book"/>
                          <a:cs typeface="Franklin Gothic Book"/>
                        </a:rPr>
                        <a:t>limited to</a:t>
                      </a:r>
                      <a:r>
                        <a:rPr sz="1000" spc="-10" dirty="0">
                          <a:latin typeface="Franklin Gothic Book"/>
                          <a:cs typeface="Franklin Gothic Book"/>
                        </a:rPr>
                        <a:t> implementation</a:t>
                      </a:r>
                      <a:r>
                        <a:rPr sz="1000" dirty="0">
                          <a:latin typeface="Franklin Gothic Book"/>
                          <a:cs typeface="Franklin Gothic Book"/>
                        </a:rPr>
                        <a:t> of new</a:t>
                      </a:r>
                      <a:r>
                        <a:rPr sz="1000" spc="-5" dirty="0">
                          <a:latin typeface="Franklin Gothic Book"/>
                          <a:cs typeface="Franklin Gothic Book"/>
                        </a:rPr>
                        <a:t> </a:t>
                      </a:r>
                      <a:r>
                        <a:rPr sz="1000" spc="-10" dirty="0">
                          <a:latin typeface="Franklin Gothic Book"/>
                          <a:cs typeface="Franklin Gothic Book"/>
                        </a:rPr>
                        <a:t>functionality,</a:t>
                      </a:r>
                      <a:r>
                        <a:rPr sz="1000" dirty="0">
                          <a:latin typeface="Franklin Gothic Book"/>
                          <a:cs typeface="Franklin Gothic Book"/>
                        </a:rPr>
                        <a:t> </a:t>
                      </a:r>
                      <a:r>
                        <a:rPr sz="1000" spc="-10" dirty="0">
                          <a:latin typeface="Franklin Gothic Book"/>
                          <a:cs typeface="Franklin Gothic Book"/>
                        </a:rPr>
                        <a:t>interruption</a:t>
                      </a:r>
                      <a:r>
                        <a:rPr sz="1000" spc="-15"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a:t>
                      </a:r>
                      <a:r>
                        <a:rPr sz="1000" dirty="0">
                          <a:latin typeface="Franklin Gothic Book"/>
                          <a:cs typeface="Franklin Gothic Book"/>
                        </a:rPr>
                        <a:t>service, repair</a:t>
                      </a:r>
                      <a:r>
                        <a:rPr sz="1000" spc="-20" dirty="0">
                          <a:latin typeface="Franklin Gothic Book"/>
                          <a:cs typeface="Franklin Gothic Book"/>
                        </a:rPr>
                        <a:t> </a:t>
                      </a:r>
                      <a:r>
                        <a:rPr sz="1000" spc="-25" dirty="0">
                          <a:latin typeface="Franklin Gothic Book"/>
                          <a:cs typeface="Franklin Gothic Book"/>
                        </a:rPr>
                        <a:t>of </a:t>
                      </a:r>
                      <a:r>
                        <a:rPr sz="1000" dirty="0">
                          <a:latin typeface="Franklin Gothic Book"/>
                          <a:cs typeface="Franklin Gothic Book"/>
                        </a:rPr>
                        <a:t>existing</a:t>
                      </a:r>
                      <a:r>
                        <a:rPr sz="1000" spc="-30" dirty="0">
                          <a:latin typeface="Franklin Gothic Book"/>
                          <a:cs typeface="Franklin Gothic Book"/>
                        </a:rPr>
                        <a:t> </a:t>
                      </a:r>
                      <a:r>
                        <a:rPr sz="1000" spc="-10" dirty="0">
                          <a:latin typeface="Franklin Gothic Book"/>
                          <a:cs typeface="Franklin Gothic Book"/>
                        </a:rPr>
                        <a:t>functionality,</a:t>
                      </a:r>
                      <a:r>
                        <a:rPr sz="1000" spc="-2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a:t>
                      </a:r>
                      <a:r>
                        <a:rPr sz="1000" dirty="0">
                          <a:latin typeface="Franklin Gothic Book"/>
                          <a:cs typeface="Franklin Gothic Book"/>
                        </a:rPr>
                        <a:t>removal</a:t>
                      </a:r>
                      <a:r>
                        <a:rPr sz="1000" spc="-15"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a:t>
                      </a:r>
                      <a:r>
                        <a:rPr sz="1000" dirty="0">
                          <a:latin typeface="Franklin Gothic Book"/>
                          <a:cs typeface="Franklin Gothic Book"/>
                        </a:rPr>
                        <a:t>existing</a:t>
                      </a:r>
                      <a:r>
                        <a:rPr sz="1000" spc="-15" dirty="0">
                          <a:latin typeface="Franklin Gothic Book"/>
                          <a:cs typeface="Franklin Gothic Book"/>
                        </a:rPr>
                        <a:t> </a:t>
                      </a:r>
                      <a:r>
                        <a:rPr sz="1000" spc="-10" dirty="0">
                          <a:latin typeface="Franklin Gothic Book"/>
                          <a:cs typeface="Franklin Gothic Book"/>
                        </a:rPr>
                        <a:t>functionality.</a:t>
                      </a:r>
                      <a:endParaRPr sz="1000">
                        <a:latin typeface="Franklin Gothic Book"/>
                        <a:cs typeface="Franklin Gothic Book"/>
                      </a:endParaRPr>
                    </a:p>
                  </a:txBody>
                  <a:tcPr marL="0" marR="0" marT="6947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203601">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a:lnSpc>
                          <a:spcPct val="100000"/>
                        </a:lnSpc>
                        <a:spcBef>
                          <a:spcPts val="530"/>
                        </a:spcBef>
                      </a:pPr>
                      <a:r>
                        <a:rPr sz="1000" spc="-10" dirty="0">
                          <a:latin typeface="Franklin Gothic Book"/>
                          <a:cs typeface="Franklin Gothic Book"/>
                        </a:rPr>
                        <a:t>Contingency</a:t>
                      </a:r>
                      <a:r>
                        <a:rPr sz="1000" spc="35" dirty="0">
                          <a:latin typeface="Franklin Gothic Book"/>
                          <a:cs typeface="Franklin Gothic Book"/>
                        </a:rPr>
                        <a:t> </a:t>
                      </a:r>
                      <a:r>
                        <a:rPr sz="1000" spc="-10" dirty="0">
                          <a:latin typeface="Franklin Gothic Book"/>
                          <a:cs typeface="Franklin Gothic Book"/>
                        </a:rPr>
                        <a:t>Planning</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56845">
                        <a:lnSpc>
                          <a:spcPts val="1250"/>
                        </a:lnSpc>
                        <a:spcBef>
                          <a:spcPts val="630"/>
                        </a:spcBef>
                      </a:pPr>
                      <a:r>
                        <a:rPr sz="1000" dirty="0">
                          <a:latin typeface="Franklin Gothic Book"/>
                          <a:cs typeface="Franklin Gothic Book"/>
                        </a:rPr>
                        <a:t>Plans</a:t>
                      </a:r>
                      <a:r>
                        <a:rPr sz="1000" spc="-35" dirty="0">
                          <a:latin typeface="Franklin Gothic Book"/>
                          <a:cs typeface="Franklin Gothic Book"/>
                        </a:rPr>
                        <a:t> </a:t>
                      </a:r>
                      <a:r>
                        <a:rPr sz="1000" dirty="0">
                          <a:latin typeface="Franklin Gothic Book"/>
                          <a:cs typeface="Franklin Gothic Book"/>
                        </a:rPr>
                        <a:t>for</a:t>
                      </a:r>
                      <a:r>
                        <a:rPr sz="1000" spc="-30" dirty="0">
                          <a:latin typeface="Franklin Gothic Book"/>
                          <a:cs typeface="Franklin Gothic Book"/>
                        </a:rPr>
                        <a:t> </a:t>
                      </a:r>
                      <a:r>
                        <a:rPr sz="1000" dirty="0">
                          <a:latin typeface="Franklin Gothic Book"/>
                          <a:cs typeface="Franklin Gothic Book"/>
                        </a:rPr>
                        <a:t>emergency</a:t>
                      </a:r>
                      <a:r>
                        <a:rPr sz="1000" spc="-30" dirty="0">
                          <a:latin typeface="Franklin Gothic Book"/>
                          <a:cs typeface="Franklin Gothic Book"/>
                        </a:rPr>
                        <a:t> </a:t>
                      </a:r>
                      <a:r>
                        <a:rPr sz="1000" spc="-10" dirty="0">
                          <a:latin typeface="Franklin Gothic Book"/>
                          <a:cs typeface="Franklin Gothic Book"/>
                        </a:rPr>
                        <a:t>response,</a:t>
                      </a:r>
                      <a:r>
                        <a:rPr sz="1000" spc="-20" dirty="0">
                          <a:latin typeface="Franklin Gothic Book"/>
                          <a:cs typeface="Franklin Gothic Book"/>
                        </a:rPr>
                        <a:t> </a:t>
                      </a:r>
                      <a:r>
                        <a:rPr sz="1000" dirty="0">
                          <a:latin typeface="Franklin Gothic Book"/>
                          <a:cs typeface="Franklin Gothic Book"/>
                        </a:rPr>
                        <a:t>backup</a:t>
                      </a:r>
                      <a:r>
                        <a:rPr sz="1000" spc="-30" dirty="0">
                          <a:latin typeface="Franklin Gothic Book"/>
                          <a:cs typeface="Franklin Gothic Book"/>
                        </a:rPr>
                        <a:t> </a:t>
                      </a:r>
                      <a:r>
                        <a:rPr sz="1000" spc="-10" dirty="0">
                          <a:latin typeface="Franklin Gothic Book"/>
                          <a:cs typeface="Franklin Gothic Book"/>
                        </a:rPr>
                        <a:t>operations,</a:t>
                      </a:r>
                      <a:r>
                        <a:rPr sz="1000" spc="-3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spc="-10" dirty="0">
                          <a:latin typeface="Franklin Gothic Book"/>
                          <a:cs typeface="Franklin Gothic Book"/>
                        </a:rPr>
                        <a:t>post-</a:t>
                      </a:r>
                      <a:r>
                        <a:rPr sz="1000" dirty="0">
                          <a:latin typeface="Franklin Gothic Book"/>
                          <a:cs typeface="Franklin Gothic Book"/>
                        </a:rPr>
                        <a:t>incident</a:t>
                      </a:r>
                      <a:r>
                        <a:rPr sz="1000" spc="-30" dirty="0">
                          <a:latin typeface="Franklin Gothic Book"/>
                          <a:cs typeface="Franklin Gothic Book"/>
                        </a:rPr>
                        <a:t> </a:t>
                      </a:r>
                      <a:r>
                        <a:rPr sz="1000" dirty="0">
                          <a:latin typeface="Franklin Gothic Book"/>
                          <a:cs typeface="Franklin Gothic Book"/>
                        </a:rPr>
                        <a:t>occurrence</a:t>
                      </a:r>
                      <a:r>
                        <a:rPr sz="1000" spc="-20" dirty="0">
                          <a:latin typeface="Franklin Gothic Book"/>
                          <a:cs typeface="Franklin Gothic Book"/>
                        </a:rPr>
                        <a:t> </a:t>
                      </a:r>
                      <a:r>
                        <a:rPr sz="1000" dirty="0">
                          <a:latin typeface="Franklin Gothic Book"/>
                          <a:cs typeface="Franklin Gothic Book"/>
                        </a:rPr>
                        <a:t>recovery</a:t>
                      </a:r>
                      <a:r>
                        <a:rPr sz="1000" spc="-30" dirty="0">
                          <a:latin typeface="Franklin Gothic Book"/>
                          <a:cs typeface="Franklin Gothic Book"/>
                        </a:rPr>
                        <a:t> </a:t>
                      </a:r>
                      <a:r>
                        <a:rPr sz="1000" spc="-25" dirty="0">
                          <a:latin typeface="Franklin Gothic Book"/>
                          <a:cs typeface="Franklin Gothic Book"/>
                        </a:rPr>
                        <a:t>for </a:t>
                      </a:r>
                      <a:r>
                        <a:rPr sz="1000" dirty="0">
                          <a:latin typeface="Franklin Gothic Book"/>
                          <a:cs typeface="Franklin Gothic Book"/>
                        </a:rPr>
                        <a:t>information</a:t>
                      </a:r>
                      <a:r>
                        <a:rPr sz="1000" spc="-20" dirty="0">
                          <a:latin typeface="Franklin Gothic Book"/>
                          <a:cs typeface="Franklin Gothic Book"/>
                        </a:rPr>
                        <a:t> </a:t>
                      </a:r>
                      <a:r>
                        <a:rPr sz="1000" spc="-10" dirty="0">
                          <a:latin typeface="Franklin Gothic Book"/>
                          <a:cs typeface="Franklin Gothic Book"/>
                        </a:rPr>
                        <a:t>systems</a:t>
                      </a:r>
                      <a:r>
                        <a:rPr sz="1000" spc="-15" dirty="0">
                          <a:latin typeface="Franklin Gothic Book"/>
                          <a:cs typeface="Franklin Gothic Book"/>
                        </a:rPr>
                        <a:t> </a:t>
                      </a:r>
                      <a:r>
                        <a:rPr sz="1000" dirty="0">
                          <a:latin typeface="Franklin Gothic Book"/>
                          <a:cs typeface="Franklin Gothic Book"/>
                        </a:rPr>
                        <a:t>are</a:t>
                      </a:r>
                      <a:r>
                        <a:rPr sz="1000" spc="-5" dirty="0">
                          <a:latin typeface="Franklin Gothic Book"/>
                          <a:cs typeface="Franklin Gothic Book"/>
                        </a:rPr>
                        <a:t> </a:t>
                      </a:r>
                      <a:r>
                        <a:rPr sz="1000" spc="-10" dirty="0">
                          <a:latin typeface="Franklin Gothic Book"/>
                          <a:cs typeface="Franklin Gothic Book"/>
                        </a:rPr>
                        <a:t>established,</a:t>
                      </a:r>
                      <a:r>
                        <a:rPr sz="1000" spc="-20" dirty="0">
                          <a:latin typeface="Franklin Gothic Book"/>
                          <a:cs typeface="Franklin Gothic Book"/>
                        </a:rPr>
                        <a:t> </a:t>
                      </a:r>
                      <a:r>
                        <a:rPr sz="1000" spc="-10" dirty="0">
                          <a:latin typeface="Franklin Gothic Book"/>
                          <a:cs typeface="Franklin Gothic Book"/>
                        </a:rPr>
                        <a:t>maintained</a:t>
                      </a:r>
                      <a:r>
                        <a:rPr sz="1000" spc="-15" dirty="0">
                          <a:latin typeface="Franklin Gothic Book"/>
                          <a:cs typeface="Franklin Gothic Book"/>
                        </a:rPr>
                        <a:t> </a:t>
                      </a:r>
                      <a:r>
                        <a:rPr sz="1000" dirty="0">
                          <a:latin typeface="Franklin Gothic Book"/>
                          <a:cs typeface="Franklin Gothic Book"/>
                        </a:rPr>
                        <a:t>and effectively</a:t>
                      </a:r>
                      <a:r>
                        <a:rPr sz="1000" spc="-10" dirty="0">
                          <a:latin typeface="Franklin Gothic Book"/>
                          <a:cs typeface="Franklin Gothic Book"/>
                        </a:rPr>
                        <a:t> implemented</a:t>
                      </a:r>
                      <a:r>
                        <a:rPr sz="1000" spc="-15" dirty="0">
                          <a:latin typeface="Franklin Gothic Book"/>
                          <a:cs typeface="Franklin Gothic Book"/>
                        </a:rPr>
                        <a:t> </a:t>
                      </a:r>
                      <a:r>
                        <a:rPr sz="1000" dirty="0">
                          <a:latin typeface="Franklin Gothic Book"/>
                          <a:cs typeface="Franklin Gothic Book"/>
                        </a:rPr>
                        <a:t>to</a:t>
                      </a:r>
                      <a:r>
                        <a:rPr sz="1000" spc="-5" dirty="0">
                          <a:latin typeface="Franklin Gothic Book"/>
                          <a:cs typeface="Franklin Gothic Book"/>
                        </a:rPr>
                        <a:t> </a:t>
                      </a:r>
                      <a:r>
                        <a:rPr sz="1000" dirty="0">
                          <a:latin typeface="Franklin Gothic Book"/>
                          <a:cs typeface="Franklin Gothic Book"/>
                        </a:rPr>
                        <a:t>ensure</a:t>
                      </a:r>
                      <a:r>
                        <a:rPr sz="1000" spc="-5" dirty="0">
                          <a:latin typeface="Franklin Gothic Book"/>
                          <a:cs typeface="Franklin Gothic Book"/>
                        </a:rPr>
                        <a:t> </a:t>
                      </a:r>
                      <a:r>
                        <a:rPr sz="1000" spc="-25" dirty="0">
                          <a:latin typeface="Franklin Gothic Book"/>
                          <a:cs typeface="Franklin Gothic Book"/>
                        </a:rPr>
                        <a:t>the </a:t>
                      </a:r>
                      <a:r>
                        <a:rPr sz="1000" dirty="0">
                          <a:latin typeface="Franklin Gothic Book"/>
                          <a:cs typeface="Franklin Gothic Book"/>
                        </a:rPr>
                        <a:t>availability</a:t>
                      </a:r>
                      <a:r>
                        <a:rPr sz="1000" spc="-20"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critical</a:t>
                      </a:r>
                      <a:r>
                        <a:rPr sz="1000" spc="-20" dirty="0">
                          <a:latin typeface="Franklin Gothic Book"/>
                          <a:cs typeface="Franklin Gothic Book"/>
                        </a:rPr>
                        <a:t> </a:t>
                      </a:r>
                      <a:r>
                        <a:rPr sz="1000" spc="-10" dirty="0">
                          <a:latin typeface="Franklin Gothic Book"/>
                          <a:cs typeface="Franklin Gothic Book"/>
                        </a:rPr>
                        <a:t>information</a:t>
                      </a:r>
                      <a:r>
                        <a:rPr sz="1000" spc="-15" dirty="0">
                          <a:latin typeface="Franklin Gothic Book"/>
                          <a:cs typeface="Franklin Gothic Book"/>
                        </a:rPr>
                        <a:t> </a:t>
                      </a:r>
                      <a:r>
                        <a:rPr sz="1000" spc="-10" dirty="0">
                          <a:latin typeface="Franklin Gothic Book"/>
                          <a:cs typeface="Franklin Gothic Book"/>
                        </a:rPr>
                        <a:t>resources</a:t>
                      </a:r>
                      <a:r>
                        <a:rPr sz="1000" spc="-15"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continuity</a:t>
                      </a:r>
                      <a:r>
                        <a:rPr sz="1000" spc="-15"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operations</a:t>
                      </a:r>
                      <a:r>
                        <a:rPr sz="1000" spc="-15" dirty="0">
                          <a:latin typeface="Franklin Gothic Book"/>
                          <a:cs typeface="Franklin Gothic Book"/>
                        </a:rPr>
                        <a:t> </a:t>
                      </a:r>
                      <a:r>
                        <a:rPr sz="1000" dirty="0">
                          <a:latin typeface="Franklin Gothic Book"/>
                          <a:cs typeface="Franklin Gothic Book"/>
                        </a:rPr>
                        <a:t>in</a:t>
                      </a:r>
                      <a:r>
                        <a:rPr sz="1000" spc="-25" dirty="0">
                          <a:latin typeface="Franklin Gothic Book"/>
                          <a:cs typeface="Franklin Gothic Book"/>
                        </a:rPr>
                        <a:t> </a:t>
                      </a:r>
                      <a:r>
                        <a:rPr sz="1000" dirty="0">
                          <a:latin typeface="Franklin Gothic Book"/>
                          <a:cs typeface="Franklin Gothic Book"/>
                        </a:rPr>
                        <a:t>emergency</a:t>
                      </a:r>
                      <a:r>
                        <a:rPr sz="1000" spc="-20" dirty="0">
                          <a:latin typeface="Franklin Gothic Book"/>
                          <a:cs typeface="Franklin Gothic Book"/>
                        </a:rPr>
                        <a:t> </a:t>
                      </a:r>
                      <a:r>
                        <a:rPr sz="1000" spc="-10" dirty="0">
                          <a:latin typeface="Franklin Gothic Book"/>
                          <a:cs typeface="Franklin Gothic Book"/>
                        </a:rPr>
                        <a:t>situations. </a:t>
                      </a:r>
                      <a:r>
                        <a:rPr sz="1000" dirty="0">
                          <a:latin typeface="Franklin Gothic Book"/>
                          <a:cs typeface="Franklin Gothic Book"/>
                        </a:rPr>
                        <a:t>Backing</a:t>
                      </a:r>
                      <a:r>
                        <a:rPr sz="1000" spc="-25" dirty="0">
                          <a:latin typeface="Franklin Gothic Book"/>
                          <a:cs typeface="Franklin Gothic Book"/>
                        </a:rPr>
                        <a:t> </a:t>
                      </a:r>
                      <a:r>
                        <a:rPr sz="1000" dirty="0">
                          <a:latin typeface="Franklin Gothic Book"/>
                          <a:cs typeface="Franklin Gothic Book"/>
                        </a:rPr>
                        <a:t>up</a:t>
                      </a:r>
                      <a:r>
                        <a:rPr sz="1000" spc="-35" dirty="0">
                          <a:latin typeface="Franklin Gothic Book"/>
                          <a:cs typeface="Franklin Gothic Book"/>
                        </a:rPr>
                        <a:t> </a:t>
                      </a:r>
                      <a:r>
                        <a:rPr sz="1000" dirty="0">
                          <a:latin typeface="Franklin Gothic Book"/>
                          <a:cs typeface="Franklin Gothic Book"/>
                        </a:rPr>
                        <a:t>data</a:t>
                      </a:r>
                      <a:r>
                        <a:rPr sz="1000" spc="-10"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spc="-10" dirty="0">
                          <a:latin typeface="Franklin Gothic Book"/>
                          <a:cs typeface="Franklin Gothic Book"/>
                        </a:rPr>
                        <a:t>applications</a:t>
                      </a:r>
                      <a:r>
                        <a:rPr sz="1000" spc="-20" dirty="0">
                          <a:latin typeface="Franklin Gothic Book"/>
                          <a:cs typeface="Franklin Gothic Book"/>
                        </a:rPr>
                        <a:t> </a:t>
                      </a:r>
                      <a:r>
                        <a:rPr sz="1000" dirty="0">
                          <a:latin typeface="Franklin Gothic Book"/>
                          <a:cs typeface="Franklin Gothic Book"/>
                        </a:rPr>
                        <a:t>is</a:t>
                      </a:r>
                      <a:r>
                        <a:rPr sz="1000" spc="-25" dirty="0">
                          <a:latin typeface="Franklin Gothic Book"/>
                          <a:cs typeface="Franklin Gothic Book"/>
                        </a:rPr>
                        <a:t> </a:t>
                      </a:r>
                      <a:r>
                        <a:rPr sz="1000" dirty="0">
                          <a:latin typeface="Franklin Gothic Book"/>
                          <a:cs typeface="Franklin Gothic Book"/>
                        </a:rPr>
                        <a:t>a</a:t>
                      </a:r>
                      <a:r>
                        <a:rPr sz="1000" spc="-15" dirty="0">
                          <a:latin typeface="Franklin Gothic Book"/>
                          <a:cs typeface="Franklin Gothic Book"/>
                        </a:rPr>
                        <a:t> </a:t>
                      </a:r>
                      <a:r>
                        <a:rPr sz="1000" dirty="0">
                          <a:latin typeface="Franklin Gothic Book"/>
                          <a:cs typeface="Franklin Gothic Book"/>
                        </a:rPr>
                        <a:t>business</a:t>
                      </a:r>
                      <a:r>
                        <a:rPr sz="1000" spc="-20" dirty="0">
                          <a:latin typeface="Franklin Gothic Book"/>
                          <a:cs typeface="Franklin Gothic Book"/>
                        </a:rPr>
                        <a:t> </a:t>
                      </a:r>
                      <a:r>
                        <a:rPr sz="1000" dirty="0">
                          <a:latin typeface="Franklin Gothic Book"/>
                          <a:cs typeface="Franklin Gothic Book"/>
                        </a:rPr>
                        <a:t>requirement.</a:t>
                      </a:r>
                      <a:r>
                        <a:rPr sz="1000" spc="-15" dirty="0">
                          <a:latin typeface="Franklin Gothic Book"/>
                          <a:cs typeface="Franklin Gothic Book"/>
                        </a:rPr>
                        <a:t> </a:t>
                      </a:r>
                      <a:r>
                        <a:rPr sz="1000" dirty="0">
                          <a:latin typeface="Franklin Gothic Book"/>
                          <a:cs typeface="Franklin Gothic Book"/>
                        </a:rPr>
                        <a:t>It</a:t>
                      </a:r>
                      <a:r>
                        <a:rPr sz="1000" spc="-25" dirty="0">
                          <a:latin typeface="Franklin Gothic Book"/>
                          <a:cs typeface="Franklin Gothic Book"/>
                        </a:rPr>
                        <a:t> </a:t>
                      </a:r>
                      <a:r>
                        <a:rPr sz="1000" dirty="0">
                          <a:latin typeface="Franklin Gothic Book"/>
                          <a:cs typeface="Franklin Gothic Book"/>
                        </a:rPr>
                        <a:t>enables</a:t>
                      </a:r>
                      <a:r>
                        <a:rPr sz="1000" spc="-30"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spc="-10" dirty="0">
                          <a:latin typeface="Franklin Gothic Book"/>
                          <a:cs typeface="Franklin Gothic Book"/>
                        </a:rPr>
                        <a:t>recovery</a:t>
                      </a:r>
                      <a:r>
                        <a:rPr sz="1000" spc="-25"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dirty="0">
                          <a:latin typeface="Franklin Gothic Book"/>
                          <a:cs typeface="Franklin Gothic Book"/>
                        </a:rPr>
                        <a:t>data</a:t>
                      </a:r>
                      <a:r>
                        <a:rPr sz="1000" spc="-10" dirty="0">
                          <a:latin typeface="Franklin Gothic Book"/>
                          <a:cs typeface="Franklin Gothic Book"/>
                        </a:rPr>
                        <a:t> </a:t>
                      </a:r>
                      <a:r>
                        <a:rPr sz="1000" spc="-25" dirty="0">
                          <a:latin typeface="Franklin Gothic Book"/>
                          <a:cs typeface="Franklin Gothic Book"/>
                        </a:rPr>
                        <a:t>and </a:t>
                      </a:r>
                      <a:r>
                        <a:rPr sz="1000" spc="-10" dirty="0">
                          <a:latin typeface="Franklin Gothic Book"/>
                          <a:cs typeface="Franklin Gothic Book"/>
                        </a:rPr>
                        <a:t>applications</a:t>
                      </a:r>
                      <a:r>
                        <a:rPr sz="1000" spc="-25" dirty="0">
                          <a:latin typeface="Franklin Gothic Book"/>
                          <a:cs typeface="Franklin Gothic Book"/>
                        </a:rPr>
                        <a:t> </a:t>
                      </a:r>
                      <a:r>
                        <a:rPr sz="1000" dirty="0">
                          <a:latin typeface="Franklin Gothic Book"/>
                          <a:cs typeface="Franklin Gothic Book"/>
                        </a:rPr>
                        <a:t>in</a:t>
                      </a:r>
                      <a:r>
                        <a:rPr sz="1000" spc="-20"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event</a:t>
                      </a:r>
                      <a:r>
                        <a:rPr sz="1000" spc="-25"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loss</a:t>
                      </a:r>
                      <a:r>
                        <a:rPr sz="1000" spc="-20" dirty="0">
                          <a:latin typeface="Franklin Gothic Book"/>
                          <a:cs typeface="Franklin Gothic Book"/>
                        </a:rPr>
                        <a:t> </a:t>
                      </a:r>
                      <a:r>
                        <a:rPr sz="1000" dirty="0">
                          <a:latin typeface="Franklin Gothic Book"/>
                          <a:cs typeface="Franklin Gothic Book"/>
                        </a:rPr>
                        <a:t>or</a:t>
                      </a:r>
                      <a:r>
                        <a:rPr sz="1000" spc="-35" dirty="0">
                          <a:latin typeface="Franklin Gothic Book"/>
                          <a:cs typeface="Franklin Gothic Book"/>
                        </a:rPr>
                        <a:t> </a:t>
                      </a:r>
                      <a:r>
                        <a:rPr sz="1000" dirty="0">
                          <a:latin typeface="Franklin Gothic Book"/>
                          <a:cs typeface="Franklin Gothic Book"/>
                        </a:rPr>
                        <a:t>damage</a:t>
                      </a:r>
                      <a:r>
                        <a:rPr sz="1000" spc="-30" dirty="0">
                          <a:latin typeface="Franklin Gothic Book"/>
                          <a:cs typeface="Franklin Gothic Book"/>
                        </a:rPr>
                        <a:t> </a:t>
                      </a:r>
                      <a:r>
                        <a:rPr sz="1000" dirty="0">
                          <a:latin typeface="Franklin Gothic Book"/>
                          <a:cs typeface="Franklin Gothic Book"/>
                        </a:rPr>
                        <a:t>(natural</a:t>
                      </a:r>
                      <a:r>
                        <a:rPr sz="1000" spc="-35" dirty="0">
                          <a:latin typeface="Franklin Gothic Book"/>
                          <a:cs typeface="Franklin Gothic Book"/>
                        </a:rPr>
                        <a:t> </a:t>
                      </a:r>
                      <a:r>
                        <a:rPr sz="1000" dirty="0">
                          <a:latin typeface="Franklin Gothic Book"/>
                          <a:cs typeface="Franklin Gothic Book"/>
                        </a:rPr>
                        <a:t>disasters,</a:t>
                      </a:r>
                      <a:r>
                        <a:rPr sz="1000" spc="-35" dirty="0">
                          <a:latin typeface="Franklin Gothic Book"/>
                          <a:cs typeface="Franklin Gothic Book"/>
                        </a:rPr>
                        <a:t> </a:t>
                      </a:r>
                      <a:r>
                        <a:rPr sz="1000" dirty="0">
                          <a:latin typeface="Franklin Gothic Book"/>
                          <a:cs typeface="Franklin Gothic Book"/>
                        </a:rPr>
                        <a:t>system</a:t>
                      </a:r>
                      <a:r>
                        <a:rPr sz="1000" spc="-30" dirty="0">
                          <a:latin typeface="Franklin Gothic Book"/>
                          <a:cs typeface="Franklin Gothic Book"/>
                        </a:rPr>
                        <a:t> </a:t>
                      </a:r>
                      <a:r>
                        <a:rPr sz="1000" dirty="0">
                          <a:latin typeface="Franklin Gothic Book"/>
                          <a:cs typeface="Franklin Gothic Book"/>
                        </a:rPr>
                        <a:t>disk</a:t>
                      </a:r>
                      <a:r>
                        <a:rPr sz="1000" spc="-3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other</a:t>
                      </a:r>
                      <a:r>
                        <a:rPr sz="1000" spc="-25" dirty="0">
                          <a:latin typeface="Franklin Gothic Book"/>
                          <a:cs typeface="Franklin Gothic Book"/>
                        </a:rPr>
                        <a:t> </a:t>
                      </a:r>
                      <a:r>
                        <a:rPr sz="1000" spc="-10" dirty="0">
                          <a:latin typeface="Franklin Gothic Book"/>
                          <a:cs typeface="Franklin Gothic Book"/>
                        </a:rPr>
                        <a:t>systems </a:t>
                      </a:r>
                      <a:r>
                        <a:rPr sz="1000" dirty="0">
                          <a:latin typeface="Franklin Gothic Book"/>
                          <a:cs typeface="Franklin Gothic Book"/>
                        </a:rPr>
                        <a:t>failures,</a:t>
                      </a:r>
                      <a:r>
                        <a:rPr sz="1000" spc="-15" dirty="0">
                          <a:latin typeface="Franklin Gothic Book"/>
                          <a:cs typeface="Franklin Gothic Book"/>
                        </a:rPr>
                        <a:t> </a:t>
                      </a:r>
                      <a:r>
                        <a:rPr sz="1000" spc="-10" dirty="0">
                          <a:latin typeface="Franklin Gothic Book"/>
                          <a:cs typeface="Franklin Gothic Book"/>
                        </a:rPr>
                        <a:t>intentional</a:t>
                      </a:r>
                      <a:r>
                        <a:rPr sz="1000" spc="-20" dirty="0">
                          <a:latin typeface="Franklin Gothic Book"/>
                          <a:cs typeface="Franklin Gothic Book"/>
                        </a:rPr>
                        <a:t> </a:t>
                      </a:r>
                      <a:r>
                        <a:rPr sz="1000" dirty="0">
                          <a:latin typeface="Franklin Gothic Book"/>
                          <a:cs typeface="Franklin Gothic Book"/>
                        </a:rPr>
                        <a:t>or</a:t>
                      </a:r>
                      <a:r>
                        <a:rPr sz="1000" spc="-15" dirty="0">
                          <a:latin typeface="Franklin Gothic Book"/>
                          <a:cs typeface="Franklin Gothic Book"/>
                        </a:rPr>
                        <a:t> </a:t>
                      </a:r>
                      <a:r>
                        <a:rPr sz="1000" spc="-10" dirty="0">
                          <a:latin typeface="Franklin Gothic Book"/>
                          <a:cs typeface="Franklin Gothic Book"/>
                        </a:rPr>
                        <a:t>unintentional</a:t>
                      </a:r>
                      <a:r>
                        <a:rPr sz="1000" spc="-20" dirty="0">
                          <a:latin typeface="Franklin Gothic Book"/>
                          <a:cs typeface="Franklin Gothic Book"/>
                        </a:rPr>
                        <a:t> </a:t>
                      </a:r>
                      <a:r>
                        <a:rPr sz="1000" dirty="0">
                          <a:latin typeface="Franklin Gothic Book"/>
                          <a:cs typeface="Franklin Gothic Book"/>
                        </a:rPr>
                        <a:t>human</a:t>
                      </a:r>
                      <a:r>
                        <a:rPr sz="1000" spc="-10" dirty="0">
                          <a:latin typeface="Franklin Gothic Book"/>
                          <a:cs typeface="Franklin Gothic Book"/>
                        </a:rPr>
                        <a:t> </a:t>
                      </a:r>
                      <a:r>
                        <a:rPr sz="1000" dirty="0">
                          <a:latin typeface="Franklin Gothic Book"/>
                          <a:cs typeface="Franklin Gothic Book"/>
                        </a:rPr>
                        <a:t>acts,</a:t>
                      </a:r>
                      <a:r>
                        <a:rPr sz="1000" spc="-30" dirty="0">
                          <a:latin typeface="Franklin Gothic Book"/>
                          <a:cs typeface="Franklin Gothic Book"/>
                        </a:rPr>
                        <a:t> </a:t>
                      </a:r>
                      <a:r>
                        <a:rPr sz="1000" dirty="0">
                          <a:latin typeface="Franklin Gothic Book"/>
                          <a:cs typeface="Franklin Gothic Book"/>
                        </a:rPr>
                        <a:t>data</a:t>
                      </a:r>
                      <a:r>
                        <a:rPr sz="1000" spc="-10" dirty="0">
                          <a:latin typeface="Franklin Gothic Book"/>
                          <a:cs typeface="Franklin Gothic Book"/>
                        </a:rPr>
                        <a:t> </a:t>
                      </a:r>
                      <a:r>
                        <a:rPr sz="1000" dirty="0">
                          <a:latin typeface="Franklin Gothic Book"/>
                          <a:cs typeface="Franklin Gothic Book"/>
                        </a:rPr>
                        <a:t>entry</a:t>
                      </a:r>
                      <a:r>
                        <a:rPr sz="1000" spc="-15" dirty="0">
                          <a:latin typeface="Franklin Gothic Book"/>
                          <a:cs typeface="Franklin Gothic Book"/>
                        </a:rPr>
                        <a:t> </a:t>
                      </a:r>
                      <a:r>
                        <a:rPr sz="1000" dirty="0">
                          <a:latin typeface="Franklin Gothic Book"/>
                          <a:cs typeface="Franklin Gothic Book"/>
                        </a:rPr>
                        <a:t>errors,</a:t>
                      </a:r>
                      <a:r>
                        <a:rPr sz="1000" spc="-30" dirty="0">
                          <a:latin typeface="Franklin Gothic Book"/>
                          <a:cs typeface="Franklin Gothic Book"/>
                        </a:rPr>
                        <a:t> </a:t>
                      </a:r>
                      <a:r>
                        <a:rPr sz="1000" dirty="0">
                          <a:latin typeface="Franklin Gothic Book"/>
                          <a:cs typeface="Franklin Gothic Book"/>
                        </a:rPr>
                        <a:t>or</a:t>
                      </a:r>
                      <a:r>
                        <a:rPr sz="1000" spc="-15" dirty="0">
                          <a:latin typeface="Franklin Gothic Book"/>
                          <a:cs typeface="Franklin Gothic Book"/>
                        </a:rPr>
                        <a:t> </a:t>
                      </a:r>
                      <a:r>
                        <a:rPr sz="1000" spc="-10" dirty="0">
                          <a:latin typeface="Franklin Gothic Book"/>
                          <a:cs typeface="Franklin Gothic Book"/>
                        </a:rPr>
                        <a:t>systems</a:t>
                      </a:r>
                      <a:r>
                        <a:rPr sz="1000" spc="-25" dirty="0">
                          <a:latin typeface="Franklin Gothic Book"/>
                          <a:cs typeface="Franklin Gothic Book"/>
                        </a:rPr>
                        <a:t> </a:t>
                      </a:r>
                      <a:r>
                        <a:rPr sz="1000" dirty="0">
                          <a:latin typeface="Franklin Gothic Book"/>
                          <a:cs typeface="Franklin Gothic Book"/>
                        </a:rPr>
                        <a:t>operator</a:t>
                      </a:r>
                      <a:r>
                        <a:rPr sz="1000" spc="-15" dirty="0">
                          <a:latin typeface="Franklin Gothic Book"/>
                          <a:cs typeface="Franklin Gothic Book"/>
                        </a:rPr>
                        <a:t> </a:t>
                      </a:r>
                      <a:r>
                        <a:rPr sz="1000" spc="-10" dirty="0">
                          <a:latin typeface="Franklin Gothic Book"/>
                          <a:cs typeface="Franklin Gothic Book"/>
                        </a:rPr>
                        <a:t>errors).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702641">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a:lnSpc>
                          <a:spcPct val="100000"/>
                        </a:lnSpc>
                        <a:spcBef>
                          <a:spcPts val="530"/>
                        </a:spcBef>
                      </a:pPr>
                      <a:r>
                        <a:rPr sz="1000" spc="-10" dirty="0">
                          <a:latin typeface="Franklin Gothic Book"/>
                          <a:cs typeface="Franklin Gothic Book"/>
                        </a:rPr>
                        <a:t>Media</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91770">
                        <a:lnSpc>
                          <a:spcPts val="1250"/>
                        </a:lnSpc>
                        <a:spcBef>
                          <a:spcPts val="540"/>
                        </a:spcBef>
                      </a:pP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protection</a:t>
                      </a:r>
                      <a:r>
                        <a:rPr sz="1000" spc="-35"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dirty="0">
                          <a:latin typeface="Franklin Gothic Book"/>
                          <a:cs typeface="Franklin Gothic Book"/>
                        </a:rPr>
                        <a:t>digital</a:t>
                      </a:r>
                      <a:r>
                        <a:rPr sz="1000" spc="-4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non-</a:t>
                      </a:r>
                      <a:r>
                        <a:rPr sz="1000" dirty="0">
                          <a:latin typeface="Franklin Gothic Book"/>
                          <a:cs typeface="Franklin Gothic Book"/>
                        </a:rPr>
                        <a:t>digital</a:t>
                      </a:r>
                      <a:r>
                        <a:rPr sz="1000" spc="-25" dirty="0">
                          <a:latin typeface="Franklin Gothic Book"/>
                          <a:cs typeface="Franklin Gothic Book"/>
                        </a:rPr>
                        <a:t> </a:t>
                      </a:r>
                      <a:r>
                        <a:rPr sz="1000" spc="-10" dirty="0">
                          <a:latin typeface="Franklin Gothic Book"/>
                          <a:cs typeface="Franklin Gothic Book"/>
                        </a:rPr>
                        <a:t>information</a:t>
                      </a:r>
                      <a:r>
                        <a:rPr sz="1000" spc="-35" dirty="0">
                          <a:latin typeface="Franklin Gothic Book"/>
                          <a:cs typeface="Franklin Gothic Book"/>
                        </a:rPr>
                        <a:t> </a:t>
                      </a:r>
                      <a:r>
                        <a:rPr sz="1000" dirty="0">
                          <a:latin typeface="Franklin Gothic Book"/>
                          <a:cs typeface="Franklin Gothic Book"/>
                        </a:rPr>
                        <a:t>system</a:t>
                      </a:r>
                      <a:r>
                        <a:rPr sz="1000" spc="-30" dirty="0">
                          <a:latin typeface="Franklin Gothic Book"/>
                          <a:cs typeface="Franklin Gothic Book"/>
                        </a:rPr>
                        <a:t> </a:t>
                      </a:r>
                      <a:r>
                        <a:rPr sz="1000" dirty="0">
                          <a:latin typeface="Franklin Gothic Book"/>
                          <a:cs typeface="Franklin Gothic Book"/>
                        </a:rPr>
                        <a:t>media,</a:t>
                      </a:r>
                      <a:r>
                        <a:rPr sz="1000" spc="-25"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dirty="0">
                          <a:latin typeface="Franklin Gothic Book"/>
                          <a:cs typeface="Franklin Gothic Book"/>
                        </a:rPr>
                        <a:t>assurance</a:t>
                      </a:r>
                      <a:r>
                        <a:rPr sz="1000" spc="-20"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access</a:t>
                      </a:r>
                      <a:r>
                        <a:rPr sz="1000" spc="-25" dirty="0">
                          <a:latin typeface="Franklin Gothic Book"/>
                          <a:cs typeface="Franklin Gothic Book"/>
                        </a:rPr>
                        <a:t> to </a:t>
                      </a:r>
                      <a:r>
                        <a:rPr sz="1000" spc="-10" dirty="0">
                          <a:latin typeface="Franklin Gothic Book"/>
                          <a:cs typeface="Franklin Gothic Book"/>
                        </a:rPr>
                        <a:t>information</a:t>
                      </a:r>
                      <a:r>
                        <a:rPr sz="1000" spc="-25" dirty="0">
                          <a:latin typeface="Franklin Gothic Book"/>
                          <a:cs typeface="Franklin Gothic Book"/>
                        </a:rPr>
                        <a:t> </a:t>
                      </a:r>
                      <a:r>
                        <a:rPr sz="1000" dirty="0">
                          <a:latin typeface="Franklin Gothic Book"/>
                          <a:cs typeface="Franklin Gothic Book"/>
                        </a:rPr>
                        <a:t>on</a:t>
                      </a:r>
                      <a:r>
                        <a:rPr sz="1000" spc="-15" dirty="0">
                          <a:latin typeface="Franklin Gothic Book"/>
                          <a:cs typeface="Franklin Gothic Book"/>
                        </a:rPr>
                        <a:t> </a:t>
                      </a:r>
                      <a:r>
                        <a:rPr sz="1000" spc="-10" dirty="0">
                          <a:latin typeface="Franklin Gothic Book"/>
                          <a:cs typeface="Franklin Gothic Book"/>
                        </a:rPr>
                        <a:t>information</a:t>
                      </a:r>
                      <a:r>
                        <a:rPr sz="1000" spc="-15" dirty="0">
                          <a:latin typeface="Franklin Gothic Book"/>
                          <a:cs typeface="Franklin Gothic Book"/>
                        </a:rPr>
                        <a:t> </a:t>
                      </a:r>
                      <a:r>
                        <a:rPr sz="1000" dirty="0">
                          <a:latin typeface="Franklin Gothic Book"/>
                          <a:cs typeface="Franklin Gothic Book"/>
                        </a:rPr>
                        <a:t>system</a:t>
                      </a:r>
                      <a:r>
                        <a:rPr sz="1000" spc="-15" dirty="0">
                          <a:latin typeface="Franklin Gothic Book"/>
                          <a:cs typeface="Franklin Gothic Book"/>
                        </a:rPr>
                        <a:t> </a:t>
                      </a:r>
                      <a:r>
                        <a:rPr sz="1000" dirty="0">
                          <a:latin typeface="Franklin Gothic Book"/>
                          <a:cs typeface="Franklin Gothic Book"/>
                        </a:rPr>
                        <a:t>media</a:t>
                      </a:r>
                      <a:r>
                        <a:rPr sz="1000" spc="-10" dirty="0">
                          <a:latin typeface="Franklin Gothic Book"/>
                          <a:cs typeface="Franklin Gothic Book"/>
                        </a:rPr>
                        <a:t> </a:t>
                      </a:r>
                      <a:r>
                        <a:rPr sz="1000" dirty="0">
                          <a:latin typeface="Franklin Gothic Book"/>
                          <a:cs typeface="Franklin Gothic Book"/>
                        </a:rPr>
                        <a:t>is</a:t>
                      </a:r>
                      <a:r>
                        <a:rPr sz="1000" spc="-10" dirty="0">
                          <a:latin typeface="Franklin Gothic Book"/>
                          <a:cs typeface="Franklin Gothic Book"/>
                        </a:rPr>
                        <a:t> </a:t>
                      </a:r>
                      <a:r>
                        <a:rPr sz="1000" dirty="0">
                          <a:latin typeface="Franklin Gothic Book"/>
                          <a:cs typeface="Franklin Gothic Book"/>
                        </a:rPr>
                        <a:t>limited</a:t>
                      </a:r>
                      <a:r>
                        <a:rPr sz="1000" spc="-25" dirty="0">
                          <a:latin typeface="Franklin Gothic Book"/>
                          <a:cs typeface="Franklin Gothic Book"/>
                        </a:rPr>
                        <a:t> </a:t>
                      </a:r>
                      <a:r>
                        <a:rPr sz="1000" dirty="0">
                          <a:latin typeface="Franklin Gothic Book"/>
                          <a:cs typeface="Franklin Gothic Book"/>
                        </a:rPr>
                        <a:t>to</a:t>
                      </a:r>
                      <a:r>
                        <a:rPr sz="1000" spc="-15" dirty="0">
                          <a:latin typeface="Franklin Gothic Book"/>
                          <a:cs typeface="Franklin Gothic Book"/>
                        </a:rPr>
                        <a:t> </a:t>
                      </a:r>
                      <a:r>
                        <a:rPr sz="1000" dirty="0">
                          <a:latin typeface="Franklin Gothic Book"/>
                          <a:cs typeface="Franklin Gothic Book"/>
                        </a:rPr>
                        <a:t>authorized</a:t>
                      </a:r>
                      <a:r>
                        <a:rPr sz="1000" spc="-10" dirty="0">
                          <a:latin typeface="Franklin Gothic Book"/>
                          <a:cs typeface="Franklin Gothic Book"/>
                        </a:rPr>
                        <a:t> </a:t>
                      </a:r>
                      <a:r>
                        <a:rPr sz="1000" dirty="0">
                          <a:latin typeface="Franklin Gothic Book"/>
                          <a:cs typeface="Franklin Gothic Book"/>
                        </a:rPr>
                        <a:t>users,</a:t>
                      </a:r>
                      <a:r>
                        <a:rPr sz="1000" spc="-25"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requirements</a:t>
                      </a:r>
                      <a:r>
                        <a:rPr sz="1000" spc="-15" dirty="0">
                          <a:latin typeface="Franklin Gothic Book"/>
                          <a:cs typeface="Franklin Gothic Book"/>
                        </a:rPr>
                        <a:t> </a:t>
                      </a:r>
                      <a:r>
                        <a:rPr sz="1000" spc="-20" dirty="0">
                          <a:latin typeface="Franklin Gothic Book"/>
                          <a:cs typeface="Franklin Gothic Book"/>
                        </a:rPr>
                        <a:t>that </a:t>
                      </a:r>
                      <a:r>
                        <a:rPr sz="1000" spc="-10" dirty="0">
                          <a:latin typeface="Franklin Gothic Book"/>
                          <a:cs typeface="Franklin Gothic Book"/>
                        </a:rPr>
                        <a:t>information</a:t>
                      </a:r>
                      <a:r>
                        <a:rPr sz="1000" spc="-35" dirty="0">
                          <a:latin typeface="Franklin Gothic Book"/>
                          <a:cs typeface="Franklin Gothic Book"/>
                        </a:rPr>
                        <a:t> </a:t>
                      </a:r>
                      <a:r>
                        <a:rPr sz="1000" dirty="0">
                          <a:latin typeface="Franklin Gothic Book"/>
                          <a:cs typeface="Franklin Gothic Book"/>
                        </a:rPr>
                        <a:t>system</a:t>
                      </a:r>
                      <a:r>
                        <a:rPr sz="1000" spc="-20" dirty="0">
                          <a:latin typeface="Franklin Gothic Book"/>
                          <a:cs typeface="Franklin Gothic Book"/>
                        </a:rPr>
                        <a:t> </a:t>
                      </a:r>
                      <a:r>
                        <a:rPr sz="1000" dirty="0">
                          <a:latin typeface="Franklin Gothic Book"/>
                          <a:cs typeface="Franklin Gothic Book"/>
                        </a:rPr>
                        <a:t>media</a:t>
                      </a:r>
                      <a:r>
                        <a:rPr sz="1000" spc="-35" dirty="0">
                          <a:latin typeface="Franklin Gothic Book"/>
                          <a:cs typeface="Franklin Gothic Book"/>
                        </a:rPr>
                        <a:t> </a:t>
                      </a:r>
                      <a:r>
                        <a:rPr sz="1000" dirty="0">
                          <a:latin typeface="Franklin Gothic Book"/>
                          <a:cs typeface="Franklin Gothic Book"/>
                        </a:rPr>
                        <a:t>is</a:t>
                      </a:r>
                      <a:r>
                        <a:rPr sz="1000" spc="-20" dirty="0">
                          <a:latin typeface="Franklin Gothic Book"/>
                          <a:cs typeface="Franklin Gothic Book"/>
                        </a:rPr>
                        <a:t> </a:t>
                      </a:r>
                      <a:r>
                        <a:rPr sz="1000" dirty="0">
                          <a:latin typeface="Franklin Gothic Book"/>
                          <a:cs typeface="Franklin Gothic Book"/>
                        </a:rPr>
                        <a:t>sanitized</a:t>
                      </a:r>
                      <a:r>
                        <a:rPr sz="1000" spc="-20" dirty="0">
                          <a:latin typeface="Franklin Gothic Book"/>
                          <a:cs typeface="Franklin Gothic Book"/>
                        </a:rPr>
                        <a:t> </a:t>
                      </a:r>
                      <a:r>
                        <a:rPr sz="1000" dirty="0">
                          <a:latin typeface="Franklin Gothic Book"/>
                          <a:cs typeface="Franklin Gothic Book"/>
                        </a:rPr>
                        <a:t>or</a:t>
                      </a:r>
                      <a:r>
                        <a:rPr sz="1000" spc="-35" dirty="0">
                          <a:latin typeface="Franklin Gothic Book"/>
                          <a:cs typeface="Franklin Gothic Book"/>
                        </a:rPr>
                        <a:t> </a:t>
                      </a:r>
                      <a:r>
                        <a:rPr sz="1000" dirty="0">
                          <a:latin typeface="Franklin Gothic Book"/>
                          <a:cs typeface="Franklin Gothic Book"/>
                        </a:rPr>
                        <a:t>destroyed</a:t>
                      </a:r>
                      <a:r>
                        <a:rPr sz="1000" spc="-30" dirty="0">
                          <a:latin typeface="Franklin Gothic Book"/>
                          <a:cs typeface="Franklin Gothic Book"/>
                        </a:rPr>
                        <a:t> </a:t>
                      </a:r>
                      <a:r>
                        <a:rPr sz="1000" dirty="0">
                          <a:latin typeface="Franklin Gothic Book"/>
                          <a:cs typeface="Franklin Gothic Book"/>
                        </a:rPr>
                        <a:t>before</a:t>
                      </a:r>
                      <a:r>
                        <a:rPr sz="1000" spc="-35" dirty="0">
                          <a:latin typeface="Franklin Gothic Book"/>
                          <a:cs typeface="Franklin Gothic Book"/>
                        </a:rPr>
                        <a:t> </a:t>
                      </a:r>
                      <a:r>
                        <a:rPr sz="1000" dirty="0">
                          <a:latin typeface="Franklin Gothic Book"/>
                          <a:cs typeface="Franklin Gothic Book"/>
                        </a:rPr>
                        <a:t>disposal</a:t>
                      </a:r>
                      <a:r>
                        <a:rPr sz="1000" spc="-25" dirty="0">
                          <a:latin typeface="Franklin Gothic Book"/>
                          <a:cs typeface="Franklin Gothic Book"/>
                        </a:rPr>
                        <a:t> </a:t>
                      </a:r>
                      <a:r>
                        <a:rPr sz="1000" dirty="0">
                          <a:latin typeface="Franklin Gothic Book"/>
                          <a:cs typeface="Franklin Gothic Book"/>
                        </a:rPr>
                        <a:t>or</a:t>
                      </a:r>
                      <a:r>
                        <a:rPr sz="1000" spc="-30" dirty="0">
                          <a:latin typeface="Franklin Gothic Book"/>
                          <a:cs typeface="Franklin Gothic Book"/>
                        </a:rPr>
                        <a:t> </a:t>
                      </a:r>
                      <a:r>
                        <a:rPr sz="1000" dirty="0">
                          <a:latin typeface="Franklin Gothic Book"/>
                          <a:cs typeface="Franklin Gothic Book"/>
                        </a:rPr>
                        <a:t>release</a:t>
                      </a:r>
                      <a:r>
                        <a:rPr sz="1000" spc="-30" dirty="0">
                          <a:latin typeface="Franklin Gothic Book"/>
                          <a:cs typeface="Franklin Gothic Book"/>
                        </a:rPr>
                        <a:t> </a:t>
                      </a:r>
                      <a:r>
                        <a:rPr sz="1000" dirty="0">
                          <a:latin typeface="Franklin Gothic Book"/>
                          <a:cs typeface="Franklin Gothic Book"/>
                        </a:rPr>
                        <a:t>for</a:t>
                      </a:r>
                      <a:r>
                        <a:rPr sz="1000" spc="-25" dirty="0">
                          <a:latin typeface="Franklin Gothic Book"/>
                          <a:cs typeface="Franklin Gothic Book"/>
                        </a:rPr>
                        <a:t> </a:t>
                      </a:r>
                      <a:r>
                        <a:rPr sz="1000" dirty="0">
                          <a:latin typeface="Franklin Gothic Book"/>
                          <a:cs typeface="Franklin Gothic Book"/>
                        </a:rPr>
                        <a:t>reuse.</a:t>
                      </a:r>
                      <a:r>
                        <a:rPr sz="1000" spc="-40" dirty="0">
                          <a:latin typeface="Franklin Gothic Book"/>
                          <a:cs typeface="Franklin Gothic Book"/>
                        </a:rPr>
                        <a:t> </a:t>
                      </a:r>
                      <a:r>
                        <a:rPr sz="1000" spc="-25" dirty="0">
                          <a:latin typeface="Franklin Gothic Book"/>
                          <a:cs typeface="Franklin Gothic Book"/>
                        </a:rPr>
                        <a:t>The</a:t>
                      </a:r>
                      <a:endParaRPr sz="1000" dirty="0">
                        <a:latin typeface="Franklin Gothic Book"/>
                        <a:cs typeface="Franklin Gothic Book"/>
                      </a:endParaRPr>
                    </a:p>
                  </a:txBody>
                  <a:tcPr marL="0" marR="0" marT="6051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44419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45746" y="564776"/>
            <a:ext cx="8100732" cy="5603"/>
          </a:xfrm>
          <a:custGeom>
            <a:avLst/>
            <a:gdLst/>
            <a:ahLst/>
            <a:cxnLst/>
            <a:rect l="l" t="t" r="r" b="b"/>
            <a:pathLst>
              <a:path w="9180830" h="6350">
                <a:moveTo>
                  <a:pt x="9180576" y="0"/>
                </a:moveTo>
                <a:lnTo>
                  <a:pt x="0" y="0"/>
                </a:lnTo>
                <a:lnTo>
                  <a:pt x="0" y="6096"/>
                </a:lnTo>
                <a:lnTo>
                  <a:pt x="9180576" y="6096"/>
                </a:lnTo>
                <a:lnTo>
                  <a:pt x="9180576" y="0"/>
                </a:lnTo>
                <a:close/>
              </a:path>
            </a:pathLst>
          </a:custGeom>
          <a:solidFill>
            <a:srgbClr val="D9D9D9"/>
          </a:solidFill>
        </p:spPr>
        <p:txBody>
          <a:bodyPr wrap="square" lIns="0" tIns="0" rIns="0" bIns="0" rtlCol="0"/>
          <a:lstStyle/>
          <a:p>
            <a:endParaRPr sz="1588"/>
          </a:p>
        </p:txBody>
      </p:sp>
      <p:graphicFrame>
        <p:nvGraphicFramePr>
          <p:cNvPr id="4" name="object 4"/>
          <p:cNvGraphicFramePr>
            <a:graphicFrameLocks noGrp="1"/>
          </p:cNvGraphicFramePr>
          <p:nvPr/>
        </p:nvGraphicFramePr>
        <p:xfrm>
          <a:off x="2092810" y="720756"/>
          <a:ext cx="7904069" cy="6005980"/>
        </p:xfrm>
        <a:graphic>
          <a:graphicData uri="http://schemas.openxmlformats.org/drawingml/2006/table">
            <a:tbl>
              <a:tblPr firstRow="1" bandRow="1">
                <a:tableStyleId>{2D5ABB26-0587-4C30-8999-92F81FD0307C}</a:tableStyleId>
              </a:tblPr>
              <a:tblGrid>
                <a:gridCol w="1183341">
                  <a:extLst>
                    <a:ext uri="{9D8B030D-6E8A-4147-A177-3AD203B41FA5}">
                      <a16:colId xmlns:a16="http://schemas.microsoft.com/office/drawing/2014/main" val="20000"/>
                    </a:ext>
                  </a:extLst>
                </a:gridCol>
                <a:gridCol w="1506071">
                  <a:extLst>
                    <a:ext uri="{9D8B030D-6E8A-4147-A177-3AD203B41FA5}">
                      <a16:colId xmlns:a16="http://schemas.microsoft.com/office/drawing/2014/main" val="20001"/>
                    </a:ext>
                  </a:extLst>
                </a:gridCol>
                <a:gridCol w="5214657">
                  <a:extLst>
                    <a:ext uri="{9D8B030D-6E8A-4147-A177-3AD203B41FA5}">
                      <a16:colId xmlns:a16="http://schemas.microsoft.com/office/drawing/2014/main" val="20002"/>
                    </a:ext>
                  </a:extLst>
                </a:gridCol>
              </a:tblGrid>
              <a:tr h="158563">
                <a:tc>
                  <a:txBody>
                    <a:bodyPr/>
                    <a:lstStyle/>
                    <a:p>
                      <a:pPr marL="67945">
                        <a:lnSpc>
                          <a:spcPts val="1315"/>
                        </a:lnSpc>
                      </a:pPr>
                      <a:r>
                        <a:rPr sz="1100" b="1" dirty="0">
                          <a:latin typeface="Franklin Gothic Demi"/>
                          <a:cs typeface="Franklin Gothic Demi"/>
                        </a:rPr>
                        <a:t>Functional</a:t>
                      </a:r>
                      <a:r>
                        <a:rPr sz="1100" b="1" spc="-60" dirty="0">
                          <a:latin typeface="Franklin Gothic Demi"/>
                          <a:cs typeface="Franklin Gothic Demi"/>
                        </a:rPr>
                        <a:t> </a:t>
                      </a:r>
                      <a:r>
                        <a:rPr sz="1100" b="1" spc="-20" dirty="0">
                          <a:latin typeface="Franklin Gothic Demi"/>
                          <a:cs typeface="Franklin Gothic Demi"/>
                        </a:rPr>
                        <a:t>Area</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dirty="0">
                          <a:latin typeface="Franklin Gothic Demi"/>
                          <a:cs typeface="Franklin Gothic Demi"/>
                        </a:rPr>
                        <a:t>Security</a:t>
                      </a:r>
                      <a:r>
                        <a:rPr sz="1100" b="1" spc="-40" dirty="0">
                          <a:latin typeface="Franklin Gothic Demi"/>
                          <a:cs typeface="Franklin Gothic Demi"/>
                        </a:rPr>
                        <a:t> </a:t>
                      </a:r>
                      <a:r>
                        <a:rPr sz="1100" b="1" spc="-10" dirty="0">
                          <a:latin typeface="Franklin Gothic Demi"/>
                          <a:cs typeface="Franklin Gothic Demi"/>
                        </a:rPr>
                        <a:t>Objective</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spc="-10" dirty="0">
                          <a:latin typeface="Franklin Gothic Demi"/>
                          <a:cs typeface="Franklin Gothic Demi"/>
                        </a:rPr>
                        <a:t>Definition</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extLst>
                  <a:ext uri="{0D108BD9-81ED-4DB2-BD59-A6C34878D82A}">
                    <a16:rowId xmlns:a16="http://schemas.microsoft.com/office/drawing/2014/main" val="10000"/>
                  </a:ext>
                </a:extLst>
              </a:tr>
              <a:tr h="1051112">
                <a:tc rowSpan="6">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13030">
                        <a:lnSpc>
                          <a:spcPts val="1250"/>
                        </a:lnSpc>
                        <a:spcBef>
                          <a:spcPts val="30"/>
                        </a:spcBef>
                      </a:pPr>
                      <a:r>
                        <a:rPr sz="1000" dirty="0">
                          <a:latin typeface="Franklin Gothic Book"/>
                          <a:cs typeface="Franklin Gothic Book"/>
                        </a:rPr>
                        <a:t>requirement</a:t>
                      </a:r>
                      <a:r>
                        <a:rPr sz="1000" spc="-30"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spc="-10" dirty="0">
                          <a:latin typeface="Franklin Gothic Book"/>
                          <a:cs typeface="Franklin Gothic Book"/>
                        </a:rPr>
                        <a:t>safeguards</a:t>
                      </a:r>
                      <a:r>
                        <a:rPr sz="1000" spc="-35" dirty="0">
                          <a:latin typeface="Franklin Gothic Book"/>
                          <a:cs typeface="Franklin Gothic Book"/>
                        </a:rPr>
                        <a:t> </a:t>
                      </a:r>
                      <a:r>
                        <a:rPr sz="1000" dirty="0">
                          <a:latin typeface="Franklin Gothic Book"/>
                          <a:cs typeface="Franklin Gothic Book"/>
                        </a:rPr>
                        <a:t>are</a:t>
                      </a:r>
                      <a:r>
                        <a:rPr sz="1000" spc="-20" dirty="0">
                          <a:latin typeface="Franklin Gothic Book"/>
                          <a:cs typeface="Franklin Gothic Book"/>
                        </a:rPr>
                        <a:t> </a:t>
                      </a:r>
                      <a:r>
                        <a:rPr sz="1000" dirty="0">
                          <a:latin typeface="Franklin Gothic Book"/>
                          <a:cs typeface="Franklin Gothic Book"/>
                        </a:rPr>
                        <a:t>in</a:t>
                      </a:r>
                      <a:r>
                        <a:rPr sz="1000" spc="-25" dirty="0">
                          <a:latin typeface="Franklin Gothic Book"/>
                          <a:cs typeface="Franklin Gothic Book"/>
                        </a:rPr>
                        <a:t> </a:t>
                      </a:r>
                      <a:r>
                        <a:rPr sz="1000" dirty="0">
                          <a:latin typeface="Franklin Gothic Book"/>
                          <a:cs typeface="Franklin Gothic Book"/>
                        </a:rPr>
                        <a:t>place</a:t>
                      </a:r>
                      <a:r>
                        <a:rPr sz="1000" spc="-25"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restrict</a:t>
                      </a:r>
                      <a:r>
                        <a:rPr sz="1000" spc="-35" dirty="0">
                          <a:latin typeface="Franklin Gothic Book"/>
                          <a:cs typeface="Franklin Gothic Book"/>
                        </a:rPr>
                        <a:t> </a:t>
                      </a:r>
                      <a:r>
                        <a:rPr sz="1000" dirty="0">
                          <a:latin typeface="Franklin Gothic Book"/>
                          <a:cs typeface="Franklin Gothic Book"/>
                        </a:rPr>
                        <a:t>access</a:t>
                      </a:r>
                      <a:r>
                        <a:rPr sz="1000" spc="-25"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spc="-10" dirty="0">
                          <a:latin typeface="Franklin Gothic Book"/>
                          <a:cs typeface="Franklin Gothic Book"/>
                        </a:rPr>
                        <a:t>Information</a:t>
                      </a:r>
                      <a:r>
                        <a:rPr sz="1000" spc="-30" dirty="0">
                          <a:latin typeface="Franklin Gothic Book"/>
                          <a:cs typeface="Franklin Gothic Book"/>
                        </a:rPr>
                        <a:t> </a:t>
                      </a:r>
                      <a:r>
                        <a:rPr sz="1000" dirty="0">
                          <a:latin typeface="Franklin Gothic Book"/>
                          <a:cs typeface="Franklin Gothic Book"/>
                        </a:rPr>
                        <a:t>system</a:t>
                      </a:r>
                      <a:r>
                        <a:rPr sz="1000" spc="-25" dirty="0">
                          <a:latin typeface="Franklin Gothic Book"/>
                          <a:cs typeface="Franklin Gothic Book"/>
                        </a:rPr>
                        <a:t> </a:t>
                      </a:r>
                      <a:r>
                        <a:rPr sz="1000" dirty="0">
                          <a:latin typeface="Franklin Gothic Book"/>
                          <a:cs typeface="Franklin Gothic Book"/>
                        </a:rPr>
                        <a:t>media</a:t>
                      </a:r>
                      <a:r>
                        <a:rPr sz="1000" spc="-20" dirty="0">
                          <a:latin typeface="Franklin Gothic Book"/>
                          <a:cs typeface="Franklin Gothic Book"/>
                        </a:rPr>
                        <a:t> </a:t>
                      </a:r>
                      <a:r>
                        <a:rPr sz="1000" spc="-10" dirty="0">
                          <a:latin typeface="Franklin Gothic Book"/>
                          <a:cs typeface="Franklin Gothic Book"/>
                        </a:rPr>
                        <a:t>which </a:t>
                      </a:r>
                      <a:r>
                        <a:rPr sz="1000" dirty="0">
                          <a:latin typeface="Franklin Gothic Book"/>
                          <a:cs typeface="Franklin Gothic Book"/>
                        </a:rPr>
                        <a:t>includes</a:t>
                      </a:r>
                      <a:r>
                        <a:rPr sz="1000" spc="-20" dirty="0">
                          <a:latin typeface="Franklin Gothic Book"/>
                          <a:cs typeface="Franklin Gothic Book"/>
                        </a:rPr>
                        <a:t> </a:t>
                      </a:r>
                      <a:r>
                        <a:rPr sz="1000" dirty="0">
                          <a:latin typeface="Franklin Gothic Book"/>
                          <a:cs typeface="Franklin Gothic Book"/>
                        </a:rPr>
                        <a:t>both</a:t>
                      </a:r>
                      <a:r>
                        <a:rPr sz="1000" spc="-20" dirty="0">
                          <a:latin typeface="Franklin Gothic Book"/>
                          <a:cs typeface="Franklin Gothic Book"/>
                        </a:rPr>
                        <a:t> </a:t>
                      </a:r>
                      <a:r>
                        <a:rPr sz="1000" dirty="0">
                          <a:latin typeface="Franklin Gothic Book"/>
                          <a:cs typeface="Franklin Gothic Book"/>
                        </a:rPr>
                        <a:t>digital</a:t>
                      </a:r>
                      <a:r>
                        <a:rPr sz="1000" spc="-25" dirty="0">
                          <a:latin typeface="Franklin Gothic Book"/>
                          <a:cs typeface="Franklin Gothic Book"/>
                        </a:rPr>
                        <a:t> </a:t>
                      </a:r>
                      <a:r>
                        <a:rPr sz="1000" dirty="0">
                          <a:latin typeface="Franklin Gothic Book"/>
                          <a:cs typeface="Franklin Gothic Book"/>
                        </a:rPr>
                        <a:t>media</a:t>
                      </a:r>
                      <a:r>
                        <a:rPr sz="1000" spc="-15" dirty="0">
                          <a:latin typeface="Franklin Gothic Book"/>
                          <a:cs typeface="Franklin Gothic Book"/>
                        </a:rPr>
                        <a:t> </a:t>
                      </a:r>
                      <a:r>
                        <a:rPr sz="1000" dirty="0">
                          <a:latin typeface="Franklin Gothic Book"/>
                          <a:cs typeface="Franklin Gothic Book"/>
                        </a:rPr>
                        <a:t>(e.g.,</a:t>
                      </a:r>
                      <a:r>
                        <a:rPr sz="1000" spc="-35" dirty="0">
                          <a:latin typeface="Franklin Gothic Book"/>
                          <a:cs typeface="Franklin Gothic Book"/>
                        </a:rPr>
                        <a:t> </a:t>
                      </a:r>
                      <a:r>
                        <a:rPr sz="1000" spc="-10" dirty="0">
                          <a:latin typeface="Franklin Gothic Book"/>
                          <a:cs typeface="Franklin Gothic Book"/>
                        </a:rPr>
                        <a:t>systems,</a:t>
                      </a:r>
                      <a:r>
                        <a:rPr sz="1000" spc="-30" dirty="0">
                          <a:latin typeface="Franklin Gothic Book"/>
                          <a:cs typeface="Franklin Gothic Book"/>
                        </a:rPr>
                        <a:t> </a:t>
                      </a:r>
                      <a:r>
                        <a:rPr sz="1000" dirty="0">
                          <a:latin typeface="Franklin Gothic Book"/>
                          <a:cs typeface="Franklin Gothic Book"/>
                        </a:rPr>
                        <a:t>diskettes,</a:t>
                      </a:r>
                      <a:r>
                        <a:rPr sz="1000" spc="-35" dirty="0">
                          <a:latin typeface="Franklin Gothic Book"/>
                          <a:cs typeface="Franklin Gothic Book"/>
                        </a:rPr>
                        <a:t> </a:t>
                      </a:r>
                      <a:r>
                        <a:rPr sz="1000" dirty="0">
                          <a:latin typeface="Franklin Gothic Book"/>
                          <a:cs typeface="Franklin Gothic Book"/>
                        </a:rPr>
                        <a:t>magnetic</a:t>
                      </a:r>
                      <a:r>
                        <a:rPr sz="1000" spc="-20" dirty="0">
                          <a:latin typeface="Franklin Gothic Book"/>
                          <a:cs typeface="Franklin Gothic Book"/>
                        </a:rPr>
                        <a:t> </a:t>
                      </a:r>
                      <a:r>
                        <a:rPr sz="1000" dirty="0">
                          <a:latin typeface="Franklin Gothic Book"/>
                          <a:cs typeface="Franklin Gothic Book"/>
                        </a:rPr>
                        <a:t>tapes,</a:t>
                      </a:r>
                      <a:r>
                        <a:rPr sz="1000" spc="-20" dirty="0">
                          <a:latin typeface="Franklin Gothic Book"/>
                          <a:cs typeface="Franklin Gothic Book"/>
                        </a:rPr>
                        <a:t> </a:t>
                      </a:r>
                      <a:r>
                        <a:rPr sz="1000" spc="-10" dirty="0">
                          <a:latin typeface="Franklin Gothic Book"/>
                          <a:cs typeface="Franklin Gothic Book"/>
                        </a:rPr>
                        <a:t>external/removable</a:t>
                      </a:r>
                      <a:r>
                        <a:rPr sz="1000" spc="-25" dirty="0">
                          <a:latin typeface="Franklin Gothic Book"/>
                          <a:cs typeface="Franklin Gothic Book"/>
                        </a:rPr>
                        <a:t> </a:t>
                      </a:r>
                      <a:r>
                        <a:rPr sz="1000" spc="-20" dirty="0">
                          <a:latin typeface="Franklin Gothic Book"/>
                          <a:cs typeface="Franklin Gothic Book"/>
                        </a:rPr>
                        <a:t>hard </a:t>
                      </a:r>
                      <a:r>
                        <a:rPr sz="1000" dirty="0">
                          <a:latin typeface="Franklin Gothic Book"/>
                          <a:cs typeface="Franklin Gothic Book"/>
                        </a:rPr>
                        <a:t>drives,</a:t>
                      </a:r>
                      <a:r>
                        <a:rPr sz="1000" spc="-35" dirty="0">
                          <a:latin typeface="Franklin Gothic Book"/>
                          <a:cs typeface="Franklin Gothic Book"/>
                        </a:rPr>
                        <a:t> </a:t>
                      </a:r>
                      <a:r>
                        <a:rPr sz="1000" spc="-10" dirty="0">
                          <a:latin typeface="Franklin Gothic Book"/>
                          <a:cs typeface="Franklin Gothic Book"/>
                        </a:rPr>
                        <a:t>flash/thumb</a:t>
                      </a:r>
                      <a:r>
                        <a:rPr sz="1000" spc="-40" dirty="0">
                          <a:latin typeface="Franklin Gothic Book"/>
                          <a:cs typeface="Franklin Gothic Book"/>
                        </a:rPr>
                        <a:t> </a:t>
                      </a:r>
                      <a:r>
                        <a:rPr sz="1000" dirty="0">
                          <a:latin typeface="Franklin Gothic Book"/>
                          <a:cs typeface="Franklin Gothic Book"/>
                        </a:rPr>
                        <a:t>drives</a:t>
                      </a:r>
                      <a:r>
                        <a:rPr sz="1000" spc="-25"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other</a:t>
                      </a:r>
                      <a:r>
                        <a:rPr sz="1000" spc="-25" dirty="0">
                          <a:latin typeface="Franklin Gothic Book"/>
                          <a:cs typeface="Franklin Gothic Book"/>
                        </a:rPr>
                        <a:t> </a:t>
                      </a:r>
                      <a:r>
                        <a:rPr sz="1000" dirty="0">
                          <a:latin typeface="Franklin Gothic Book"/>
                          <a:cs typeface="Franklin Gothic Book"/>
                        </a:rPr>
                        <a:t>portable</a:t>
                      </a:r>
                      <a:r>
                        <a:rPr sz="1000" spc="-20" dirty="0">
                          <a:latin typeface="Franklin Gothic Book"/>
                          <a:cs typeface="Franklin Gothic Book"/>
                        </a:rPr>
                        <a:t> </a:t>
                      </a:r>
                      <a:r>
                        <a:rPr sz="1000" dirty="0">
                          <a:latin typeface="Franklin Gothic Book"/>
                          <a:cs typeface="Franklin Gothic Book"/>
                        </a:rPr>
                        <a:t>mass</a:t>
                      </a:r>
                      <a:r>
                        <a:rPr sz="1000" spc="-30" dirty="0">
                          <a:latin typeface="Franklin Gothic Book"/>
                          <a:cs typeface="Franklin Gothic Book"/>
                        </a:rPr>
                        <a:t> </a:t>
                      </a:r>
                      <a:r>
                        <a:rPr sz="1000" dirty="0">
                          <a:latin typeface="Franklin Gothic Book"/>
                          <a:cs typeface="Franklin Gothic Book"/>
                        </a:rPr>
                        <a:t>storage</a:t>
                      </a:r>
                      <a:r>
                        <a:rPr sz="1000" spc="-25" dirty="0">
                          <a:latin typeface="Franklin Gothic Book"/>
                          <a:cs typeface="Franklin Gothic Book"/>
                        </a:rPr>
                        <a:t> </a:t>
                      </a:r>
                      <a:r>
                        <a:rPr sz="1000" dirty="0">
                          <a:latin typeface="Franklin Gothic Book"/>
                          <a:cs typeface="Franklin Gothic Book"/>
                        </a:rPr>
                        <a:t>devices,</a:t>
                      </a:r>
                      <a:r>
                        <a:rPr sz="1000" spc="-20" dirty="0">
                          <a:latin typeface="Franklin Gothic Book"/>
                          <a:cs typeface="Franklin Gothic Book"/>
                        </a:rPr>
                        <a:t> </a:t>
                      </a:r>
                      <a:r>
                        <a:rPr sz="1000" spc="-10" dirty="0">
                          <a:latin typeface="Franklin Gothic Book"/>
                          <a:cs typeface="Franklin Gothic Book"/>
                        </a:rPr>
                        <a:t>compact</a:t>
                      </a:r>
                      <a:r>
                        <a:rPr sz="1000" spc="-35" dirty="0">
                          <a:latin typeface="Franklin Gothic Book"/>
                          <a:cs typeface="Franklin Gothic Book"/>
                        </a:rPr>
                        <a:t> </a:t>
                      </a:r>
                      <a:r>
                        <a:rPr sz="1000" dirty="0">
                          <a:latin typeface="Franklin Gothic Book"/>
                          <a:cs typeface="Franklin Gothic Book"/>
                        </a:rPr>
                        <a:t>disks,</a:t>
                      </a:r>
                      <a:r>
                        <a:rPr sz="1000" spc="-1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spc="-10" dirty="0">
                          <a:latin typeface="Franklin Gothic Book"/>
                          <a:cs typeface="Franklin Gothic Book"/>
                        </a:rPr>
                        <a:t>digital </a:t>
                      </a:r>
                      <a:r>
                        <a:rPr sz="1000" dirty="0">
                          <a:latin typeface="Franklin Gothic Book"/>
                          <a:cs typeface="Franklin Gothic Book"/>
                        </a:rPr>
                        <a:t>video</a:t>
                      </a:r>
                      <a:r>
                        <a:rPr sz="1000" spc="-45" dirty="0">
                          <a:latin typeface="Franklin Gothic Book"/>
                          <a:cs typeface="Franklin Gothic Book"/>
                        </a:rPr>
                        <a:t> </a:t>
                      </a:r>
                      <a:r>
                        <a:rPr sz="1000" dirty="0">
                          <a:latin typeface="Franklin Gothic Book"/>
                          <a:cs typeface="Franklin Gothic Book"/>
                        </a:rPr>
                        <a:t>disks)</a:t>
                      </a:r>
                      <a:r>
                        <a:rPr sz="1000" spc="-30" dirty="0">
                          <a:latin typeface="Franklin Gothic Book"/>
                          <a:cs typeface="Franklin Gothic Book"/>
                        </a:rPr>
                        <a:t> </a:t>
                      </a:r>
                      <a:r>
                        <a:rPr sz="1000" dirty="0">
                          <a:latin typeface="Franklin Gothic Book"/>
                          <a:cs typeface="Franklin Gothic Book"/>
                        </a:rPr>
                        <a:t>and</a:t>
                      </a:r>
                      <a:r>
                        <a:rPr sz="1000" spc="-40" dirty="0">
                          <a:latin typeface="Franklin Gothic Book"/>
                          <a:cs typeface="Franklin Gothic Book"/>
                        </a:rPr>
                        <a:t> </a:t>
                      </a:r>
                      <a:r>
                        <a:rPr sz="1000" spc="-10" dirty="0">
                          <a:latin typeface="Franklin Gothic Book"/>
                          <a:cs typeface="Franklin Gothic Book"/>
                        </a:rPr>
                        <a:t>non-</a:t>
                      </a:r>
                      <a:r>
                        <a:rPr sz="1000" dirty="0">
                          <a:latin typeface="Franklin Gothic Book"/>
                          <a:cs typeface="Franklin Gothic Book"/>
                        </a:rPr>
                        <a:t>digital</a:t>
                      </a:r>
                      <a:r>
                        <a:rPr sz="1000" spc="-35" dirty="0">
                          <a:latin typeface="Franklin Gothic Book"/>
                          <a:cs typeface="Franklin Gothic Book"/>
                        </a:rPr>
                        <a:t> </a:t>
                      </a:r>
                      <a:r>
                        <a:rPr sz="1000" dirty="0">
                          <a:latin typeface="Franklin Gothic Book"/>
                          <a:cs typeface="Franklin Gothic Book"/>
                        </a:rPr>
                        <a:t>media</a:t>
                      </a:r>
                      <a:r>
                        <a:rPr sz="1000" spc="-30" dirty="0">
                          <a:latin typeface="Franklin Gothic Book"/>
                          <a:cs typeface="Franklin Gothic Book"/>
                        </a:rPr>
                        <a:t> </a:t>
                      </a:r>
                      <a:r>
                        <a:rPr sz="1000" dirty="0">
                          <a:latin typeface="Franklin Gothic Book"/>
                          <a:cs typeface="Franklin Gothic Book"/>
                        </a:rPr>
                        <a:t>(e.g.,</a:t>
                      </a:r>
                      <a:r>
                        <a:rPr sz="1000" spc="-30" dirty="0">
                          <a:latin typeface="Franklin Gothic Book"/>
                          <a:cs typeface="Franklin Gothic Book"/>
                        </a:rPr>
                        <a:t> </a:t>
                      </a:r>
                      <a:r>
                        <a:rPr sz="1000" dirty="0">
                          <a:latin typeface="Franklin Gothic Book"/>
                          <a:cs typeface="Franklin Gothic Book"/>
                        </a:rPr>
                        <a:t>paper,</a:t>
                      </a:r>
                      <a:r>
                        <a:rPr sz="1000" spc="-35" dirty="0">
                          <a:latin typeface="Franklin Gothic Book"/>
                          <a:cs typeface="Franklin Gothic Book"/>
                        </a:rPr>
                        <a:t> </a:t>
                      </a:r>
                      <a:r>
                        <a:rPr sz="1000" dirty="0">
                          <a:latin typeface="Franklin Gothic Book"/>
                          <a:cs typeface="Franklin Gothic Book"/>
                        </a:rPr>
                        <a:t>microfilm).</a:t>
                      </a:r>
                      <a:r>
                        <a:rPr sz="1000" spc="-45" dirty="0">
                          <a:latin typeface="Franklin Gothic Book"/>
                          <a:cs typeface="Franklin Gothic Book"/>
                        </a:rPr>
                        <a:t> </a:t>
                      </a:r>
                      <a:r>
                        <a:rPr sz="1000" dirty="0">
                          <a:latin typeface="Franklin Gothic Book"/>
                          <a:cs typeface="Franklin Gothic Book"/>
                        </a:rPr>
                        <a:t>This</a:t>
                      </a:r>
                      <a:r>
                        <a:rPr sz="1000" spc="-30" dirty="0">
                          <a:latin typeface="Franklin Gothic Book"/>
                          <a:cs typeface="Franklin Gothic Book"/>
                        </a:rPr>
                        <a:t> </a:t>
                      </a:r>
                      <a:r>
                        <a:rPr sz="1000" dirty="0">
                          <a:latin typeface="Franklin Gothic Book"/>
                          <a:cs typeface="Franklin Gothic Book"/>
                        </a:rPr>
                        <a:t>standard</a:t>
                      </a:r>
                      <a:r>
                        <a:rPr sz="1000" spc="-30" dirty="0">
                          <a:latin typeface="Franklin Gothic Book"/>
                          <a:cs typeface="Franklin Gothic Book"/>
                        </a:rPr>
                        <a:t> </a:t>
                      </a:r>
                      <a:r>
                        <a:rPr sz="1000" dirty="0">
                          <a:latin typeface="Franklin Gothic Book"/>
                          <a:cs typeface="Franklin Gothic Book"/>
                        </a:rPr>
                        <a:t>applies</a:t>
                      </a:r>
                      <a:r>
                        <a:rPr sz="1000" spc="-30"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spc="-10" dirty="0">
                          <a:latin typeface="Franklin Gothic Book"/>
                          <a:cs typeface="Franklin Gothic Book"/>
                        </a:rPr>
                        <a:t>mobile </a:t>
                      </a:r>
                      <a:r>
                        <a:rPr sz="1000" dirty="0">
                          <a:latin typeface="Franklin Gothic Book"/>
                          <a:cs typeface="Franklin Gothic Book"/>
                        </a:rPr>
                        <a:t>computing</a:t>
                      </a:r>
                      <a:r>
                        <a:rPr sz="1000" spc="-3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spc="-10" dirty="0">
                          <a:latin typeface="Franklin Gothic Book"/>
                          <a:cs typeface="Franklin Gothic Book"/>
                        </a:rPr>
                        <a:t>communications</a:t>
                      </a:r>
                      <a:r>
                        <a:rPr sz="1000" spc="-30" dirty="0">
                          <a:latin typeface="Franklin Gothic Book"/>
                          <a:cs typeface="Franklin Gothic Book"/>
                        </a:rPr>
                        <a:t> </a:t>
                      </a:r>
                      <a:r>
                        <a:rPr sz="1000" dirty="0">
                          <a:latin typeface="Franklin Gothic Book"/>
                          <a:cs typeface="Franklin Gothic Book"/>
                        </a:rPr>
                        <a:t>devices</a:t>
                      </a:r>
                      <a:r>
                        <a:rPr sz="1000" spc="-20" dirty="0">
                          <a:latin typeface="Franklin Gothic Book"/>
                          <a:cs typeface="Franklin Gothic Book"/>
                        </a:rPr>
                        <a:t> </a:t>
                      </a:r>
                      <a:r>
                        <a:rPr sz="1000" dirty="0">
                          <a:latin typeface="Franklin Gothic Book"/>
                          <a:cs typeface="Franklin Gothic Book"/>
                        </a:rPr>
                        <a:t>with</a:t>
                      </a:r>
                      <a:r>
                        <a:rPr sz="1000" spc="-20" dirty="0">
                          <a:latin typeface="Franklin Gothic Book"/>
                          <a:cs typeface="Franklin Gothic Book"/>
                        </a:rPr>
                        <a:t> </a:t>
                      </a:r>
                      <a:r>
                        <a:rPr sz="1000" spc="-10" dirty="0">
                          <a:latin typeface="Franklin Gothic Book"/>
                          <a:cs typeface="Franklin Gothic Book"/>
                        </a:rPr>
                        <a:t>information</a:t>
                      </a:r>
                      <a:r>
                        <a:rPr sz="1000" spc="-30" dirty="0">
                          <a:latin typeface="Franklin Gothic Book"/>
                          <a:cs typeface="Franklin Gothic Book"/>
                        </a:rPr>
                        <a:t> </a:t>
                      </a:r>
                      <a:r>
                        <a:rPr sz="1000" dirty="0">
                          <a:latin typeface="Franklin Gothic Book"/>
                          <a:cs typeface="Franklin Gothic Book"/>
                        </a:rPr>
                        <a:t>storage</a:t>
                      </a:r>
                      <a:r>
                        <a:rPr sz="1000" spc="-30" dirty="0">
                          <a:latin typeface="Franklin Gothic Book"/>
                          <a:cs typeface="Franklin Gothic Book"/>
                        </a:rPr>
                        <a:t> </a:t>
                      </a:r>
                      <a:r>
                        <a:rPr sz="1000" dirty="0">
                          <a:latin typeface="Franklin Gothic Book"/>
                          <a:cs typeface="Franklin Gothic Book"/>
                        </a:rPr>
                        <a:t>capability</a:t>
                      </a:r>
                      <a:r>
                        <a:rPr sz="1000" spc="-25" dirty="0">
                          <a:latin typeface="Franklin Gothic Book"/>
                          <a:cs typeface="Franklin Gothic Book"/>
                        </a:rPr>
                        <a:t> </a:t>
                      </a:r>
                      <a:r>
                        <a:rPr sz="1000" spc="-10" dirty="0">
                          <a:latin typeface="Franklin Gothic Book"/>
                          <a:cs typeface="Franklin Gothic Book"/>
                        </a:rPr>
                        <a:t>(e.g.,</a:t>
                      </a:r>
                      <a:r>
                        <a:rPr sz="1000" spc="500" dirty="0">
                          <a:latin typeface="Franklin Gothic Book"/>
                          <a:cs typeface="Franklin Gothic Book"/>
                        </a:rPr>
                        <a:t> </a:t>
                      </a:r>
                      <a:r>
                        <a:rPr sz="1000" spc="-10" dirty="0">
                          <a:latin typeface="Franklin Gothic Book"/>
                          <a:cs typeface="Franklin Gothic Book"/>
                        </a:rPr>
                        <a:t>notebook/laptop</a:t>
                      </a:r>
                      <a:r>
                        <a:rPr sz="1000" spc="-15" dirty="0">
                          <a:latin typeface="Franklin Gothic Book"/>
                          <a:cs typeface="Franklin Gothic Book"/>
                        </a:rPr>
                        <a:t> </a:t>
                      </a:r>
                      <a:r>
                        <a:rPr sz="1000" spc="-10" dirty="0">
                          <a:latin typeface="Franklin Gothic Book"/>
                          <a:cs typeface="Franklin Gothic Book"/>
                        </a:rPr>
                        <a:t>computers,</a:t>
                      </a:r>
                      <a:r>
                        <a:rPr sz="1000" dirty="0">
                          <a:latin typeface="Franklin Gothic Book"/>
                          <a:cs typeface="Franklin Gothic Book"/>
                        </a:rPr>
                        <a:t> personal</a:t>
                      </a:r>
                      <a:r>
                        <a:rPr sz="1000" spc="-10" dirty="0">
                          <a:latin typeface="Franklin Gothic Book"/>
                          <a:cs typeface="Franklin Gothic Book"/>
                        </a:rPr>
                        <a:t> </a:t>
                      </a:r>
                      <a:r>
                        <a:rPr sz="1000" dirty="0">
                          <a:latin typeface="Franklin Gothic Book"/>
                          <a:cs typeface="Franklin Gothic Book"/>
                        </a:rPr>
                        <a:t>digital</a:t>
                      </a:r>
                      <a:r>
                        <a:rPr sz="1000" spc="-15" dirty="0">
                          <a:latin typeface="Franklin Gothic Book"/>
                          <a:cs typeface="Franklin Gothic Book"/>
                        </a:rPr>
                        <a:t> </a:t>
                      </a:r>
                      <a:r>
                        <a:rPr sz="1000" spc="-10" dirty="0">
                          <a:latin typeface="Franklin Gothic Book"/>
                          <a:cs typeface="Franklin Gothic Book"/>
                        </a:rPr>
                        <a:t>assistants,</a:t>
                      </a:r>
                      <a:r>
                        <a:rPr sz="1000" spc="5" dirty="0">
                          <a:latin typeface="Franklin Gothic Book"/>
                          <a:cs typeface="Franklin Gothic Book"/>
                        </a:rPr>
                        <a:t> </a:t>
                      </a:r>
                      <a:r>
                        <a:rPr sz="1000" dirty="0">
                          <a:latin typeface="Franklin Gothic Book"/>
                          <a:cs typeface="Franklin Gothic Book"/>
                        </a:rPr>
                        <a:t>cellular</a:t>
                      </a:r>
                      <a:r>
                        <a:rPr sz="1000" spc="-5" dirty="0">
                          <a:latin typeface="Franklin Gothic Book"/>
                          <a:cs typeface="Franklin Gothic Book"/>
                        </a:rPr>
                        <a:t> </a:t>
                      </a:r>
                      <a:r>
                        <a:rPr sz="1000" spc="-10" dirty="0">
                          <a:latin typeface="Franklin Gothic Book"/>
                          <a:cs typeface="Franklin Gothic Book"/>
                        </a:rPr>
                        <a:t>telephones, </a:t>
                      </a:r>
                      <a:r>
                        <a:rPr sz="1000" dirty="0">
                          <a:latin typeface="Franklin Gothic Book"/>
                          <a:cs typeface="Franklin Gothic Book"/>
                        </a:rPr>
                        <a:t>digital</a:t>
                      </a:r>
                      <a:r>
                        <a:rPr sz="1000" spc="-5" dirty="0">
                          <a:latin typeface="Franklin Gothic Book"/>
                          <a:cs typeface="Franklin Gothic Book"/>
                        </a:rPr>
                        <a:t> </a:t>
                      </a:r>
                      <a:r>
                        <a:rPr sz="1000" dirty="0">
                          <a:latin typeface="Franklin Gothic Book"/>
                          <a:cs typeface="Franklin Gothic Book"/>
                        </a:rPr>
                        <a:t>cameras,</a:t>
                      </a:r>
                      <a:r>
                        <a:rPr sz="1000" spc="5"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audio</a:t>
                      </a:r>
                      <a:r>
                        <a:rPr sz="1000" spc="-30" dirty="0">
                          <a:latin typeface="Franklin Gothic Book"/>
                          <a:cs typeface="Franklin Gothic Book"/>
                        </a:rPr>
                        <a:t> </a:t>
                      </a:r>
                      <a:r>
                        <a:rPr sz="1000" dirty="0">
                          <a:latin typeface="Franklin Gothic Book"/>
                          <a:cs typeface="Franklin Gothic Book"/>
                        </a:rPr>
                        <a:t>recording</a:t>
                      </a:r>
                      <a:r>
                        <a:rPr sz="1000" spc="-35" dirty="0">
                          <a:latin typeface="Franklin Gothic Book"/>
                          <a:cs typeface="Franklin Gothic Book"/>
                        </a:rPr>
                        <a:t> </a:t>
                      </a:r>
                      <a:r>
                        <a:rPr sz="1000" dirty="0">
                          <a:latin typeface="Franklin Gothic Book"/>
                          <a:cs typeface="Franklin Gothic Book"/>
                        </a:rPr>
                        <a:t>devices)</a:t>
                      </a:r>
                      <a:r>
                        <a:rPr sz="1000" spc="-40" dirty="0">
                          <a:latin typeface="Franklin Gothic Book"/>
                          <a:cs typeface="Franklin Gothic Book"/>
                        </a:rPr>
                        <a:t> </a:t>
                      </a:r>
                      <a:r>
                        <a:rPr sz="1000" dirty="0">
                          <a:latin typeface="Franklin Gothic Book"/>
                          <a:cs typeface="Franklin Gothic Book"/>
                        </a:rPr>
                        <a:t>as</a:t>
                      </a:r>
                      <a:r>
                        <a:rPr sz="1000" spc="-25" dirty="0">
                          <a:latin typeface="Franklin Gothic Book"/>
                          <a:cs typeface="Franklin Gothic Book"/>
                        </a:rPr>
                        <a:t> </a:t>
                      </a:r>
                      <a:r>
                        <a:rPr sz="1000" dirty="0">
                          <a:latin typeface="Franklin Gothic Book"/>
                          <a:cs typeface="Franklin Gothic Book"/>
                        </a:rPr>
                        <a:t>well</a:t>
                      </a:r>
                      <a:r>
                        <a:rPr sz="1000" spc="-35" dirty="0">
                          <a:latin typeface="Franklin Gothic Book"/>
                          <a:cs typeface="Franklin Gothic Book"/>
                        </a:rPr>
                        <a:t> </a:t>
                      </a:r>
                      <a:r>
                        <a:rPr sz="1000" dirty="0">
                          <a:latin typeface="Franklin Gothic Book"/>
                          <a:cs typeface="Franklin Gothic Book"/>
                        </a:rPr>
                        <a:t>as</a:t>
                      </a:r>
                      <a:r>
                        <a:rPr sz="1000" spc="-35" dirty="0">
                          <a:latin typeface="Franklin Gothic Book"/>
                          <a:cs typeface="Franklin Gothic Book"/>
                        </a:rPr>
                        <a:t> </a:t>
                      </a:r>
                      <a:r>
                        <a:rPr sz="1000" dirty="0">
                          <a:latin typeface="Franklin Gothic Book"/>
                          <a:cs typeface="Franklin Gothic Book"/>
                        </a:rPr>
                        <a:t>data</a:t>
                      </a:r>
                      <a:r>
                        <a:rPr sz="1000" spc="-30" dirty="0">
                          <a:latin typeface="Franklin Gothic Book"/>
                          <a:cs typeface="Franklin Gothic Book"/>
                        </a:rPr>
                        <a:t> </a:t>
                      </a:r>
                      <a:r>
                        <a:rPr sz="1000" dirty="0">
                          <a:latin typeface="Franklin Gothic Book"/>
                          <a:cs typeface="Franklin Gothic Book"/>
                        </a:rPr>
                        <a:t>center</a:t>
                      </a:r>
                      <a:r>
                        <a:rPr sz="1000" spc="-40" dirty="0">
                          <a:latin typeface="Franklin Gothic Book"/>
                          <a:cs typeface="Franklin Gothic Book"/>
                        </a:rPr>
                        <a:t> </a:t>
                      </a:r>
                      <a:r>
                        <a:rPr sz="1000" dirty="0">
                          <a:latin typeface="Franklin Gothic Book"/>
                          <a:cs typeface="Franklin Gothic Book"/>
                        </a:rPr>
                        <a:t>systems</a:t>
                      </a:r>
                      <a:r>
                        <a:rPr sz="1000" spc="-25"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spc="-10" dirty="0">
                          <a:latin typeface="Franklin Gothic Book"/>
                          <a:cs typeface="Franklin Gothic Book"/>
                        </a:rPr>
                        <a:t>servers.</a:t>
                      </a:r>
                      <a:endParaRPr sz="1000">
                        <a:latin typeface="Franklin Gothic Book"/>
                        <a:cs typeface="Franklin Gothic Book"/>
                      </a:endParaRPr>
                    </a:p>
                  </a:txBody>
                  <a:tcPr marL="0" marR="0" marT="336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83764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142875">
                        <a:lnSpc>
                          <a:spcPts val="1250"/>
                        </a:lnSpc>
                        <a:spcBef>
                          <a:spcPts val="630"/>
                        </a:spcBef>
                      </a:pPr>
                      <a:r>
                        <a:rPr sz="1000" dirty="0">
                          <a:latin typeface="Franklin Gothic Book"/>
                          <a:cs typeface="Franklin Gothic Book"/>
                        </a:rPr>
                        <a:t>Physical</a:t>
                      </a:r>
                      <a:r>
                        <a:rPr sz="1000" spc="-50" dirty="0">
                          <a:latin typeface="Franklin Gothic Book"/>
                          <a:cs typeface="Franklin Gothic Book"/>
                        </a:rPr>
                        <a:t> </a:t>
                      </a:r>
                      <a:r>
                        <a:rPr sz="1000" spc="-25" dirty="0">
                          <a:latin typeface="Franklin Gothic Book"/>
                          <a:cs typeface="Franklin Gothic Book"/>
                        </a:rPr>
                        <a:t>and </a:t>
                      </a:r>
                      <a:r>
                        <a:rPr sz="1000" spc="-10" dirty="0">
                          <a:latin typeface="Franklin Gothic Book"/>
                          <a:cs typeface="Franklin Gothic Book"/>
                        </a:rPr>
                        <a:t>Environmental</a:t>
                      </a:r>
                      <a:r>
                        <a:rPr sz="1000" spc="35" dirty="0">
                          <a:latin typeface="Franklin Gothic Book"/>
                          <a:cs typeface="Franklin Gothic Book"/>
                        </a:rPr>
                        <a:t> </a:t>
                      </a:r>
                      <a:r>
                        <a:rPr sz="1000" spc="-10" dirty="0">
                          <a:latin typeface="Franklin Gothic Book"/>
                          <a:cs typeface="Franklin Gothic Book"/>
                        </a:rPr>
                        <a:t>Protection</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203200">
                        <a:lnSpc>
                          <a:spcPct val="94300"/>
                        </a:lnSpc>
                        <a:spcBef>
                          <a:spcPts val="605"/>
                        </a:spcBef>
                      </a:pPr>
                      <a:r>
                        <a:rPr sz="1000" dirty="0">
                          <a:latin typeface="Franklin Gothic Book"/>
                          <a:cs typeface="Franklin Gothic Book"/>
                        </a:rPr>
                        <a:t>Assure</a:t>
                      </a:r>
                      <a:r>
                        <a:rPr sz="1000" spc="-25" dirty="0">
                          <a:latin typeface="Franklin Gothic Book"/>
                          <a:cs typeface="Franklin Gothic Book"/>
                        </a:rPr>
                        <a:t> </a:t>
                      </a:r>
                      <a:r>
                        <a:rPr sz="1000" dirty="0">
                          <a:latin typeface="Franklin Gothic Book"/>
                          <a:cs typeface="Franklin Gothic Book"/>
                        </a:rPr>
                        <a:t>that</a:t>
                      </a:r>
                      <a:r>
                        <a:rPr sz="1000" spc="-25" dirty="0">
                          <a:latin typeface="Franklin Gothic Book"/>
                          <a:cs typeface="Franklin Gothic Book"/>
                        </a:rPr>
                        <a:t> </a:t>
                      </a:r>
                      <a:r>
                        <a:rPr sz="1000" dirty="0">
                          <a:latin typeface="Franklin Gothic Book"/>
                          <a:cs typeface="Franklin Gothic Book"/>
                        </a:rPr>
                        <a:t>physical</a:t>
                      </a:r>
                      <a:r>
                        <a:rPr sz="1000" spc="-25" dirty="0">
                          <a:latin typeface="Franklin Gothic Book"/>
                          <a:cs typeface="Franklin Gothic Book"/>
                        </a:rPr>
                        <a:t> </a:t>
                      </a:r>
                      <a:r>
                        <a:rPr sz="1000" dirty="0">
                          <a:latin typeface="Franklin Gothic Book"/>
                          <a:cs typeface="Franklin Gothic Book"/>
                        </a:rPr>
                        <a:t>access</a:t>
                      </a:r>
                      <a:r>
                        <a:rPr sz="1000" spc="-20"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spc="-10" dirty="0">
                          <a:latin typeface="Franklin Gothic Book"/>
                          <a:cs typeface="Franklin Gothic Book"/>
                        </a:rPr>
                        <a:t>information</a:t>
                      </a:r>
                      <a:r>
                        <a:rPr sz="1000" spc="-30" dirty="0">
                          <a:latin typeface="Franklin Gothic Book"/>
                          <a:cs typeface="Franklin Gothic Book"/>
                        </a:rPr>
                        <a:t> </a:t>
                      </a:r>
                      <a:r>
                        <a:rPr sz="1000" spc="-10" dirty="0">
                          <a:latin typeface="Franklin Gothic Book"/>
                          <a:cs typeface="Franklin Gothic Book"/>
                        </a:rPr>
                        <a:t>systems,</a:t>
                      </a:r>
                      <a:r>
                        <a:rPr sz="1000" spc="-35" dirty="0">
                          <a:latin typeface="Franklin Gothic Book"/>
                          <a:cs typeface="Franklin Gothic Book"/>
                        </a:rPr>
                        <a:t> </a:t>
                      </a:r>
                      <a:r>
                        <a:rPr sz="1000" dirty="0">
                          <a:latin typeface="Franklin Gothic Book"/>
                          <a:cs typeface="Franklin Gothic Book"/>
                        </a:rPr>
                        <a:t>equipment,</a:t>
                      </a:r>
                      <a:r>
                        <a:rPr sz="1000" spc="-2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spc="-10" dirty="0">
                          <a:latin typeface="Franklin Gothic Book"/>
                          <a:cs typeface="Franklin Gothic Book"/>
                        </a:rPr>
                        <a:t>respective</a:t>
                      </a:r>
                      <a:r>
                        <a:rPr sz="1000" spc="-20" dirty="0">
                          <a:latin typeface="Franklin Gothic Book"/>
                          <a:cs typeface="Franklin Gothic Book"/>
                        </a:rPr>
                        <a:t> </a:t>
                      </a:r>
                      <a:r>
                        <a:rPr sz="1000" spc="-10" dirty="0">
                          <a:latin typeface="Franklin Gothic Book"/>
                          <a:cs typeface="Franklin Gothic Book"/>
                        </a:rPr>
                        <a:t>operating environments</a:t>
                      </a:r>
                      <a:r>
                        <a:rPr sz="1000" spc="-25" dirty="0">
                          <a:latin typeface="Franklin Gothic Book"/>
                          <a:cs typeface="Franklin Gothic Book"/>
                        </a:rPr>
                        <a:t> </a:t>
                      </a:r>
                      <a:r>
                        <a:rPr sz="1000" dirty="0">
                          <a:latin typeface="Franklin Gothic Book"/>
                          <a:cs typeface="Franklin Gothic Book"/>
                        </a:rPr>
                        <a:t>is</a:t>
                      </a:r>
                      <a:r>
                        <a:rPr sz="1000" spc="-20" dirty="0">
                          <a:latin typeface="Franklin Gothic Book"/>
                          <a:cs typeface="Franklin Gothic Book"/>
                        </a:rPr>
                        <a:t> </a:t>
                      </a:r>
                      <a:r>
                        <a:rPr sz="1000" dirty="0">
                          <a:latin typeface="Franklin Gothic Book"/>
                          <a:cs typeface="Franklin Gothic Book"/>
                        </a:rPr>
                        <a:t>limited</a:t>
                      </a:r>
                      <a:r>
                        <a:rPr sz="1000" spc="-20"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dirty="0">
                          <a:latin typeface="Franklin Gothic Book"/>
                          <a:cs typeface="Franklin Gothic Book"/>
                        </a:rPr>
                        <a:t>authorized</a:t>
                      </a:r>
                      <a:r>
                        <a:rPr sz="1000" spc="-30" dirty="0">
                          <a:latin typeface="Franklin Gothic Book"/>
                          <a:cs typeface="Franklin Gothic Book"/>
                        </a:rPr>
                        <a:t> </a:t>
                      </a:r>
                      <a:r>
                        <a:rPr sz="1000" dirty="0">
                          <a:latin typeface="Franklin Gothic Book"/>
                          <a:cs typeface="Franklin Gothic Book"/>
                        </a:rPr>
                        <a:t>individuals.</a:t>
                      </a:r>
                      <a:r>
                        <a:rPr sz="1000" spc="-25" dirty="0">
                          <a:latin typeface="Franklin Gothic Book"/>
                          <a:cs typeface="Franklin Gothic Book"/>
                        </a:rPr>
                        <a:t> </a:t>
                      </a:r>
                      <a:r>
                        <a:rPr sz="1000" dirty="0">
                          <a:latin typeface="Franklin Gothic Book"/>
                          <a:cs typeface="Franklin Gothic Book"/>
                        </a:rPr>
                        <a:t>Protect</a:t>
                      </a:r>
                      <a:r>
                        <a:rPr sz="1000" spc="-25"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physical</a:t>
                      </a:r>
                      <a:r>
                        <a:rPr sz="1000" spc="-30" dirty="0">
                          <a:latin typeface="Franklin Gothic Book"/>
                          <a:cs typeface="Franklin Gothic Book"/>
                        </a:rPr>
                        <a:t> </a:t>
                      </a:r>
                      <a:r>
                        <a:rPr sz="1000" spc="-10" dirty="0">
                          <a:latin typeface="Franklin Gothic Book"/>
                          <a:cs typeface="Franklin Gothic Book"/>
                        </a:rPr>
                        <a:t>locations</a:t>
                      </a:r>
                      <a:r>
                        <a:rPr sz="1000" spc="-20"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spc="-10" dirty="0">
                          <a:latin typeface="Franklin Gothic Book"/>
                          <a:cs typeface="Franklin Gothic Book"/>
                        </a:rPr>
                        <a:t>support infrastructure</a:t>
                      </a:r>
                      <a:r>
                        <a:rPr sz="1000" spc="-25" dirty="0">
                          <a:latin typeface="Franklin Gothic Book"/>
                          <a:cs typeface="Franklin Gothic Book"/>
                        </a:rPr>
                        <a:t> </a:t>
                      </a:r>
                      <a:r>
                        <a:rPr sz="1000" dirty="0">
                          <a:latin typeface="Franklin Gothic Book"/>
                          <a:cs typeface="Franklin Gothic Book"/>
                        </a:rPr>
                        <a:t>for</a:t>
                      </a:r>
                      <a:r>
                        <a:rPr sz="1000" spc="-20" dirty="0">
                          <a:latin typeface="Franklin Gothic Book"/>
                          <a:cs typeface="Franklin Gothic Book"/>
                        </a:rPr>
                        <a:t> </a:t>
                      </a:r>
                      <a:r>
                        <a:rPr sz="1000" spc="-10" dirty="0">
                          <a:latin typeface="Franklin Gothic Book"/>
                          <a:cs typeface="Franklin Gothic Book"/>
                        </a:rPr>
                        <a:t>information</a:t>
                      </a:r>
                      <a:r>
                        <a:rPr sz="1000" spc="-15" dirty="0">
                          <a:latin typeface="Franklin Gothic Book"/>
                          <a:cs typeface="Franklin Gothic Book"/>
                        </a:rPr>
                        <a:t> </a:t>
                      </a:r>
                      <a:r>
                        <a:rPr sz="1000" spc="-10" dirty="0">
                          <a:latin typeface="Franklin Gothic Book"/>
                          <a:cs typeface="Franklin Gothic Book"/>
                        </a:rPr>
                        <a:t>systems</a:t>
                      </a:r>
                      <a:r>
                        <a:rPr sz="1000" spc="-15" dirty="0">
                          <a:latin typeface="Franklin Gothic Book"/>
                          <a:cs typeface="Franklin Gothic Book"/>
                        </a:rPr>
                        <a:t> </a:t>
                      </a:r>
                      <a:r>
                        <a:rPr sz="1000" dirty="0">
                          <a:latin typeface="Franklin Gothic Book"/>
                          <a:cs typeface="Franklin Gothic Book"/>
                        </a:rPr>
                        <a:t>to</a:t>
                      </a:r>
                      <a:r>
                        <a:rPr sz="1000" spc="-15" dirty="0">
                          <a:latin typeface="Franklin Gothic Book"/>
                          <a:cs typeface="Franklin Gothic Book"/>
                        </a:rPr>
                        <a:t> </a:t>
                      </a:r>
                      <a:r>
                        <a:rPr sz="1000" dirty="0">
                          <a:latin typeface="Franklin Gothic Book"/>
                          <a:cs typeface="Franklin Gothic Book"/>
                        </a:rPr>
                        <a:t>ensure</a:t>
                      </a:r>
                      <a:r>
                        <a:rPr sz="1000" spc="-15" dirty="0">
                          <a:latin typeface="Franklin Gothic Book"/>
                          <a:cs typeface="Franklin Gothic Book"/>
                        </a:rPr>
                        <a:t> </a:t>
                      </a:r>
                      <a:r>
                        <a:rPr sz="1000" dirty="0">
                          <a:latin typeface="Franklin Gothic Book"/>
                          <a:cs typeface="Franklin Gothic Book"/>
                        </a:rPr>
                        <a:t>that</a:t>
                      </a:r>
                      <a:r>
                        <a:rPr sz="1000" spc="-20" dirty="0">
                          <a:latin typeface="Franklin Gothic Book"/>
                          <a:cs typeface="Franklin Gothic Book"/>
                        </a:rPr>
                        <a:t> </a:t>
                      </a:r>
                      <a:r>
                        <a:rPr sz="1000" dirty="0">
                          <a:latin typeface="Franklin Gothic Book"/>
                          <a:cs typeface="Franklin Gothic Book"/>
                        </a:rPr>
                        <a:t>supporting</a:t>
                      </a:r>
                      <a:r>
                        <a:rPr sz="1000" spc="-15" dirty="0">
                          <a:latin typeface="Franklin Gothic Book"/>
                          <a:cs typeface="Franklin Gothic Book"/>
                        </a:rPr>
                        <a:t> </a:t>
                      </a:r>
                      <a:r>
                        <a:rPr sz="1000" dirty="0">
                          <a:latin typeface="Franklin Gothic Book"/>
                          <a:cs typeface="Franklin Gothic Book"/>
                        </a:rPr>
                        <a:t>utilities</a:t>
                      </a:r>
                      <a:r>
                        <a:rPr sz="1000" spc="-15" dirty="0">
                          <a:latin typeface="Franklin Gothic Book"/>
                          <a:cs typeface="Franklin Gothic Book"/>
                        </a:rPr>
                        <a:t> </a:t>
                      </a:r>
                      <a:r>
                        <a:rPr sz="1000" dirty="0">
                          <a:latin typeface="Franklin Gothic Book"/>
                          <a:cs typeface="Franklin Gothic Book"/>
                        </a:rPr>
                        <a:t>are</a:t>
                      </a:r>
                      <a:r>
                        <a:rPr sz="1000" spc="-15" dirty="0">
                          <a:latin typeface="Franklin Gothic Book"/>
                          <a:cs typeface="Franklin Gothic Book"/>
                        </a:rPr>
                        <a:t> </a:t>
                      </a:r>
                      <a:r>
                        <a:rPr sz="1000" dirty="0">
                          <a:latin typeface="Franklin Gothic Book"/>
                          <a:cs typeface="Franklin Gothic Book"/>
                        </a:rPr>
                        <a:t>provided</a:t>
                      </a:r>
                      <a:r>
                        <a:rPr sz="1000" spc="-10" dirty="0">
                          <a:latin typeface="Franklin Gothic Book"/>
                          <a:cs typeface="Franklin Gothic Book"/>
                        </a:rPr>
                        <a:t> </a:t>
                      </a:r>
                      <a:r>
                        <a:rPr sz="1000" dirty="0">
                          <a:latin typeface="Franklin Gothic Book"/>
                          <a:cs typeface="Franklin Gothic Book"/>
                        </a:rPr>
                        <a:t>for</a:t>
                      </a:r>
                      <a:r>
                        <a:rPr sz="1000" spc="-20" dirty="0">
                          <a:latin typeface="Franklin Gothic Book"/>
                          <a:cs typeface="Franklin Gothic Book"/>
                        </a:rPr>
                        <a:t> </a:t>
                      </a:r>
                      <a:r>
                        <a:rPr sz="1000" dirty="0">
                          <a:latin typeface="Franklin Gothic Book"/>
                          <a:cs typeface="Franklin Gothic Book"/>
                        </a:rPr>
                        <a:t>to</a:t>
                      </a:r>
                      <a:r>
                        <a:rPr sz="1000" spc="-15" dirty="0">
                          <a:latin typeface="Franklin Gothic Book"/>
                          <a:cs typeface="Franklin Gothic Book"/>
                        </a:rPr>
                        <a:t> </a:t>
                      </a:r>
                      <a:r>
                        <a:rPr sz="1000" spc="-10" dirty="0">
                          <a:latin typeface="Franklin Gothic Book"/>
                          <a:cs typeface="Franklin Gothic Book"/>
                        </a:rPr>
                        <a:t>limit </a:t>
                      </a:r>
                      <a:r>
                        <a:rPr sz="1000" dirty="0">
                          <a:latin typeface="Franklin Gothic Book"/>
                          <a:cs typeface="Franklin Gothic Book"/>
                        </a:rPr>
                        <a:t>unplanned</a:t>
                      </a:r>
                      <a:r>
                        <a:rPr sz="1000" spc="-20" dirty="0">
                          <a:latin typeface="Franklin Gothic Book"/>
                          <a:cs typeface="Franklin Gothic Book"/>
                        </a:rPr>
                        <a:t> </a:t>
                      </a:r>
                      <a:r>
                        <a:rPr sz="1000" dirty="0">
                          <a:latin typeface="Franklin Gothic Book"/>
                          <a:cs typeface="Franklin Gothic Book"/>
                        </a:rPr>
                        <a:t>disruptions.</a:t>
                      </a:r>
                      <a:r>
                        <a:rPr sz="1000" spc="-25" dirty="0">
                          <a:latin typeface="Franklin Gothic Book"/>
                          <a:cs typeface="Franklin Gothic Book"/>
                        </a:rPr>
                        <a:t> </a:t>
                      </a:r>
                      <a:r>
                        <a:rPr sz="1000" dirty="0">
                          <a:latin typeface="Franklin Gothic Book"/>
                          <a:cs typeface="Franklin Gothic Book"/>
                        </a:rPr>
                        <a:t>Protect</a:t>
                      </a:r>
                      <a:r>
                        <a:rPr sz="1000" spc="-30" dirty="0">
                          <a:latin typeface="Franklin Gothic Book"/>
                          <a:cs typeface="Franklin Gothic Book"/>
                        </a:rPr>
                        <a:t> </a:t>
                      </a:r>
                      <a:r>
                        <a:rPr sz="1000" spc="-10" dirty="0">
                          <a:latin typeface="Franklin Gothic Book"/>
                          <a:cs typeface="Franklin Gothic Book"/>
                        </a:rPr>
                        <a:t>information</a:t>
                      </a:r>
                      <a:r>
                        <a:rPr sz="1000" spc="-20" dirty="0">
                          <a:latin typeface="Franklin Gothic Book"/>
                          <a:cs typeface="Franklin Gothic Book"/>
                        </a:rPr>
                        <a:t> </a:t>
                      </a:r>
                      <a:r>
                        <a:rPr sz="1000" spc="-10" dirty="0">
                          <a:latin typeface="Franklin Gothic Book"/>
                          <a:cs typeface="Franklin Gothic Book"/>
                        </a:rPr>
                        <a:t>systems</a:t>
                      </a:r>
                      <a:r>
                        <a:rPr sz="1000" spc="-35" dirty="0">
                          <a:latin typeface="Franklin Gothic Book"/>
                          <a:cs typeface="Franklin Gothic Book"/>
                        </a:rPr>
                        <a:t> </a:t>
                      </a:r>
                      <a:r>
                        <a:rPr sz="1000" dirty="0">
                          <a:latin typeface="Franklin Gothic Book"/>
                          <a:cs typeface="Franklin Gothic Book"/>
                        </a:rPr>
                        <a:t>against</a:t>
                      </a:r>
                      <a:r>
                        <a:rPr sz="1000" spc="-30" dirty="0">
                          <a:latin typeface="Franklin Gothic Book"/>
                          <a:cs typeface="Franklin Gothic Book"/>
                        </a:rPr>
                        <a:t> </a:t>
                      </a:r>
                      <a:r>
                        <a:rPr sz="1000" spc="-10" dirty="0">
                          <a:latin typeface="Franklin Gothic Book"/>
                          <a:cs typeface="Franklin Gothic Book"/>
                        </a:rPr>
                        <a:t>environmental</a:t>
                      </a:r>
                      <a:r>
                        <a:rPr sz="1000" spc="-25" dirty="0">
                          <a:latin typeface="Franklin Gothic Book"/>
                          <a:cs typeface="Franklin Gothic Book"/>
                        </a:rPr>
                        <a:t> </a:t>
                      </a:r>
                      <a:r>
                        <a:rPr sz="1000" dirty="0">
                          <a:latin typeface="Franklin Gothic Book"/>
                          <a:cs typeface="Franklin Gothic Book"/>
                        </a:rPr>
                        <a:t>hazards</a:t>
                      </a:r>
                      <a:r>
                        <a:rPr sz="1000" spc="-2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provide </a:t>
                      </a:r>
                      <a:r>
                        <a:rPr sz="1000" dirty="0">
                          <a:latin typeface="Franklin Gothic Book"/>
                          <a:cs typeface="Franklin Gothic Book"/>
                        </a:rPr>
                        <a:t>appropriate</a:t>
                      </a:r>
                      <a:r>
                        <a:rPr sz="1000" spc="-25" dirty="0">
                          <a:latin typeface="Franklin Gothic Book"/>
                          <a:cs typeface="Franklin Gothic Book"/>
                        </a:rPr>
                        <a:t> </a:t>
                      </a:r>
                      <a:r>
                        <a:rPr sz="1000" spc="-10" dirty="0">
                          <a:latin typeface="Franklin Gothic Book"/>
                          <a:cs typeface="Franklin Gothic Book"/>
                        </a:rPr>
                        <a:t>environmental</a:t>
                      </a:r>
                      <a:r>
                        <a:rPr sz="1000" spc="-25" dirty="0">
                          <a:latin typeface="Franklin Gothic Book"/>
                          <a:cs typeface="Franklin Gothic Book"/>
                        </a:rPr>
                        <a:t> </a:t>
                      </a:r>
                      <a:r>
                        <a:rPr sz="1000" dirty="0">
                          <a:latin typeface="Franklin Gothic Book"/>
                          <a:cs typeface="Franklin Gothic Book"/>
                        </a:rPr>
                        <a:t>controls</a:t>
                      </a:r>
                      <a:r>
                        <a:rPr sz="1000" spc="-20" dirty="0">
                          <a:latin typeface="Franklin Gothic Book"/>
                          <a:cs typeface="Franklin Gothic Book"/>
                        </a:rPr>
                        <a:t> </a:t>
                      </a:r>
                      <a:r>
                        <a:rPr sz="1000" dirty="0">
                          <a:latin typeface="Franklin Gothic Book"/>
                          <a:cs typeface="Franklin Gothic Book"/>
                        </a:rPr>
                        <a:t>in</a:t>
                      </a:r>
                      <a:r>
                        <a:rPr sz="1000" spc="-20" dirty="0">
                          <a:latin typeface="Franklin Gothic Book"/>
                          <a:cs typeface="Franklin Gothic Book"/>
                        </a:rPr>
                        <a:t> </a:t>
                      </a:r>
                      <a:r>
                        <a:rPr sz="1000" dirty="0">
                          <a:latin typeface="Franklin Gothic Book"/>
                          <a:cs typeface="Franklin Gothic Book"/>
                        </a:rPr>
                        <a:t>facilities</a:t>
                      </a:r>
                      <a:r>
                        <a:rPr sz="1000" spc="-30" dirty="0">
                          <a:latin typeface="Franklin Gothic Book"/>
                          <a:cs typeface="Franklin Gothic Book"/>
                        </a:rPr>
                        <a:t> </a:t>
                      </a:r>
                      <a:r>
                        <a:rPr sz="1000" dirty="0">
                          <a:latin typeface="Franklin Gothic Book"/>
                          <a:cs typeface="Franklin Gothic Book"/>
                        </a:rPr>
                        <a:t>containing</a:t>
                      </a:r>
                      <a:r>
                        <a:rPr sz="1000" spc="-25" dirty="0">
                          <a:latin typeface="Franklin Gothic Book"/>
                          <a:cs typeface="Franklin Gothic Book"/>
                        </a:rPr>
                        <a:t> </a:t>
                      </a:r>
                      <a:r>
                        <a:rPr sz="1000" spc="-10" dirty="0">
                          <a:latin typeface="Franklin Gothic Book"/>
                          <a:cs typeface="Franklin Gothic Book"/>
                        </a:rPr>
                        <a:t>information</a:t>
                      </a:r>
                      <a:r>
                        <a:rPr sz="1000" spc="-30" dirty="0">
                          <a:latin typeface="Franklin Gothic Book"/>
                          <a:cs typeface="Franklin Gothic Book"/>
                        </a:rPr>
                        <a:t> </a:t>
                      </a:r>
                      <a:r>
                        <a:rPr sz="1000" spc="-10" dirty="0">
                          <a:latin typeface="Franklin Gothic Book"/>
                          <a:cs typeface="Franklin Gothic Book"/>
                        </a:rPr>
                        <a:t>systems.</a:t>
                      </a:r>
                      <a:endParaRPr sz="1000">
                        <a:latin typeface="Franklin Gothic Book"/>
                        <a:cs typeface="Franklin Gothic Book"/>
                      </a:endParaRPr>
                    </a:p>
                  </a:txBody>
                  <a:tcPr marL="0" marR="0" marT="6779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978834">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a:lnSpc>
                          <a:spcPct val="100000"/>
                        </a:lnSpc>
                        <a:spcBef>
                          <a:spcPts val="545"/>
                        </a:spcBef>
                      </a:pPr>
                      <a:r>
                        <a:rPr sz="1000" dirty="0">
                          <a:latin typeface="Franklin Gothic Book"/>
                          <a:cs typeface="Franklin Gothic Book"/>
                        </a:rPr>
                        <a:t>Personnel</a:t>
                      </a:r>
                      <a:r>
                        <a:rPr sz="1000" spc="-70" dirty="0">
                          <a:latin typeface="Franklin Gothic Book"/>
                          <a:cs typeface="Franklin Gothic Book"/>
                        </a:rPr>
                        <a:t> </a:t>
                      </a:r>
                      <a:r>
                        <a:rPr sz="1000" spc="-10" dirty="0">
                          <a:latin typeface="Franklin Gothic Book"/>
                          <a:cs typeface="Franklin Gothic Book"/>
                        </a:rPr>
                        <a:t>Security</a:t>
                      </a:r>
                      <a:endParaRPr sz="1000">
                        <a:latin typeface="Franklin Gothic Book"/>
                        <a:cs typeface="Franklin Gothic Book"/>
                      </a:endParaRPr>
                    </a:p>
                  </a:txBody>
                  <a:tcPr marL="0" marR="0" marT="6107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14935">
                        <a:lnSpc>
                          <a:spcPts val="1250"/>
                        </a:lnSpc>
                        <a:spcBef>
                          <a:spcPts val="630"/>
                        </a:spcBef>
                      </a:pPr>
                      <a:r>
                        <a:rPr sz="1000" dirty="0">
                          <a:latin typeface="Franklin Gothic Book"/>
                          <a:cs typeface="Franklin Gothic Book"/>
                        </a:rPr>
                        <a:t>Ensuring</a:t>
                      </a:r>
                      <a:r>
                        <a:rPr sz="1000" spc="-25" dirty="0">
                          <a:latin typeface="Franklin Gothic Book"/>
                          <a:cs typeface="Franklin Gothic Book"/>
                        </a:rPr>
                        <a:t> </a:t>
                      </a:r>
                      <a:r>
                        <a:rPr sz="1000" dirty="0">
                          <a:latin typeface="Franklin Gothic Book"/>
                          <a:cs typeface="Franklin Gothic Book"/>
                        </a:rPr>
                        <a:t>that</a:t>
                      </a:r>
                      <a:r>
                        <a:rPr sz="1000" spc="-20" dirty="0">
                          <a:latin typeface="Franklin Gothic Book"/>
                          <a:cs typeface="Franklin Gothic Book"/>
                        </a:rPr>
                        <a:t> </a:t>
                      </a:r>
                      <a:r>
                        <a:rPr sz="1000" dirty="0">
                          <a:latin typeface="Franklin Gothic Book"/>
                          <a:cs typeface="Franklin Gothic Book"/>
                        </a:rPr>
                        <a:t>individuals</a:t>
                      </a:r>
                      <a:r>
                        <a:rPr sz="1000" spc="-15" dirty="0">
                          <a:latin typeface="Franklin Gothic Book"/>
                          <a:cs typeface="Franklin Gothic Book"/>
                        </a:rPr>
                        <a:t> </a:t>
                      </a:r>
                      <a:r>
                        <a:rPr sz="1000" spc="-10" dirty="0">
                          <a:latin typeface="Franklin Gothic Book"/>
                          <a:cs typeface="Franklin Gothic Book"/>
                        </a:rPr>
                        <a:t>responsible</a:t>
                      </a:r>
                      <a:r>
                        <a:rPr sz="1000" spc="-20" dirty="0">
                          <a:latin typeface="Franklin Gothic Book"/>
                          <a:cs typeface="Franklin Gothic Book"/>
                        </a:rPr>
                        <a:t> </a:t>
                      </a:r>
                      <a:r>
                        <a:rPr sz="1000" dirty="0">
                          <a:latin typeface="Franklin Gothic Book"/>
                          <a:cs typeface="Franklin Gothic Book"/>
                        </a:rPr>
                        <a:t>for</a:t>
                      </a:r>
                      <a:r>
                        <a:rPr sz="1000" spc="-20" dirty="0">
                          <a:latin typeface="Franklin Gothic Book"/>
                          <a:cs typeface="Franklin Gothic Book"/>
                        </a:rPr>
                        <a:t> </a:t>
                      </a:r>
                      <a:r>
                        <a:rPr sz="1000" dirty="0">
                          <a:latin typeface="Franklin Gothic Book"/>
                          <a:cs typeface="Franklin Gothic Book"/>
                        </a:rPr>
                        <a:t>agency</a:t>
                      </a:r>
                      <a:r>
                        <a:rPr sz="1000" spc="-20" dirty="0">
                          <a:latin typeface="Franklin Gothic Book"/>
                          <a:cs typeface="Franklin Gothic Book"/>
                        </a:rPr>
                        <a:t> </a:t>
                      </a:r>
                      <a:r>
                        <a:rPr sz="1000" spc="-10" dirty="0">
                          <a:latin typeface="Franklin Gothic Book"/>
                          <a:cs typeface="Franklin Gothic Book"/>
                        </a:rPr>
                        <a:t>information</a:t>
                      </a:r>
                      <a:r>
                        <a:rPr sz="1000" spc="-30" dirty="0">
                          <a:latin typeface="Franklin Gothic Book"/>
                          <a:cs typeface="Franklin Gothic Book"/>
                        </a:rPr>
                        <a:t> </a:t>
                      </a:r>
                      <a:r>
                        <a:rPr sz="1000" dirty="0">
                          <a:latin typeface="Franklin Gothic Book"/>
                          <a:cs typeface="Franklin Gothic Book"/>
                        </a:rPr>
                        <a:t>are</a:t>
                      </a:r>
                      <a:r>
                        <a:rPr sz="1000" spc="-15" dirty="0">
                          <a:latin typeface="Franklin Gothic Book"/>
                          <a:cs typeface="Franklin Gothic Book"/>
                        </a:rPr>
                        <a:t> </a:t>
                      </a:r>
                      <a:r>
                        <a:rPr sz="1000" dirty="0">
                          <a:latin typeface="Franklin Gothic Book"/>
                          <a:cs typeface="Franklin Gothic Book"/>
                        </a:rPr>
                        <a:t>identified</a:t>
                      </a:r>
                      <a:r>
                        <a:rPr sz="1000" spc="-25"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spc="-10" dirty="0">
                          <a:latin typeface="Franklin Gothic Book"/>
                          <a:cs typeface="Franklin Gothic Book"/>
                        </a:rPr>
                        <a:t>their responsibilities</a:t>
                      </a:r>
                      <a:r>
                        <a:rPr sz="1000" spc="-15" dirty="0">
                          <a:latin typeface="Franklin Gothic Book"/>
                          <a:cs typeface="Franklin Gothic Book"/>
                        </a:rPr>
                        <a:t> </a:t>
                      </a:r>
                      <a:r>
                        <a:rPr sz="1000" dirty="0">
                          <a:latin typeface="Franklin Gothic Book"/>
                          <a:cs typeface="Franklin Gothic Book"/>
                        </a:rPr>
                        <a:t>are</a:t>
                      </a:r>
                      <a:r>
                        <a:rPr sz="1000" spc="-25" dirty="0">
                          <a:latin typeface="Franklin Gothic Book"/>
                          <a:cs typeface="Franklin Gothic Book"/>
                        </a:rPr>
                        <a:t> </a:t>
                      </a:r>
                      <a:r>
                        <a:rPr sz="1000" dirty="0">
                          <a:latin typeface="Franklin Gothic Book"/>
                          <a:cs typeface="Franklin Gothic Book"/>
                        </a:rPr>
                        <a:t>clearly</a:t>
                      </a:r>
                      <a:r>
                        <a:rPr sz="1000" spc="-15" dirty="0">
                          <a:latin typeface="Franklin Gothic Book"/>
                          <a:cs typeface="Franklin Gothic Book"/>
                        </a:rPr>
                        <a:t> </a:t>
                      </a:r>
                      <a:r>
                        <a:rPr sz="1000" dirty="0">
                          <a:latin typeface="Franklin Gothic Book"/>
                          <a:cs typeface="Franklin Gothic Book"/>
                        </a:rPr>
                        <a:t>defined.</a:t>
                      </a:r>
                      <a:r>
                        <a:rPr sz="1000" spc="-15" dirty="0">
                          <a:latin typeface="Franklin Gothic Book"/>
                          <a:cs typeface="Franklin Gothic Book"/>
                        </a:rPr>
                        <a:t> </a:t>
                      </a:r>
                      <a:r>
                        <a:rPr sz="1000" dirty="0">
                          <a:latin typeface="Franklin Gothic Book"/>
                          <a:cs typeface="Franklin Gothic Book"/>
                        </a:rPr>
                        <a:t>Any</a:t>
                      </a:r>
                      <a:r>
                        <a:rPr sz="1000" spc="-20" dirty="0">
                          <a:latin typeface="Franklin Gothic Book"/>
                          <a:cs typeface="Franklin Gothic Book"/>
                        </a:rPr>
                        <a:t> </a:t>
                      </a:r>
                      <a:r>
                        <a:rPr sz="1000" dirty="0">
                          <a:latin typeface="Franklin Gothic Book"/>
                          <a:cs typeface="Franklin Gothic Book"/>
                        </a:rPr>
                        <a:t>individuals</a:t>
                      </a:r>
                      <a:r>
                        <a:rPr sz="1000" spc="-15" dirty="0">
                          <a:latin typeface="Franklin Gothic Book"/>
                          <a:cs typeface="Franklin Gothic Book"/>
                        </a:rPr>
                        <a:t> </a:t>
                      </a:r>
                      <a:r>
                        <a:rPr sz="1000" dirty="0">
                          <a:latin typeface="Franklin Gothic Book"/>
                          <a:cs typeface="Franklin Gothic Book"/>
                        </a:rPr>
                        <a:t>occupying</a:t>
                      </a:r>
                      <a:r>
                        <a:rPr sz="1000" spc="-15" dirty="0">
                          <a:latin typeface="Franklin Gothic Book"/>
                          <a:cs typeface="Franklin Gothic Book"/>
                        </a:rPr>
                        <a:t> </a:t>
                      </a:r>
                      <a:r>
                        <a:rPr sz="1000" dirty="0">
                          <a:latin typeface="Franklin Gothic Book"/>
                          <a:cs typeface="Franklin Gothic Book"/>
                        </a:rPr>
                        <a:t>positions</a:t>
                      </a:r>
                      <a:r>
                        <a:rPr sz="1000" spc="-15"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responsibility</a:t>
                      </a:r>
                      <a:r>
                        <a:rPr sz="1000" spc="-15" dirty="0">
                          <a:latin typeface="Franklin Gothic Book"/>
                          <a:cs typeface="Franklin Gothic Book"/>
                        </a:rPr>
                        <a:t> </a:t>
                      </a:r>
                      <a:r>
                        <a:rPr sz="1000" dirty="0">
                          <a:latin typeface="Franklin Gothic Book"/>
                          <a:cs typeface="Franklin Gothic Book"/>
                        </a:rPr>
                        <a:t>within</a:t>
                      </a:r>
                      <a:r>
                        <a:rPr sz="1000" spc="-15" dirty="0">
                          <a:latin typeface="Franklin Gothic Book"/>
                          <a:cs typeface="Franklin Gothic Book"/>
                        </a:rPr>
                        <a:t> </a:t>
                      </a:r>
                      <a:r>
                        <a:rPr sz="1000" spc="-25" dirty="0">
                          <a:latin typeface="Franklin Gothic Book"/>
                          <a:cs typeface="Franklin Gothic Book"/>
                        </a:rPr>
                        <a:t>the </a:t>
                      </a:r>
                      <a:r>
                        <a:rPr sz="1000" dirty="0">
                          <a:latin typeface="Franklin Gothic Book"/>
                          <a:cs typeface="Franklin Gothic Book"/>
                        </a:rPr>
                        <a:t>agency</a:t>
                      </a:r>
                      <a:r>
                        <a:rPr sz="1000" spc="-60" dirty="0">
                          <a:latin typeface="Franklin Gothic Book"/>
                          <a:cs typeface="Franklin Gothic Book"/>
                        </a:rPr>
                        <a:t> </a:t>
                      </a:r>
                      <a:r>
                        <a:rPr sz="1000" dirty="0">
                          <a:latin typeface="Franklin Gothic Book"/>
                          <a:cs typeface="Franklin Gothic Book"/>
                        </a:rPr>
                        <a:t>(including</a:t>
                      </a:r>
                      <a:r>
                        <a:rPr sz="1000" spc="-40" dirty="0">
                          <a:latin typeface="Franklin Gothic Book"/>
                          <a:cs typeface="Franklin Gothic Book"/>
                        </a:rPr>
                        <a:t> </a:t>
                      </a:r>
                      <a:r>
                        <a:rPr sz="1000" spc="-10" dirty="0">
                          <a:latin typeface="Franklin Gothic Book"/>
                          <a:cs typeface="Franklin Gothic Book"/>
                        </a:rPr>
                        <a:t>third-</a:t>
                      </a:r>
                      <a:r>
                        <a:rPr sz="1000" dirty="0">
                          <a:latin typeface="Franklin Gothic Book"/>
                          <a:cs typeface="Franklin Gothic Book"/>
                        </a:rPr>
                        <a:t>party</a:t>
                      </a:r>
                      <a:r>
                        <a:rPr sz="1000" spc="-40" dirty="0">
                          <a:latin typeface="Franklin Gothic Book"/>
                          <a:cs typeface="Franklin Gothic Book"/>
                        </a:rPr>
                        <a:t> </a:t>
                      </a:r>
                      <a:r>
                        <a:rPr sz="1000" dirty="0">
                          <a:latin typeface="Franklin Gothic Book"/>
                          <a:cs typeface="Franklin Gothic Book"/>
                        </a:rPr>
                        <a:t>service</a:t>
                      </a:r>
                      <a:r>
                        <a:rPr sz="1000" spc="-40" dirty="0">
                          <a:latin typeface="Franklin Gothic Book"/>
                          <a:cs typeface="Franklin Gothic Book"/>
                        </a:rPr>
                        <a:t> </a:t>
                      </a:r>
                      <a:r>
                        <a:rPr sz="1000" dirty="0">
                          <a:latin typeface="Franklin Gothic Book"/>
                          <a:cs typeface="Franklin Gothic Book"/>
                        </a:rPr>
                        <a:t>providers)</a:t>
                      </a:r>
                      <a:r>
                        <a:rPr sz="1000" spc="-35" dirty="0">
                          <a:latin typeface="Franklin Gothic Book"/>
                          <a:cs typeface="Franklin Gothic Book"/>
                        </a:rPr>
                        <a:t> </a:t>
                      </a:r>
                      <a:r>
                        <a:rPr sz="1000" dirty="0">
                          <a:latin typeface="Franklin Gothic Book"/>
                          <a:cs typeface="Franklin Gothic Book"/>
                        </a:rPr>
                        <a:t>are</a:t>
                      </a:r>
                      <a:r>
                        <a:rPr sz="1000" spc="-35" dirty="0">
                          <a:latin typeface="Franklin Gothic Book"/>
                          <a:cs typeface="Franklin Gothic Book"/>
                        </a:rPr>
                        <a:t> </a:t>
                      </a:r>
                      <a:r>
                        <a:rPr sz="1000" dirty="0">
                          <a:latin typeface="Franklin Gothic Book"/>
                          <a:cs typeface="Franklin Gothic Book"/>
                        </a:rPr>
                        <a:t>trustworthy</a:t>
                      </a:r>
                      <a:r>
                        <a:rPr sz="1000" spc="-50"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meet</a:t>
                      </a:r>
                      <a:r>
                        <a:rPr sz="1000" spc="-40" dirty="0">
                          <a:latin typeface="Franklin Gothic Book"/>
                          <a:cs typeface="Franklin Gothic Book"/>
                        </a:rPr>
                        <a:t> </a:t>
                      </a:r>
                      <a:r>
                        <a:rPr sz="1000" dirty="0">
                          <a:latin typeface="Franklin Gothic Book"/>
                          <a:cs typeface="Franklin Gothic Book"/>
                        </a:rPr>
                        <a:t>established</a:t>
                      </a:r>
                      <a:r>
                        <a:rPr sz="1000" spc="-30" dirty="0">
                          <a:latin typeface="Franklin Gothic Book"/>
                          <a:cs typeface="Franklin Gothic Book"/>
                        </a:rPr>
                        <a:t> </a:t>
                      </a:r>
                      <a:r>
                        <a:rPr sz="1000" spc="-10" dirty="0">
                          <a:latin typeface="Franklin Gothic Book"/>
                          <a:cs typeface="Franklin Gothic Book"/>
                        </a:rPr>
                        <a:t>security </a:t>
                      </a:r>
                      <a:r>
                        <a:rPr sz="1000" dirty="0">
                          <a:latin typeface="Franklin Gothic Book"/>
                          <a:cs typeface="Franklin Gothic Book"/>
                        </a:rPr>
                        <a:t>criteria</a:t>
                      </a:r>
                      <a:r>
                        <a:rPr sz="1000" spc="-20" dirty="0">
                          <a:latin typeface="Franklin Gothic Book"/>
                          <a:cs typeface="Franklin Gothic Book"/>
                        </a:rPr>
                        <a:t> </a:t>
                      </a:r>
                      <a:r>
                        <a:rPr sz="1000" dirty="0">
                          <a:latin typeface="Franklin Gothic Book"/>
                          <a:cs typeface="Franklin Gothic Book"/>
                        </a:rPr>
                        <a:t>for</a:t>
                      </a:r>
                      <a:r>
                        <a:rPr sz="1000" spc="-30" dirty="0">
                          <a:latin typeface="Franklin Gothic Book"/>
                          <a:cs typeface="Franklin Gothic Book"/>
                        </a:rPr>
                        <a:t> </a:t>
                      </a:r>
                      <a:r>
                        <a:rPr sz="1000" dirty="0">
                          <a:latin typeface="Franklin Gothic Book"/>
                          <a:cs typeface="Franklin Gothic Book"/>
                        </a:rPr>
                        <a:t>those</a:t>
                      </a:r>
                      <a:r>
                        <a:rPr sz="1000" spc="-20" dirty="0">
                          <a:latin typeface="Franklin Gothic Book"/>
                          <a:cs typeface="Franklin Gothic Book"/>
                        </a:rPr>
                        <a:t> </a:t>
                      </a:r>
                      <a:r>
                        <a:rPr sz="1000" dirty="0">
                          <a:latin typeface="Franklin Gothic Book"/>
                          <a:cs typeface="Franklin Gothic Book"/>
                        </a:rPr>
                        <a:t>positions.</a:t>
                      </a:r>
                      <a:r>
                        <a:rPr sz="1000" spc="-25" dirty="0">
                          <a:latin typeface="Franklin Gothic Book"/>
                          <a:cs typeface="Franklin Gothic Book"/>
                        </a:rPr>
                        <a:t> </a:t>
                      </a:r>
                      <a:r>
                        <a:rPr sz="1000" dirty="0">
                          <a:latin typeface="Franklin Gothic Book"/>
                          <a:cs typeface="Franklin Gothic Book"/>
                        </a:rPr>
                        <a:t>Ensuring</a:t>
                      </a:r>
                      <a:r>
                        <a:rPr sz="1000" spc="-25" dirty="0">
                          <a:latin typeface="Franklin Gothic Book"/>
                          <a:cs typeface="Franklin Gothic Book"/>
                        </a:rPr>
                        <a:t> </a:t>
                      </a:r>
                      <a:r>
                        <a:rPr sz="1000" dirty="0">
                          <a:latin typeface="Franklin Gothic Book"/>
                          <a:cs typeface="Franklin Gothic Book"/>
                        </a:rPr>
                        <a:t>that</a:t>
                      </a:r>
                      <a:r>
                        <a:rPr sz="1000" spc="-25" dirty="0">
                          <a:latin typeface="Franklin Gothic Book"/>
                          <a:cs typeface="Franklin Gothic Book"/>
                        </a:rPr>
                        <a:t> </a:t>
                      </a:r>
                      <a:r>
                        <a:rPr sz="1000" spc="-10" dirty="0">
                          <a:latin typeface="Franklin Gothic Book"/>
                          <a:cs typeface="Franklin Gothic Book"/>
                        </a:rPr>
                        <a:t>information</a:t>
                      </a:r>
                      <a:r>
                        <a:rPr sz="1000" spc="-25" dirty="0">
                          <a:latin typeface="Franklin Gothic Book"/>
                          <a:cs typeface="Franklin Gothic Book"/>
                        </a:rPr>
                        <a:t> </a:t>
                      </a:r>
                      <a:r>
                        <a:rPr sz="1000" dirty="0">
                          <a:latin typeface="Franklin Gothic Book"/>
                          <a:cs typeface="Franklin Gothic Book"/>
                        </a:rPr>
                        <a:t>resources</a:t>
                      </a:r>
                      <a:r>
                        <a:rPr sz="1000" spc="-20" dirty="0">
                          <a:latin typeface="Franklin Gothic Book"/>
                          <a:cs typeface="Franklin Gothic Book"/>
                        </a:rPr>
                        <a:t> </a:t>
                      </a:r>
                      <a:r>
                        <a:rPr sz="1000" dirty="0">
                          <a:latin typeface="Franklin Gothic Book"/>
                          <a:cs typeface="Franklin Gothic Book"/>
                        </a:rPr>
                        <a:t>are</a:t>
                      </a:r>
                      <a:r>
                        <a:rPr sz="1000" spc="-25" dirty="0">
                          <a:latin typeface="Franklin Gothic Book"/>
                          <a:cs typeface="Franklin Gothic Book"/>
                        </a:rPr>
                        <a:t> </a:t>
                      </a:r>
                      <a:r>
                        <a:rPr sz="1000" spc="-10" dirty="0">
                          <a:latin typeface="Franklin Gothic Book"/>
                          <a:cs typeface="Franklin Gothic Book"/>
                        </a:rPr>
                        <a:t>protected</a:t>
                      </a:r>
                      <a:r>
                        <a:rPr sz="1000" spc="-30" dirty="0">
                          <a:latin typeface="Franklin Gothic Book"/>
                          <a:cs typeface="Franklin Gothic Book"/>
                        </a:rPr>
                        <a:t> </a:t>
                      </a:r>
                      <a:r>
                        <a:rPr sz="1000" dirty="0">
                          <a:latin typeface="Franklin Gothic Book"/>
                          <a:cs typeface="Franklin Gothic Book"/>
                        </a:rPr>
                        <a:t>during</a:t>
                      </a:r>
                      <a:r>
                        <a:rPr sz="1000" spc="-4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spc="-10" dirty="0">
                          <a:latin typeface="Franklin Gothic Book"/>
                          <a:cs typeface="Franklin Gothic Book"/>
                        </a:rPr>
                        <a:t>after </a:t>
                      </a:r>
                      <a:r>
                        <a:rPr sz="1000" dirty="0">
                          <a:latin typeface="Franklin Gothic Book"/>
                          <a:cs typeface="Franklin Gothic Book"/>
                        </a:rPr>
                        <a:t>personnel</a:t>
                      </a:r>
                      <a:r>
                        <a:rPr sz="1000" spc="-30" dirty="0">
                          <a:latin typeface="Franklin Gothic Book"/>
                          <a:cs typeface="Franklin Gothic Book"/>
                        </a:rPr>
                        <a:t> </a:t>
                      </a:r>
                      <a:r>
                        <a:rPr sz="1000" dirty="0">
                          <a:latin typeface="Franklin Gothic Book"/>
                          <a:cs typeface="Franklin Gothic Book"/>
                        </a:rPr>
                        <a:t>actions</a:t>
                      </a:r>
                      <a:r>
                        <a:rPr sz="1000" spc="-20" dirty="0">
                          <a:latin typeface="Franklin Gothic Book"/>
                          <a:cs typeface="Franklin Gothic Book"/>
                        </a:rPr>
                        <a:t> </a:t>
                      </a:r>
                      <a:r>
                        <a:rPr sz="1000" dirty="0">
                          <a:latin typeface="Franklin Gothic Book"/>
                          <a:cs typeface="Franklin Gothic Book"/>
                        </a:rPr>
                        <a:t>such</a:t>
                      </a:r>
                      <a:r>
                        <a:rPr sz="1000" spc="-35" dirty="0">
                          <a:latin typeface="Franklin Gothic Book"/>
                          <a:cs typeface="Franklin Gothic Book"/>
                        </a:rPr>
                        <a:t> </a:t>
                      </a:r>
                      <a:r>
                        <a:rPr sz="1000" dirty="0">
                          <a:latin typeface="Franklin Gothic Book"/>
                          <a:cs typeface="Franklin Gothic Book"/>
                        </a:rPr>
                        <a:t>as</a:t>
                      </a:r>
                      <a:r>
                        <a:rPr sz="1000" spc="-30" dirty="0">
                          <a:latin typeface="Franklin Gothic Book"/>
                          <a:cs typeface="Franklin Gothic Book"/>
                        </a:rPr>
                        <a:t> </a:t>
                      </a:r>
                      <a:r>
                        <a:rPr sz="1000" spc="-10" dirty="0">
                          <a:latin typeface="Franklin Gothic Book"/>
                          <a:cs typeface="Franklin Gothic Book"/>
                        </a:rPr>
                        <a:t>terminations</a:t>
                      </a:r>
                      <a:r>
                        <a:rPr sz="1000" spc="-35"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transfers.</a:t>
                      </a:r>
                      <a:r>
                        <a:rPr sz="1000" spc="-25" dirty="0">
                          <a:latin typeface="Franklin Gothic Book"/>
                          <a:cs typeface="Franklin Gothic Book"/>
                        </a:rPr>
                        <a:t> </a:t>
                      </a:r>
                      <a:r>
                        <a:rPr sz="1000" dirty="0">
                          <a:latin typeface="Franklin Gothic Book"/>
                          <a:cs typeface="Franklin Gothic Book"/>
                        </a:rPr>
                        <a:t>Employing</a:t>
                      </a:r>
                      <a:r>
                        <a:rPr sz="1000" spc="-35" dirty="0">
                          <a:latin typeface="Franklin Gothic Book"/>
                          <a:cs typeface="Franklin Gothic Book"/>
                        </a:rPr>
                        <a:t> </a:t>
                      </a:r>
                      <a:r>
                        <a:rPr sz="1000" dirty="0">
                          <a:latin typeface="Franklin Gothic Book"/>
                          <a:cs typeface="Franklin Gothic Book"/>
                        </a:rPr>
                        <a:t>formal</a:t>
                      </a:r>
                      <a:r>
                        <a:rPr sz="1000" spc="-25" dirty="0">
                          <a:latin typeface="Franklin Gothic Book"/>
                          <a:cs typeface="Franklin Gothic Book"/>
                        </a:rPr>
                        <a:t> </a:t>
                      </a:r>
                      <a:r>
                        <a:rPr sz="1000" spc="-10" dirty="0">
                          <a:latin typeface="Franklin Gothic Book"/>
                          <a:cs typeface="Franklin Gothic Book"/>
                        </a:rPr>
                        <a:t>sanctions</a:t>
                      </a:r>
                      <a:r>
                        <a:rPr sz="1000" spc="-35" dirty="0">
                          <a:latin typeface="Franklin Gothic Book"/>
                          <a:cs typeface="Franklin Gothic Book"/>
                        </a:rPr>
                        <a:t> </a:t>
                      </a:r>
                      <a:r>
                        <a:rPr sz="1000" dirty="0">
                          <a:latin typeface="Franklin Gothic Book"/>
                          <a:cs typeface="Franklin Gothic Book"/>
                        </a:rPr>
                        <a:t>for</a:t>
                      </a:r>
                      <a:r>
                        <a:rPr sz="1000" spc="-30" dirty="0">
                          <a:latin typeface="Franklin Gothic Book"/>
                          <a:cs typeface="Franklin Gothic Book"/>
                        </a:rPr>
                        <a:t> </a:t>
                      </a:r>
                      <a:r>
                        <a:rPr sz="1000" spc="-10" dirty="0">
                          <a:latin typeface="Franklin Gothic Book"/>
                          <a:cs typeface="Franklin Gothic Book"/>
                        </a:rPr>
                        <a:t>personnel </a:t>
                      </a:r>
                      <a:r>
                        <a:rPr sz="1000" dirty="0">
                          <a:latin typeface="Franklin Gothic Book"/>
                          <a:cs typeface="Franklin Gothic Book"/>
                        </a:rPr>
                        <a:t>failing</a:t>
                      </a:r>
                      <a:r>
                        <a:rPr sz="1000" spc="-30" dirty="0">
                          <a:latin typeface="Franklin Gothic Book"/>
                          <a:cs typeface="Franklin Gothic Book"/>
                        </a:rPr>
                        <a:t> </a:t>
                      </a:r>
                      <a:r>
                        <a:rPr sz="1000" dirty="0">
                          <a:latin typeface="Franklin Gothic Book"/>
                          <a:cs typeface="Franklin Gothic Book"/>
                        </a:rPr>
                        <a:t>to</a:t>
                      </a:r>
                      <a:r>
                        <a:rPr sz="1000" spc="-35" dirty="0">
                          <a:latin typeface="Franklin Gothic Book"/>
                          <a:cs typeface="Franklin Gothic Book"/>
                        </a:rPr>
                        <a:t> </a:t>
                      </a:r>
                      <a:r>
                        <a:rPr sz="1000" dirty="0">
                          <a:latin typeface="Franklin Gothic Book"/>
                          <a:cs typeface="Franklin Gothic Book"/>
                        </a:rPr>
                        <a:t>comply</a:t>
                      </a:r>
                      <a:r>
                        <a:rPr sz="1000" spc="-30" dirty="0">
                          <a:latin typeface="Franklin Gothic Book"/>
                          <a:cs typeface="Franklin Gothic Book"/>
                        </a:rPr>
                        <a:t> </a:t>
                      </a:r>
                      <a:r>
                        <a:rPr sz="1000" dirty="0">
                          <a:latin typeface="Franklin Gothic Book"/>
                          <a:cs typeface="Franklin Gothic Book"/>
                        </a:rPr>
                        <a:t>with</a:t>
                      </a:r>
                      <a:r>
                        <a:rPr sz="1000" spc="-20" dirty="0">
                          <a:latin typeface="Franklin Gothic Book"/>
                          <a:cs typeface="Franklin Gothic Book"/>
                        </a:rPr>
                        <a:t> </a:t>
                      </a:r>
                      <a:r>
                        <a:rPr sz="1000" dirty="0">
                          <a:latin typeface="Franklin Gothic Book"/>
                          <a:cs typeface="Franklin Gothic Book"/>
                        </a:rPr>
                        <a:t>security</a:t>
                      </a:r>
                      <a:r>
                        <a:rPr sz="1000" spc="-30" dirty="0">
                          <a:latin typeface="Franklin Gothic Book"/>
                          <a:cs typeface="Franklin Gothic Book"/>
                        </a:rPr>
                        <a:t> </a:t>
                      </a:r>
                      <a:r>
                        <a:rPr sz="1000" dirty="0">
                          <a:latin typeface="Franklin Gothic Book"/>
                          <a:cs typeface="Franklin Gothic Book"/>
                        </a:rPr>
                        <a:t>policies</a:t>
                      </a:r>
                      <a:r>
                        <a:rPr sz="1000" spc="-25"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spc="-10" dirty="0">
                          <a:latin typeface="Franklin Gothic Book"/>
                          <a:cs typeface="Franklin Gothic Book"/>
                        </a:rPr>
                        <a:t>procedures.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978834">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375920">
                        <a:lnSpc>
                          <a:spcPts val="1250"/>
                        </a:lnSpc>
                        <a:spcBef>
                          <a:spcPts val="630"/>
                        </a:spcBef>
                      </a:pPr>
                      <a:r>
                        <a:rPr sz="1000" spc="-10" dirty="0">
                          <a:latin typeface="Franklin Gothic Book"/>
                          <a:cs typeface="Franklin Gothic Book"/>
                        </a:rPr>
                        <a:t>Third-</a:t>
                      </a:r>
                      <a:r>
                        <a:rPr sz="1000" dirty="0">
                          <a:latin typeface="Franklin Gothic Book"/>
                          <a:cs typeface="Franklin Gothic Book"/>
                        </a:rPr>
                        <a:t>Party </a:t>
                      </a:r>
                      <a:r>
                        <a:rPr sz="1000" spc="-10" dirty="0">
                          <a:latin typeface="Franklin Gothic Book"/>
                          <a:cs typeface="Franklin Gothic Book"/>
                        </a:rPr>
                        <a:t>Personnel Security</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86055">
                        <a:lnSpc>
                          <a:spcPts val="1250"/>
                        </a:lnSpc>
                        <a:spcBef>
                          <a:spcPts val="630"/>
                        </a:spcBef>
                      </a:pPr>
                      <a:r>
                        <a:rPr sz="1000" dirty="0">
                          <a:latin typeface="Franklin Gothic Book"/>
                          <a:cs typeface="Franklin Gothic Book"/>
                        </a:rPr>
                        <a:t>Requires</a:t>
                      </a:r>
                      <a:r>
                        <a:rPr sz="1000" spc="-20" dirty="0">
                          <a:latin typeface="Franklin Gothic Book"/>
                          <a:cs typeface="Franklin Gothic Book"/>
                        </a:rPr>
                        <a:t> </a:t>
                      </a:r>
                      <a:r>
                        <a:rPr sz="1000" dirty="0">
                          <a:latin typeface="Franklin Gothic Book"/>
                          <a:cs typeface="Franklin Gothic Book"/>
                        </a:rPr>
                        <a:t>all</a:t>
                      </a:r>
                      <a:r>
                        <a:rPr sz="1000" spc="-25" dirty="0">
                          <a:latin typeface="Franklin Gothic Book"/>
                          <a:cs typeface="Franklin Gothic Book"/>
                        </a:rPr>
                        <a:t> </a:t>
                      </a:r>
                      <a:r>
                        <a:rPr sz="1000" dirty="0">
                          <a:latin typeface="Franklin Gothic Book"/>
                          <a:cs typeface="Franklin Gothic Book"/>
                        </a:rPr>
                        <a:t>third</a:t>
                      </a:r>
                      <a:r>
                        <a:rPr sz="1000" spc="-10" dirty="0">
                          <a:latin typeface="Franklin Gothic Book"/>
                          <a:cs typeface="Franklin Gothic Book"/>
                        </a:rPr>
                        <a:t> </a:t>
                      </a:r>
                      <a:r>
                        <a:rPr sz="1000" dirty="0">
                          <a:latin typeface="Franklin Gothic Book"/>
                          <a:cs typeface="Franklin Gothic Book"/>
                        </a:rPr>
                        <a:t>party</a:t>
                      </a:r>
                      <a:r>
                        <a:rPr sz="1000" spc="-25" dirty="0">
                          <a:latin typeface="Franklin Gothic Book"/>
                          <a:cs typeface="Franklin Gothic Book"/>
                        </a:rPr>
                        <a:t> </a:t>
                      </a:r>
                      <a:r>
                        <a:rPr sz="1000" dirty="0">
                          <a:latin typeface="Franklin Gothic Book"/>
                          <a:cs typeface="Franklin Gothic Book"/>
                        </a:rPr>
                        <a:t>providers</a:t>
                      </a:r>
                      <a:r>
                        <a:rPr sz="1000" spc="-20"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comply</a:t>
                      </a:r>
                      <a:r>
                        <a:rPr sz="1000" spc="-25" dirty="0">
                          <a:latin typeface="Franklin Gothic Book"/>
                          <a:cs typeface="Franklin Gothic Book"/>
                        </a:rPr>
                        <a:t> </a:t>
                      </a:r>
                      <a:r>
                        <a:rPr sz="1000" dirty="0">
                          <a:latin typeface="Franklin Gothic Book"/>
                          <a:cs typeface="Franklin Gothic Book"/>
                        </a:rPr>
                        <a:t>with</a:t>
                      </a:r>
                      <a:r>
                        <a:rPr sz="1000" spc="-25" dirty="0">
                          <a:latin typeface="Franklin Gothic Book"/>
                          <a:cs typeface="Franklin Gothic Book"/>
                        </a:rPr>
                        <a:t> </a:t>
                      </a:r>
                      <a:r>
                        <a:rPr sz="1000" dirty="0">
                          <a:latin typeface="Franklin Gothic Book"/>
                          <a:cs typeface="Franklin Gothic Book"/>
                        </a:rPr>
                        <a:t>all</a:t>
                      </a:r>
                      <a:r>
                        <a:rPr sz="1000" spc="-25" dirty="0">
                          <a:latin typeface="Franklin Gothic Book"/>
                          <a:cs typeface="Franklin Gothic Book"/>
                        </a:rPr>
                        <a:t> </a:t>
                      </a:r>
                      <a:r>
                        <a:rPr sz="1000" dirty="0">
                          <a:latin typeface="Franklin Gothic Book"/>
                          <a:cs typeface="Franklin Gothic Book"/>
                        </a:rPr>
                        <a:t>security</a:t>
                      </a:r>
                      <a:r>
                        <a:rPr sz="1000" spc="-20" dirty="0">
                          <a:latin typeface="Franklin Gothic Book"/>
                          <a:cs typeface="Franklin Gothic Book"/>
                        </a:rPr>
                        <a:t> </a:t>
                      </a:r>
                      <a:r>
                        <a:rPr sz="1000" dirty="0">
                          <a:latin typeface="Franklin Gothic Book"/>
                          <a:cs typeface="Franklin Gothic Book"/>
                        </a:rPr>
                        <a:t>policies</a:t>
                      </a:r>
                      <a:r>
                        <a:rPr sz="1000" spc="-30"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standards.</a:t>
                      </a:r>
                      <a:r>
                        <a:rPr sz="1000" spc="-35" dirty="0">
                          <a:latin typeface="Franklin Gothic Book"/>
                          <a:cs typeface="Franklin Gothic Book"/>
                        </a:rPr>
                        <a:t> </a:t>
                      </a:r>
                      <a:r>
                        <a:rPr sz="1000" spc="-10" dirty="0">
                          <a:latin typeface="Franklin Gothic Book"/>
                          <a:cs typeface="Franklin Gothic Book"/>
                        </a:rPr>
                        <a:t>Third-party </a:t>
                      </a:r>
                      <a:r>
                        <a:rPr sz="1000" dirty="0">
                          <a:latin typeface="Franklin Gothic Book"/>
                          <a:cs typeface="Franklin Gothic Book"/>
                        </a:rPr>
                        <a:t>providers</a:t>
                      </a:r>
                      <a:r>
                        <a:rPr sz="1000" spc="-20" dirty="0">
                          <a:latin typeface="Franklin Gothic Book"/>
                          <a:cs typeface="Franklin Gothic Book"/>
                        </a:rPr>
                        <a:t> </a:t>
                      </a:r>
                      <a:r>
                        <a:rPr sz="1000" dirty="0">
                          <a:latin typeface="Franklin Gothic Book"/>
                          <a:cs typeface="Franklin Gothic Book"/>
                        </a:rPr>
                        <a:t>include,</a:t>
                      </a:r>
                      <a:r>
                        <a:rPr sz="1000" spc="-30" dirty="0">
                          <a:latin typeface="Franklin Gothic Book"/>
                          <a:cs typeface="Franklin Gothic Book"/>
                        </a:rPr>
                        <a:t> </a:t>
                      </a:r>
                      <a:r>
                        <a:rPr sz="1000" dirty="0">
                          <a:latin typeface="Franklin Gothic Book"/>
                          <a:cs typeface="Franklin Gothic Book"/>
                        </a:rPr>
                        <a:t>for</a:t>
                      </a:r>
                      <a:r>
                        <a:rPr sz="1000" spc="-30" dirty="0">
                          <a:latin typeface="Franklin Gothic Book"/>
                          <a:cs typeface="Franklin Gothic Book"/>
                        </a:rPr>
                        <a:t> </a:t>
                      </a:r>
                      <a:r>
                        <a:rPr sz="1000" dirty="0">
                          <a:latin typeface="Franklin Gothic Book"/>
                          <a:cs typeface="Franklin Gothic Book"/>
                        </a:rPr>
                        <a:t>example,</a:t>
                      </a:r>
                      <a:r>
                        <a:rPr sz="1000" spc="-15" dirty="0">
                          <a:latin typeface="Franklin Gothic Book"/>
                          <a:cs typeface="Franklin Gothic Book"/>
                        </a:rPr>
                        <a:t> </a:t>
                      </a:r>
                      <a:r>
                        <a:rPr sz="1000" dirty="0">
                          <a:latin typeface="Franklin Gothic Book"/>
                          <a:cs typeface="Franklin Gothic Book"/>
                        </a:rPr>
                        <a:t>service</a:t>
                      </a:r>
                      <a:r>
                        <a:rPr sz="1000" spc="-20" dirty="0">
                          <a:latin typeface="Franklin Gothic Book"/>
                          <a:cs typeface="Franklin Gothic Book"/>
                        </a:rPr>
                        <a:t> </a:t>
                      </a:r>
                      <a:r>
                        <a:rPr sz="1000" dirty="0">
                          <a:latin typeface="Franklin Gothic Book"/>
                          <a:cs typeface="Franklin Gothic Book"/>
                        </a:rPr>
                        <a:t>bureaus,</a:t>
                      </a:r>
                      <a:r>
                        <a:rPr sz="1000" spc="-30" dirty="0">
                          <a:latin typeface="Franklin Gothic Book"/>
                          <a:cs typeface="Franklin Gothic Book"/>
                        </a:rPr>
                        <a:t> </a:t>
                      </a:r>
                      <a:r>
                        <a:rPr sz="1000" spc="-10" dirty="0">
                          <a:latin typeface="Franklin Gothic Book"/>
                          <a:cs typeface="Franklin Gothic Book"/>
                        </a:rPr>
                        <a:t>contractors,</a:t>
                      </a:r>
                      <a:r>
                        <a:rPr sz="1000" spc="-3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other</a:t>
                      </a:r>
                      <a:r>
                        <a:rPr sz="1000" spc="-20" dirty="0">
                          <a:latin typeface="Franklin Gothic Book"/>
                          <a:cs typeface="Franklin Gothic Book"/>
                        </a:rPr>
                        <a:t> </a:t>
                      </a:r>
                      <a:r>
                        <a:rPr sz="1000" spc="-10" dirty="0">
                          <a:latin typeface="Franklin Gothic Book"/>
                          <a:cs typeface="Franklin Gothic Book"/>
                        </a:rPr>
                        <a:t>organizations</a:t>
                      </a:r>
                      <a:r>
                        <a:rPr sz="1000" spc="-20" dirty="0">
                          <a:latin typeface="Franklin Gothic Book"/>
                          <a:cs typeface="Franklin Gothic Book"/>
                        </a:rPr>
                        <a:t> </a:t>
                      </a:r>
                      <a:r>
                        <a:rPr sz="1000" spc="-10" dirty="0">
                          <a:latin typeface="Franklin Gothic Book"/>
                          <a:cs typeface="Franklin Gothic Book"/>
                        </a:rPr>
                        <a:t>providing information</a:t>
                      </a:r>
                      <a:r>
                        <a:rPr sz="1000" spc="5" dirty="0">
                          <a:latin typeface="Franklin Gothic Book"/>
                          <a:cs typeface="Franklin Gothic Book"/>
                        </a:rPr>
                        <a:t> </a:t>
                      </a:r>
                      <a:r>
                        <a:rPr sz="1000" dirty="0">
                          <a:latin typeface="Franklin Gothic Book"/>
                          <a:cs typeface="Franklin Gothic Book"/>
                        </a:rPr>
                        <a:t>system</a:t>
                      </a:r>
                      <a:r>
                        <a:rPr sz="1000" spc="15" dirty="0">
                          <a:latin typeface="Franklin Gothic Book"/>
                          <a:cs typeface="Franklin Gothic Book"/>
                        </a:rPr>
                        <a:t> </a:t>
                      </a:r>
                      <a:r>
                        <a:rPr sz="1000" spc="-10" dirty="0">
                          <a:latin typeface="Franklin Gothic Book"/>
                          <a:cs typeface="Franklin Gothic Book"/>
                        </a:rPr>
                        <a:t>development,</a:t>
                      </a:r>
                      <a:r>
                        <a:rPr sz="1000" spc="15" dirty="0">
                          <a:latin typeface="Franklin Gothic Book"/>
                          <a:cs typeface="Franklin Gothic Book"/>
                        </a:rPr>
                        <a:t> </a:t>
                      </a:r>
                      <a:r>
                        <a:rPr sz="1000" spc="-10" dirty="0">
                          <a:latin typeface="Franklin Gothic Book"/>
                          <a:cs typeface="Franklin Gothic Book"/>
                        </a:rPr>
                        <a:t>information</a:t>
                      </a:r>
                      <a:r>
                        <a:rPr sz="1000" spc="15" dirty="0">
                          <a:latin typeface="Franklin Gothic Book"/>
                          <a:cs typeface="Franklin Gothic Book"/>
                        </a:rPr>
                        <a:t> </a:t>
                      </a:r>
                      <a:r>
                        <a:rPr sz="1000" spc="-10" dirty="0">
                          <a:latin typeface="Franklin Gothic Book"/>
                          <a:cs typeface="Franklin Gothic Book"/>
                        </a:rPr>
                        <a:t>technology</a:t>
                      </a:r>
                      <a:r>
                        <a:rPr sz="1000" spc="10" dirty="0">
                          <a:latin typeface="Franklin Gothic Book"/>
                          <a:cs typeface="Franklin Gothic Book"/>
                        </a:rPr>
                        <a:t> </a:t>
                      </a:r>
                      <a:r>
                        <a:rPr sz="1000" dirty="0">
                          <a:latin typeface="Franklin Gothic Book"/>
                          <a:cs typeface="Franklin Gothic Book"/>
                        </a:rPr>
                        <a:t>services,</a:t>
                      </a:r>
                      <a:r>
                        <a:rPr sz="1000" spc="15" dirty="0">
                          <a:latin typeface="Franklin Gothic Book"/>
                          <a:cs typeface="Franklin Gothic Book"/>
                        </a:rPr>
                        <a:t> </a:t>
                      </a:r>
                      <a:r>
                        <a:rPr sz="1000" spc="-10" dirty="0">
                          <a:latin typeface="Franklin Gothic Book"/>
                          <a:cs typeface="Franklin Gothic Book"/>
                        </a:rPr>
                        <a:t>outsourced</a:t>
                      </a:r>
                      <a:r>
                        <a:rPr sz="1000" spc="5" dirty="0">
                          <a:latin typeface="Franklin Gothic Book"/>
                          <a:cs typeface="Franklin Gothic Book"/>
                        </a:rPr>
                        <a:t> </a:t>
                      </a:r>
                      <a:r>
                        <a:rPr sz="1000" spc="-10" dirty="0">
                          <a:latin typeface="Franklin Gothic Book"/>
                          <a:cs typeface="Franklin Gothic Book"/>
                        </a:rPr>
                        <a:t>applications,</a:t>
                      </a:r>
                      <a:r>
                        <a:rPr sz="1000"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network</a:t>
                      </a:r>
                      <a:r>
                        <a:rPr sz="1000" spc="-25"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security</a:t>
                      </a:r>
                      <a:r>
                        <a:rPr sz="1000" spc="-20" dirty="0">
                          <a:latin typeface="Franklin Gothic Book"/>
                          <a:cs typeface="Franklin Gothic Book"/>
                        </a:rPr>
                        <a:t> </a:t>
                      </a:r>
                      <a:r>
                        <a:rPr sz="1000" spc="-10" dirty="0">
                          <a:latin typeface="Franklin Gothic Book"/>
                          <a:cs typeface="Franklin Gothic Book"/>
                        </a:rPr>
                        <a:t>management.</a:t>
                      </a:r>
                      <a:r>
                        <a:rPr sz="1000" spc="-20" dirty="0">
                          <a:latin typeface="Franklin Gothic Book"/>
                          <a:cs typeface="Franklin Gothic Book"/>
                        </a:rPr>
                        <a:t> </a:t>
                      </a:r>
                      <a:r>
                        <a:rPr sz="1000" spc="-10" dirty="0">
                          <a:latin typeface="Franklin Gothic Book"/>
                          <a:cs typeface="Franklin Gothic Book"/>
                        </a:rPr>
                        <a:t>Establishes</a:t>
                      </a:r>
                      <a:r>
                        <a:rPr sz="1000" spc="-15" dirty="0">
                          <a:latin typeface="Franklin Gothic Book"/>
                          <a:cs typeface="Franklin Gothic Book"/>
                        </a:rPr>
                        <a:t> </a:t>
                      </a:r>
                      <a:r>
                        <a:rPr sz="1000" dirty="0">
                          <a:latin typeface="Franklin Gothic Book"/>
                          <a:cs typeface="Franklin Gothic Book"/>
                        </a:rPr>
                        <a:t>personnel</a:t>
                      </a:r>
                      <a:r>
                        <a:rPr sz="1000" spc="-30" dirty="0">
                          <a:latin typeface="Franklin Gothic Book"/>
                          <a:cs typeface="Franklin Gothic Book"/>
                        </a:rPr>
                        <a:t> </a:t>
                      </a:r>
                      <a:r>
                        <a:rPr sz="1000" dirty="0">
                          <a:latin typeface="Franklin Gothic Book"/>
                          <a:cs typeface="Franklin Gothic Book"/>
                        </a:rPr>
                        <a:t>security</a:t>
                      </a:r>
                      <a:r>
                        <a:rPr sz="1000" spc="-25" dirty="0">
                          <a:latin typeface="Franklin Gothic Book"/>
                          <a:cs typeface="Franklin Gothic Book"/>
                        </a:rPr>
                        <a:t> </a:t>
                      </a:r>
                      <a:r>
                        <a:rPr sz="1000" spc="-10" dirty="0">
                          <a:latin typeface="Franklin Gothic Book"/>
                          <a:cs typeface="Franklin Gothic Book"/>
                        </a:rPr>
                        <a:t>requirements</a:t>
                      </a:r>
                      <a:r>
                        <a:rPr sz="1000" spc="-15" dirty="0">
                          <a:latin typeface="Franklin Gothic Book"/>
                          <a:cs typeface="Franklin Gothic Book"/>
                        </a:rPr>
                        <a:t> </a:t>
                      </a:r>
                      <a:r>
                        <a:rPr sz="1000" dirty="0">
                          <a:latin typeface="Franklin Gothic Book"/>
                          <a:cs typeface="Franklin Gothic Book"/>
                        </a:rPr>
                        <a:t>including</a:t>
                      </a:r>
                      <a:r>
                        <a:rPr sz="1000" spc="-25" dirty="0">
                          <a:latin typeface="Franklin Gothic Book"/>
                          <a:cs typeface="Franklin Gothic Book"/>
                        </a:rPr>
                        <a:t> </a:t>
                      </a:r>
                      <a:r>
                        <a:rPr sz="1000" spc="-10" dirty="0">
                          <a:latin typeface="Franklin Gothic Book"/>
                          <a:cs typeface="Franklin Gothic Book"/>
                        </a:rPr>
                        <a:t>roles </a:t>
                      </a:r>
                      <a:r>
                        <a:rPr sz="1000" dirty="0">
                          <a:latin typeface="Franklin Gothic Book"/>
                          <a:cs typeface="Franklin Gothic Book"/>
                        </a:rPr>
                        <a:t>and</a:t>
                      </a:r>
                      <a:r>
                        <a:rPr sz="1000" spc="-25" dirty="0">
                          <a:latin typeface="Franklin Gothic Book"/>
                          <a:cs typeface="Franklin Gothic Book"/>
                        </a:rPr>
                        <a:t> </a:t>
                      </a:r>
                      <a:r>
                        <a:rPr sz="1000" spc="-10" dirty="0">
                          <a:latin typeface="Franklin Gothic Book"/>
                          <a:cs typeface="Franklin Gothic Book"/>
                        </a:rPr>
                        <a:t>responsibilities</a:t>
                      </a:r>
                      <a:r>
                        <a:rPr sz="1000" spc="-15" dirty="0">
                          <a:latin typeface="Franklin Gothic Book"/>
                          <a:cs typeface="Franklin Gothic Book"/>
                        </a:rPr>
                        <a:t> </a:t>
                      </a:r>
                      <a:r>
                        <a:rPr sz="1000" dirty="0">
                          <a:latin typeface="Franklin Gothic Book"/>
                          <a:cs typeface="Franklin Gothic Book"/>
                        </a:rPr>
                        <a:t>with</a:t>
                      </a:r>
                      <a:r>
                        <a:rPr sz="1000" spc="-5" dirty="0">
                          <a:latin typeface="Franklin Gothic Book"/>
                          <a:cs typeface="Franklin Gothic Book"/>
                        </a:rPr>
                        <a:t> </a:t>
                      </a:r>
                      <a:r>
                        <a:rPr sz="1000" dirty="0">
                          <a:latin typeface="Franklin Gothic Book"/>
                          <a:cs typeface="Franklin Gothic Book"/>
                        </a:rPr>
                        <a:t>limits</a:t>
                      </a:r>
                      <a:r>
                        <a:rPr sz="1000" spc="-5" dirty="0">
                          <a:latin typeface="Franklin Gothic Book"/>
                          <a:cs typeface="Franklin Gothic Book"/>
                        </a:rPr>
                        <a:t> </a:t>
                      </a:r>
                      <a:r>
                        <a:rPr sz="1000" dirty="0">
                          <a:latin typeface="Franklin Gothic Book"/>
                          <a:cs typeface="Franklin Gothic Book"/>
                        </a:rPr>
                        <a:t>on</a:t>
                      </a:r>
                      <a:r>
                        <a:rPr sz="1000" spc="-15" dirty="0">
                          <a:latin typeface="Franklin Gothic Book"/>
                          <a:cs typeface="Franklin Gothic Book"/>
                        </a:rPr>
                        <a:t> </a:t>
                      </a:r>
                      <a:r>
                        <a:rPr sz="1000" dirty="0">
                          <a:latin typeface="Franklin Gothic Book"/>
                          <a:cs typeface="Franklin Gothic Book"/>
                        </a:rPr>
                        <a:t>access</a:t>
                      </a:r>
                      <a:r>
                        <a:rPr sz="1000" spc="-5" dirty="0">
                          <a:latin typeface="Franklin Gothic Book"/>
                          <a:cs typeface="Franklin Gothic Book"/>
                        </a:rPr>
                        <a:t> </a:t>
                      </a:r>
                      <a:r>
                        <a:rPr sz="1000" spc="-10" dirty="0">
                          <a:latin typeface="Franklin Gothic Book"/>
                          <a:cs typeface="Franklin Gothic Book"/>
                        </a:rPr>
                        <a:t>requirements</a:t>
                      </a:r>
                      <a:r>
                        <a:rPr sz="1000" spc="-5" dirty="0">
                          <a:latin typeface="Franklin Gothic Book"/>
                          <a:cs typeface="Franklin Gothic Book"/>
                        </a:rPr>
                        <a:t> </a:t>
                      </a:r>
                      <a:r>
                        <a:rPr sz="1000" dirty="0">
                          <a:latin typeface="Franklin Gothic Book"/>
                          <a:cs typeface="Franklin Gothic Book"/>
                        </a:rPr>
                        <a:t>defined in</a:t>
                      </a:r>
                      <a:r>
                        <a:rPr sz="1000" spc="-10" dirty="0">
                          <a:latin typeface="Franklin Gothic Book"/>
                          <a:cs typeface="Franklin Gothic Book"/>
                        </a:rPr>
                        <a:t> accordance </a:t>
                      </a:r>
                      <a:r>
                        <a:rPr sz="1000" dirty="0">
                          <a:latin typeface="Franklin Gothic Book"/>
                          <a:cs typeface="Franklin Gothic Book"/>
                        </a:rPr>
                        <a:t>to</a:t>
                      </a:r>
                      <a:r>
                        <a:rPr sz="1000" spc="-5" dirty="0">
                          <a:latin typeface="Franklin Gothic Book"/>
                          <a:cs typeface="Franklin Gothic Book"/>
                        </a:rPr>
                        <a:t> </a:t>
                      </a:r>
                      <a:r>
                        <a:rPr sz="1000" dirty="0">
                          <a:latin typeface="Franklin Gothic Book"/>
                          <a:cs typeface="Franklin Gothic Book"/>
                        </a:rPr>
                        <a:t>least</a:t>
                      </a:r>
                      <a:r>
                        <a:rPr sz="1000" spc="-10" dirty="0">
                          <a:latin typeface="Franklin Gothic Book"/>
                          <a:cs typeface="Franklin Gothic Book"/>
                        </a:rPr>
                        <a:t> privileged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data </a:t>
                      </a:r>
                      <a:r>
                        <a:rPr sz="1000" spc="-10" dirty="0">
                          <a:latin typeface="Franklin Gothic Book"/>
                          <a:cs typeface="Franklin Gothic Book"/>
                        </a:rPr>
                        <a:t>minimization</a:t>
                      </a:r>
                      <a:r>
                        <a:rPr sz="1000" spc="-15" dirty="0">
                          <a:latin typeface="Franklin Gothic Book"/>
                          <a:cs typeface="Franklin Gothic Book"/>
                        </a:rPr>
                        <a:t> </a:t>
                      </a:r>
                      <a:r>
                        <a:rPr sz="1000" spc="-10" dirty="0">
                          <a:latin typeface="Franklin Gothic Book"/>
                          <a:cs typeface="Franklin Gothic Book"/>
                        </a:rPr>
                        <a:t>methodologies.</a:t>
                      </a:r>
                      <a:r>
                        <a:rPr sz="1000" spc="-20" dirty="0">
                          <a:latin typeface="Franklin Gothic Book"/>
                          <a:cs typeface="Franklin Gothic Book"/>
                        </a:rPr>
                        <a:t> </a:t>
                      </a:r>
                      <a:r>
                        <a:rPr sz="1000" dirty="0">
                          <a:latin typeface="Franklin Gothic Book"/>
                          <a:cs typeface="Franklin Gothic Book"/>
                        </a:rPr>
                        <a:t>Monitors</a:t>
                      </a:r>
                      <a:r>
                        <a:rPr sz="1000" spc="-10" dirty="0">
                          <a:latin typeface="Franklin Gothic Book"/>
                          <a:cs typeface="Franklin Gothic Book"/>
                        </a:rPr>
                        <a:t> </a:t>
                      </a:r>
                      <a:r>
                        <a:rPr sz="1000" dirty="0">
                          <a:latin typeface="Franklin Gothic Book"/>
                          <a:cs typeface="Franklin Gothic Book"/>
                        </a:rPr>
                        <a:t>providers</a:t>
                      </a:r>
                      <a:r>
                        <a:rPr sz="1000" spc="-5" dirty="0">
                          <a:latin typeface="Franklin Gothic Book"/>
                          <a:cs typeface="Franklin Gothic Book"/>
                        </a:rPr>
                        <a:t> </a:t>
                      </a:r>
                      <a:r>
                        <a:rPr sz="1000" dirty="0">
                          <a:latin typeface="Franklin Gothic Book"/>
                          <a:cs typeface="Franklin Gothic Book"/>
                        </a:rPr>
                        <a:t>for</a:t>
                      </a:r>
                      <a:r>
                        <a:rPr sz="1000" spc="-15" dirty="0">
                          <a:latin typeface="Franklin Gothic Book"/>
                          <a:cs typeface="Franklin Gothic Book"/>
                        </a:rPr>
                        <a:t> </a:t>
                      </a:r>
                      <a:r>
                        <a:rPr sz="1000" spc="-10" dirty="0">
                          <a:latin typeface="Franklin Gothic Book"/>
                          <a:cs typeface="Franklin Gothic Book"/>
                        </a:rPr>
                        <a:t>compliance.</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838759">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374650" algn="just">
                        <a:lnSpc>
                          <a:spcPts val="1250"/>
                        </a:lnSpc>
                        <a:spcBef>
                          <a:spcPts val="630"/>
                        </a:spcBef>
                      </a:pPr>
                      <a:r>
                        <a:rPr sz="1000" dirty="0">
                          <a:latin typeface="Franklin Gothic Book"/>
                          <a:cs typeface="Franklin Gothic Book"/>
                        </a:rPr>
                        <a:t>System</a:t>
                      </a:r>
                      <a:r>
                        <a:rPr sz="1000" spc="-40" dirty="0">
                          <a:latin typeface="Franklin Gothic Book"/>
                          <a:cs typeface="Franklin Gothic Book"/>
                        </a:rPr>
                        <a:t> </a:t>
                      </a:r>
                      <a:r>
                        <a:rPr sz="1000" spc="-10" dirty="0">
                          <a:latin typeface="Franklin Gothic Book"/>
                          <a:cs typeface="Franklin Gothic Book"/>
                        </a:rPr>
                        <a:t>Configuration </a:t>
                      </a:r>
                      <a:r>
                        <a:rPr sz="1000" dirty="0">
                          <a:latin typeface="Franklin Gothic Book"/>
                          <a:cs typeface="Franklin Gothic Book"/>
                        </a:rPr>
                        <a:t>Hardening</a:t>
                      </a:r>
                      <a:r>
                        <a:rPr sz="1000" spc="-4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spc="-20" dirty="0">
                          <a:latin typeface="Franklin Gothic Book"/>
                          <a:cs typeface="Franklin Gothic Book"/>
                        </a:rPr>
                        <a:t>Patch </a:t>
                      </a:r>
                      <a:r>
                        <a:rPr sz="1000" spc="-10" dirty="0">
                          <a:latin typeface="Franklin Gothic Book"/>
                          <a:cs typeface="Franklin Gothic Book"/>
                        </a:rPr>
                        <a:t>Management</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20014">
                        <a:lnSpc>
                          <a:spcPts val="1250"/>
                        </a:lnSpc>
                        <a:spcBef>
                          <a:spcPts val="630"/>
                        </a:spcBef>
                      </a:pPr>
                      <a:r>
                        <a:rPr sz="1000" dirty="0">
                          <a:latin typeface="Franklin Gothic Book"/>
                          <a:cs typeface="Franklin Gothic Book"/>
                        </a:rPr>
                        <a:t>Ensure</a:t>
                      </a:r>
                      <a:r>
                        <a:rPr sz="1000" spc="-30"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spc="-10" dirty="0">
                          <a:latin typeface="Franklin Gothic Book"/>
                          <a:cs typeface="Franklin Gothic Book"/>
                        </a:rPr>
                        <a:t>systems</a:t>
                      </a:r>
                      <a:r>
                        <a:rPr sz="1000" spc="-25" dirty="0">
                          <a:latin typeface="Franklin Gothic Book"/>
                          <a:cs typeface="Franklin Gothic Book"/>
                        </a:rPr>
                        <a:t> </a:t>
                      </a:r>
                      <a:r>
                        <a:rPr sz="1000" dirty="0">
                          <a:latin typeface="Franklin Gothic Book"/>
                          <a:cs typeface="Franklin Gothic Book"/>
                        </a:rPr>
                        <a:t>are</a:t>
                      </a:r>
                      <a:r>
                        <a:rPr sz="1000" spc="-25" dirty="0">
                          <a:latin typeface="Franklin Gothic Book"/>
                          <a:cs typeface="Franklin Gothic Book"/>
                        </a:rPr>
                        <a:t> </a:t>
                      </a:r>
                      <a:r>
                        <a:rPr sz="1000" dirty="0">
                          <a:latin typeface="Franklin Gothic Book"/>
                          <a:cs typeface="Franklin Gothic Book"/>
                        </a:rPr>
                        <a:t>installed</a:t>
                      </a:r>
                      <a:r>
                        <a:rPr sz="1000" spc="-20"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maintained</a:t>
                      </a:r>
                      <a:r>
                        <a:rPr sz="1000" spc="-20" dirty="0">
                          <a:latin typeface="Franklin Gothic Book"/>
                          <a:cs typeface="Franklin Gothic Book"/>
                        </a:rPr>
                        <a:t> </a:t>
                      </a:r>
                      <a:r>
                        <a:rPr sz="1000" dirty="0">
                          <a:latin typeface="Franklin Gothic Book"/>
                          <a:cs typeface="Franklin Gothic Book"/>
                        </a:rPr>
                        <a:t>in</a:t>
                      </a:r>
                      <a:r>
                        <a:rPr sz="1000" spc="-25" dirty="0">
                          <a:latin typeface="Franklin Gothic Book"/>
                          <a:cs typeface="Franklin Gothic Book"/>
                        </a:rPr>
                        <a:t> </a:t>
                      </a:r>
                      <a:r>
                        <a:rPr sz="1000" dirty="0">
                          <a:latin typeface="Franklin Gothic Book"/>
                          <a:cs typeface="Franklin Gothic Book"/>
                        </a:rPr>
                        <a:t>a</a:t>
                      </a:r>
                      <a:r>
                        <a:rPr sz="1000" spc="-25" dirty="0">
                          <a:latin typeface="Franklin Gothic Book"/>
                          <a:cs typeface="Franklin Gothic Book"/>
                        </a:rPr>
                        <a:t> </a:t>
                      </a:r>
                      <a:r>
                        <a:rPr sz="1000" dirty="0">
                          <a:latin typeface="Franklin Gothic Book"/>
                          <a:cs typeface="Franklin Gothic Book"/>
                        </a:rPr>
                        <a:t>manner</a:t>
                      </a:r>
                      <a:r>
                        <a:rPr sz="1000" spc="-30"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spc="-10" dirty="0">
                          <a:latin typeface="Franklin Gothic Book"/>
                          <a:cs typeface="Franklin Gothic Book"/>
                        </a:rPr>
                        <a:t>prevents</a:t>
                      </a:r>
                      <a:r>
                        <a:rPr sz="1000" spc="-35" dirty="0">
                          <a:latin typeface="Franklin Gothic Book"/>
                          <a:cs typeface="Franklin Gothic Book"/>
                        </a:rPr>
                        <a:t> </a:t>
                      </a:r>
                      <a:r>
                        <a:rPr sz="1000" spc="-10" dirty="0">
                          <a:latin typeface="Franklin Gothic Book"/>
                          <a:cs typeface="Franklin Gothic Book"/>
                        </a:rPr>
                        <a:t>unauthorized</a:t>
                      </a:r>
                      <a:r>
                        <a:rPr sz="1000" spc="500" dirty="0">
                          <a:latin typeface="Franklin Gothic Book"/>
                          <a:cs typeface="Franklin Gothic Book"/>
                        </a:rPr>
                        <a:t> </a:t>
                      </a:r>
                      <a:r>
                        <a:rPr sz="1000" dirty="0">
                          <a:latin typeface="Franklin Gothic Book"/>
                          <a:cs typeface="Franklin Gothic Book"/>
                        </a:rPr>
                        <a:t>access,</a:t>
                      </a:r>
                      <a:r>
                        <a:rPr sz="1000" spc="-50" dirty="0">
                          <a:latin typeface="Franklin Gothic Book"/>
                          <a:cs typeface="Franklin Gothic Book"/>
                        </a:rPr>
                        <a:t> </a:t>
                      </a:r>
                      <a:r>
                        <a:rPr sz="1000" spc="-10" dirty="0">
                          <a:latin typeface="Franklin Gothic Book"/>
                          <a:cs typeface="Franklin Gothic Book"/>
                        </a:rPr>
                        <a:t>unauthorized</a:t>
                      </a:r>
                      <a:r>
                        <a:rPr sz="1000" spc="-25" dirty="0">
                          <a:latin typeface="Franklin Gothic Book"/>
                          <a:cs typeface="Franklin Gothic Book"/>
                        </a:rPr>
                        <a:t> </a:t>
                      </a:r>
                      <a:r>
                        <a:rPr sz="1000" dirty="0">
                          <a:latin typeface="Franklin Gothic Book"/>
                          <a:cs typeface="Franklin Gothic Book"/>
                        </a:rPr>
                        <a:t>use,</a:t>
                      </a:r>
                      <a:r>
                        <a:rPr sz="1000" spc="-4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service</a:t>
                      </a:r>
                      <a:r>
                        <a:rPr sz="1000" spc="-40" dirty="0">
                          <a:latin typeface="Franklin Gothic Book"/>
                          <a:cs typeface="Franklin Gothic Book"/>
                        </a:rPr>
                        <a:t> </a:t>
                      </a:r>
                      <a:r>
                        <a:rPr sz="1000" dirty="0">
                          <a:latin typeface="Franklin Gothic Book"/>
                          <a:cs typeface="Franklin Gothic Book"/>
                        </a:rPr>
                        <a:t>disruptions</a:t>
                      </a:r>
                      <a:r>
                        <a:rPr sz="1000" spc="-30" dirty="0">
                          <a:latin typeface="Franklin Gothic Book"/>
                          <a:cs typeface="Franklin Gothic Book"/>
                        </a:rPr>
                        <a:t> </a:t>
                      </a:r>
                      <a:r>
                        <a:rPr sz="1000" dirty="0">
                          <a:latin typeface="Franklin Gothic Book"/>
                          <a:cs typeface="Franklin Gothic Book"/>
                        </a:rPr>
                        <a:t>by</a:t>
                      </a:r>
                      <a:r>
                        <a:rPr sz="1000" spc="-35" dirty="0">
                          <a:latin typeface="Franklin Gothic Book"/>
                          <a:cs typeface="Franklin Gothic Book"/>
                        </a:rPr>
                        <a:t> </a:t>
                      </a:r>
                      <a:r>
                        <a:rPr sz="1000" dirty="0">
                          <a:latin typeface="Franklin Gothic Book"/>
                          <a:cs typeface="Franklin Gothic Book"/>
                        </a:rPr>
                        <a:t>configuring</a:t>
                      </a:r>
                      <a:r>
                        <a:rPr sz="1000" spc="-40" dirty="0">
                          <a:latin typeface="Franklin Gothic Book"/>
                          <a:cs typeface="Franklin Gothic Book"/>
                        </a:rPr>
                        <a:t> </a:t>
                      </a:r>
                      <a:r>
                        <a:rPr sz="1000" dirty="0">
                          <a:latin typeface="Franklin Gothic Book"/>
                          <a:cs typeface="Franklin Gothic Book"/>
                        </a:rPr>
                        <a:t>operation</a:t>
                      </a:r>
                      <a:r>
                        <a:rPr sz="1000" spc="-40" dirty="0">
                          <a:latin typeface="Franklin Gothic Book"/>
                          <a:cs typeface="Franklin Gothic Book"/>
                        </a:rPr>
                        <a:t> </a:t>
                      </a:r>
                      <a:r>
                        <a:rPr sz="1000" dirty="0">
                          <a:latin typeface="Franklin Gothic Book"/>
                          <a:cs typeface="Franklin Gothic Book"/>
                        </a:rPr>
                        <a:t>systems</a:t>
                      </a:r>
                      <a:r>
                        <a:rPr sz="1000" spc="-40" dirty="0">
                          <a:latin typeface="Franklin Gothic Book"/>
                          <a:cs typeface="Franklin Gothic Book"/>
                        </a:rPr>
                        <a:t> </a:t>
                      </a:r>
                      <a:r>
                        <a:rPr sz="1000" dirty="0">
                          <a:latin typeface="Franklin Gothic Book"/>
                          <a:cs typeface="Franklin Gothic Book"/>
                        </a:rPr>
                        <a:t>and</a:t>
                      </a:r>
                      <a:r>
                        <a:rPr sz="1000" spc="-40" dirty="0">
                          <a:latin typeface="Franklin Gothic Book"/>
                          <a:cs typeface="Franklin Gothic Book"/>
                        </a:rPr>
                        <a:t> </a:t>
                      </a:r>
                      <a:r>
                        <a:rPr sz="1000" spc="-10" dirty="0">
                          <a:latin typeface="Franklin Gothic Book"/>
                          <a:cs typeface="Franklin Gothic Book"/>
                        </a:rPr>
                        <a:t>software </a:t>
                      </a:r>
                      <a:r>
                        <a:rPr sz="1000" dirty="0">
                          <a:latin typeface="Franklin Gothic Book"/>
                          <a:cs typeface="Franklin Gothic Book"/>
                        </a:rPr>
                        <a:t>with</a:t>
                      </a:r>
                      <a:r>
                        <a:rPr sz="1000" spc="5" dirty="0">
                          <a:latin typeface="Franklin Gothic Book"/>
                          <a:cs typeface="Franklin Gothic Book"/>
                        </a:rPr>
                        <a:t> </a:t>
                      </a:r>
                      <a:r>
                        <a:rPr sz="1000" spc="-10" dirty="0">
                          <a:latin typeface="Franklin Gothic Book"/>
                          <a:cs typeface="Franklin Gothic Book"/>
                        </a:rPr>
                        <a:t>appropriate</a:t>
                      </a:r>
                      <a:r>
                        <a:rPr sz="1000" spc="5" dirty="0">
                          <a:latin typeface="Franklin Gothic Book"/>
                          <a:cs typeface="Franklin Gothic Book"/>
                        </a:rPr>
                        <a:t> </a:t>
                      </a:r>
                      <a:r>
                        <a:rPr sz="1000" spc="-10" dirty="0">
                          <a:latin typeface="Franklin Gothic Book"/>
                          <a:cs typeface="Franklin Gothic Book"/>
                        </a:rPr>
                        <a:t>parameters.</a:t>
                      </a:r>
                      <a:r>
                        <a:rPr sz="1000" spc="5" dirty="0">
                          <a:latin typeface="Franklin Gothic Book"/>
                          <a:cs typeface="Franklin Gothic Book"/>
                        </a:rPr>
                        <a:t> </a:t>
                      </a:r>
                      <a:r>
                        <a:rPr sz="1000" dirty="0">
                          <a:latin typeface="Franklin Gothic Book"/>
                          <a:cs typeface="Franklin Gothic Book"/>
                        </a:rPr>
                        <a:t>Includes</a:t>
                      </a:r>
                      <a:r>
                        <a:rPr sz="1000" spc="10" dirty="0">
                          <a:latin typeface="Franklin Gothic Book"/>
                          <a:cs typeface="Franklin Gothic Book"/>
                        </a:rPr>
                        <a:t> </a:t>
                      </a:r>
                      <a:r>
                        <a:rPr sz="1000" dirty="0">
                          <a:latin typeface="Franklin Gothic Book"/>
                          <a:cs typeface="Franklin Gothic Book"/>
                        </a:rPr>
                        <a:t>the</a:t>
                      </a:r>
                      <a:r>
                        <a:rPr sz="1000" spc="5" dirty="0">
                          <a:latin typeface="Franklin Gothic Book"/>
                          <a:cs typeface="Franklin Gothic Book"/>
                        </a:rPr>
                        <a:t> </a:t>
                      </a:r>
                      <a:r>
                        <a:rPr sz="1000" spc="-10" dirty="0">
                          <a:latin typeface="Franklin Gothic Book"/>
                          <a:cs typeface="Franklin Gothic Book"/>
                        </a:rPr>
                        <a:t>removal </a:t>
                      </a:r>
                      <a:r>
                        <a:rPr sz="1000" dirty="0">
                          <a:latin typeface="Franklin Gothic Book"/>
                          <a:cs typeface="Franklin Gothic Book"/>
                        </a:rPr>
                        <a:t>of default</a:t>
                      </a:r>
                      <a:r>
                        <a:rPr sz="1000" spc="-10" dirty="0">
                          <a:latin typeface="Franklin Gothic Book"/>
                          <a:cs typeface="Franklin Gothic Book"/>
                        </a:rPr>
                        <a:t> accounts/passwords, disablement</a:t>
                      </a:r>
                      <a:r>
                        <a:rPr sz="1000" spc="500" dirty="0">
                          <a:latin typeface="Franklin Gothic Book"/>
                          <a:cs typeface="Franklin Gothic Book"/>
                        </a:rPr>
                        <a:t> </a:t>
                      </a:r>
                      <a:r>
                        <a:rPr sz="1000" dirty="0">
                          <a:latin typeface="Franklin Gothic Book"/>
                          <a:cs typeface="Franklin Gothic Book"/>
                        </a:rPr>
                        <a:t>of</a:t>
                      </a:r>
                      <a:r>
                        <a:rPr sz="1000" spc="5" dirty="0">
                          <a:latin typeface="Franklin Gothic Book"/>
                          <a:cs typeface="Franklin Gothic Book"/>
                        </a:rPr>
                        <a:t> </a:t>
                      </a:r>
                      <a:r>
                        <a:rPr sz="1000" spc="-10" dirty="0">
                          <a:latin typeface="Franklin Gothic Book"/>
                          <a:cs typeface="Franklin Gothic Book"/>
                        </a:rPr>
                        <a:t>unnecessary</a:t>
                      </a:r>
                      <a:r>
                        <a:rPr sz="1000" dirty="0">
                          <a:latin typeface="Franklin Gothic Book"/>
                          <a:cs typeface="Franklin Gothic Book"/>
                        </a:rPr>
                        <a:t> </a:t>
                      </a:r>
                      <a:r>
                        <a:rPr sz="1000" spc="-10" dirty="0">
                          <a:latin typeface="Franklin Gothic Book"/>
                          <a:cs typeface="Franklin Gothic Book"/>
                        </a:rPr>
                        <a:t>protocols/ports/services,</a:t>
                      </a:r>
                      <a:r>
                        <a:rPr sz="1000" spc="-15" dirty="0">
                          <a:latin typeface="Franklin Gothic Book"/>
                          <a:cs typeface="Franklin Gothic Book"/>
                        </a:rPr>
                        <a:t> </a:t>
                      </a:r>
                      <a:r>
                        <a:rPr sz="1000" dirty="0">
                          <a:latin typeface="Franklin Gothic Book"/>
                          <a:cs typeface="Franklin Gothic Book"/>
                        </a:rPr>
                        <a:t>and</a:t>
                      </a:r>
                      <a:r>
                        <a:rPr sz="1000" spc="5" dirty="0">
                          <a:latin typeface="Franklin Gothic Book"/>
                          <a:cs typeface="Franklin Gothic Book"/>
                        </a:rPr>
                        <a:t> </a:t>
                      </a:r>
                      <a:r>
                        <a:rPr sz="1000" dirty="0">
                          <a:latin typeface="Franklin Gothic Book"/>
                          <a:cs typeface="Franklin Gothic Book"/>
                        </a:rPr>
                        <a:t>the</a:t>
                      </a:r>
                      <a:r>
                        <a:rPr sz="1000" spc="-5" dirty="0">
                          <a:latin typeface="Franklin Gothic Book"/>
                          <a:cs typeface="Franklin Gothic Book"/>
                        </a:rPr>
                        <a:t> </a:t>
                      </a:r>
                      <a:r>
                        <a:rPr sz="1000" dirty="0">
                          <a:latin typeface="Franklin Gothic Book"/>
                          <a:cs typeface="Franklin Gothic Book"/>
                        </a:rPr>
                        <a:t>ongoing</a:t>
                      </a:r>
                      <a:r>
                        <a:rPr sz="1000" spc="-5" dirty="0">
                          <a:latin typeface="Franklin Gothic Book"/>
                          <a:cs typeface="Franklin Gothic Book"/>
                        </a:rPr>
                        <a:t> </a:t>
                      </a:r>
                      <a:r>
                        <a:rPr sz="1000" dirty="0">
                          <a:latin typeface="Franklin Gothic Book"/>
                          <a:cs typeface="Franklin Gothic Book"/>
                        </a:rPr>
                        <a:t>distribution</a:t>
                      </a:r>
                      <a:r>
                        <a:rPr sz="1000" spc="5" dirty="0">
                          <a:latin typeface="Franklin Gothic Book"/>
                          <a:cs typeface="Franklin Gothic Book"/>
                        </a:rPr>
                        <a:t> </a:t>
                      </a:r>
                      <a:r>
                        <a:rPr sz="1000" dirty="0">
                          <a:latin typeface="Franklin Gothic Book"/>
                          <a:cs typeface="Franklin Gothic Book"/>
                        </a:rPr>
                        <a:t>and</a:t>
                      </a:r>
                      <a:r>
                        <a:rPr sz="1000" spc="5" dirty="0">
                          <a:latin typeface="Franklin Gothic Book"/>
                          <a:cs typeface="Franklin Gothic Book"/>
                        </a:rPr>
                        <a:t> </a:t>
                      </a:r>
                      <a:r>
                        <a:rPr sz="1000" spc="-10" dirty="0">
                          <a:latin typeface="Franklin Gothic Book"/>
                          <a:cs typeface="Franklin Gothic Book"/>
                        </a:rPr>
                        <a:t>installation</a:t>
                      </a:r>
                      <a:r>
                        <a:rPr sz="1000" spc="-5"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service packs/patches.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643218">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a:lnSpc>
                          <a:spcPct val="100000"/>
                        </a:lnSpc>
                        <a:spcBef>
                          <a:spcPts val="530"/>
                        </a:spcBef>
                      </a:pPr>
                      <a:r>
                        <a:rPr sz="1000" dirty="0">
                          <a:latin typeface="Franklin Gothic Book"/>
                          <a:cs typeface="Franklin Gothic Book"/>
                        </a:rPr>
                        <a:t>Access</a:t>
                      </a:r>
                      <a:r>
                        <a:rPr sz="1000" spc="-35" dirty="0">
                          <a:latin typeface="Franklin Gothic Book"/>
                          <a:cs typeface="Franklin Gothic Book"/>
                        </a:rPr>
                        <a:t> </a:t>
                      </a:r>
                      <a:r>
                        <a:rPr sz="1000" spc="-10" dirty="0">
                          <a:latin typeface="Franklin Gothic Book"/>
                          <a:cs typeface="Franklin Gothic Book"/>
                        </a:rPr>
                        <a:t>Control</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35255">
                        <a:lnSpc>
                          <a:spcPts val="1250"/>
                        </a:lnSpc>
                        <a:spcBef>
                          <a:spcPts val="540"/>
                        </a:spcBef>
                      </a:pPr>
                      <a:r>
                        <a:rPr sz="1000" dirty="0">
                          <a:latin typeface="Franklin Gothic Book"/>
                          <a:cs typeface="Franklin Gothic Book"/>
                        </a:rPr>
                        <a:t>Processes</a:t>
                      </a:r>
                      <a:r>
                        <a:rPr sz="1000" spc="-45" dirty="0">
                          <a:latin typeface="Franklin Gothic Book"/>
                          <a:cs typeface="Franklin Gothic Book"/>
                        </a:rPr>
                        <a:t> </a:t>
                      </a:r>
                      <a:r>
                        <a:rPr sz="1000" dirty="0">
                          <a:latin typeface="Franklin Gothic Book"/>
                          <a:cs typeface="Franklin Gothic Book"/>
                        </a:rPr>
                        <a:t>used</a:t>
                      </a:r>
                      <a:r>
                        <a:rPr sz="1000" spc="-25" dirty="0">
                          <a:latin typeface="Franklin Gothic Book"/>
                          <a:cs typeface="Franklin Gothic Book"/>
                        </a:rPr>
                        <a:t> </a:t>
                      </a:r>
                      <a:r>
                        <a:rPr sz="1000" dirty="0">
                          <a:latin typeface="Franklin Gothic Book"/>
                          <a:cs typeface="Franklin Gothic Book"/>
                        </a:rPr>
                        <a:t>to</a:t>
                      </a:r>
                      <a:r>
                        <a:rPr sz="1000" spc="-40" dirty="0">
                          <a:latin typeface="Franklin Gothic Book"/>
                          <a:cs typeface="Franklin Gothic Book"/>
                        </a:rPr>
                        <a:t> </a:t>
                      </a:r>
                      <a:r>
                        <a:rPr sz="1000" dirty="0">
                          <a:latin typeface="Franklin Gothic Book"/>
                          <a:cs typeface="Franklin Gothic Book"/>
                        </a:rPr>
                        <a:t>ensure</a:t>
                      </a:r>
                      <a:r>
                        <a:rPr sz="1000" spc="-40" dirty="0">
                          <a:latin typeface="Franklin Gothic Book"/>
                          <a:cs typeface="Franklin Gothic Book"/>
                        </a:rPr>
                        <a:t> </a:t>
                      </a:r>
                      <a:r>
                        <a:rPr sz="1000" dirty="0">
                          <a:latin typeface="Franklin Gothic Book"/>
                          <a:cs typeface="Franklin Gothic Book"/>
                        </a:rPr>
                        <a:t>access</a:t>
                      </a:r>
                      <a:r>
                        <a:rPr sz="1000" spc="-35"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spc="-10" dirty="0">
                          <a:latin typeface="Franklin Gothic Book"/>
                          <a:cs typeface="Franklin Gothic Book"/>
                        </a:rPr>
                        <a:t>applications,</a:t>
                      </a:r>
                      <a:r>
                        <a:rPr sz="1000" spc="-45" dirty="0">
                          <a:latin typeface="Franklin Gothic Book"/>
                          <a:cs typeface="Franklin Gothic Book"/>
                        </a:rPr>
                        <a:t> </a:t>
                      </a:r>
                      <a:r>
                        <a:rPr sz="1000" dirty="0">
                          <a:latin typeface="Franklin Gothic Book"/>
                          <a:cs typeface="Franklin Gothic Book"/>
                        </a:rPr>
                        <a:t>servers,</a:t>
                      </a:r>
                      <a:r>
                        <a:rPr sz="1000" spc="-30" dirty="0">
                          <a:latin typeface="Franklin Gothic Book"/>
                          <a:cs typeface="Franklin Gothic Book"/>
                        </a:rPr>
                        <a:t> </a:t>
                      </a:r>
                      <a:r>
                        <a:rPr sz="1000" dirty="0">
                          <a:latin typeface="Franklin Gothic Book"/>
                          <a:cs typeface="Franklin Gothic Book"/>
                        </a:rPr>
                        <a:t>databases,</a:t>
                      </a:r>
                      <a:r>
                        <a:rPr sz="1000" spc="-30"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network</a:t>
                      </a:r>
                      <a:r>
                        <a:rPr sz="1000" spc="-35" dirty="0">
                          <a:latin typeface="Franklin Gothic Book"/>
                          <a:cs typeface="Franklin Gothic Book"/>
                        </a:rPr>
                        <a:t> </a:t>
                      </a:r>
                      <a:r>
                        <a:rPr sz="1000" dirty="0">
                          <a:latin typeface="Franklin Gothic Book"/>
                          <a:cs typeface="Franklin Gothic Book"/>
                        </a:rPr>
                        <a:t>devices</a:t>
                      </a:r>
                      <a:r>
                        <a:rPr sz="1000" spc="-30" dirty="0">
                          <a:latin typeface="Franklin Gothic Book"/>
                          <a:cs typeface="Franklin Gothic Book"/>
                        </a:rPr>
                        <a:t> </a:t>
                      </a:r>
                      <a:r>
                        <a:rPr sz="1000" dirty="0">
                          <a:latin typeface="Franklin Gothic Book"/>
                          <a:cs typeface="Franklin Gothic Book"/>
                        </a:rPr>
                        <a:t>in</a:t>
                      </a:r>
                      <a:r>
                        <a:rPr sz="1000" spc="-35" dirty="0">
                          <a:latin typeface="Franklin Gothic Book"/>
                          <a:cs typeface="Franklin Gothic Book"/>
                        </a:rPr>
                        <a:t> </a:t>
                      </a:r>
                      <a:r>
                        <a:rPr sz="1000" spc="-25" dirty="0">
                          <a:latin typeface="Franklin Gothic Book"/>
                          <a:cs typeface="Franklin Gothic Book"/>
                        </a:rPr>
                        <a:t>the </a:t>
                      </a:r>
                      <a:r>
                        <a:rPr sz="1000" spc="-10" dirty="0">
                          <a:latin typeface="Franklin Gothic Book"/>
                          <a:cs typeface="Franklin Gothic Book"/>
                        </a:rPr>
                        <a:t>environment</a:t>
                      </a:r>
                      <a:r>
                        <a:rPr sz="1000" spc="-25" dirty="0">
                          <a:latin typeface="Franklin Gothic Book"/>
                          <a:cs typeface="Franklin Gothic Book"/>
                        </a:rPr>
                        <a:t> </a:t>
                      </a:r>
                      <a:r>
                        <a:rPr sz="1000" dirty="0">
                          <a:latin typeface="Franklin Gothic Book"/>
                          <a:cs typeface="Franklin Gothic Book"/>
                        </a:rPr>
                        <a:t>is</a:t>
                      </a:r>
                      <a:r>
                        <a:rPr sz="1000" spc="-15" dirty="0">
                          <a:latin typeface="Franklin Gothic Book"/>
                          <a:cs typeface="Franklin Gothic Book"/>
                        </a:rPr>
                        <a:t> </a:t>
                      </a:r>
                      <a:r>
                        <a:rPr sz="1000" dirty="0">
                          <a:latin typeface="Franklin Gothic Book"/>
                          <a:cs typeface="Franklin Gothic Book"/>
                        </a:rPr>
                        <a:t>limited</a:t>
                      </a:r>
                      <a:r>
                        <a:rPr sz="1000" spc="-15"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authorized</a:t>
                      </a:r>
                      <a:r>
                        <a:rPr sz="1000" spc="-25" dirty="0">
                          <a:latin typeface="Franklin Gothic Book"/>
                          <a:cs typeface="Franklin Gothic Book"/>
                        </a:rPr>
                        <a:t> </a:t>
                      </a:r>
                      <a:r>
                        <a:rPr sz="1000" dirty="0">
                          <a:latin typeface="Franklin Gothic Book"/>
                          <a:cs typeface="Franklin Gothic Book"/>
                        </a:rPr>
                        <a:t>personnel.</a:t>
                      </a:r>
                      <a:r>
                        <a:rPr sz="1000" spc="-20" dirty="0">
                          <a:latin typeface="Franklin Gothic Book"/>
                          <a:cs typeface="Franklin Gothic Book"/>
                        </a:rPr>
                        <a:t> </a:t>
                      </a:r>
                      <a:r>
                        <a:rPr sz="1000" dirty="0">
                          <a:latin typeface="Franklin Gothic Book"/>
                          <a:cs typeface="Franklin Gothic Book"/>
                        </a:rPr>
                        <a:t>Access</a:t>
                      </a:r>
                      <a:r>
                        <a:rPr sz="1000" spc="-15" dirty="0">
                          <a:latin typeface="Franklin Gothic Book"/>
                          <a:cs typeface="Franklin Gothic Book"/>
                        </a:rPr>
                        <a:t> </a:t>
                      </a:r>
                      <a:r>
                        <a:rPr sz="1000" dirty="0">
                          <a:latin typeface="Franklin Gothic Book"/>
                          <a:cs typeface="Franklin Gothic Book"/>
                        </a:rPr>
                        <a:t>is</a:t>
                      </a:r>
                      <a:r>
                        <a:rPr sz="1000" spc="-20" dirty="0">
                          <a:latin typeface="Franklin Gothic Book"/>
                          <a:cs typeface="Franklin Gothic Book"/>
                        </a:rPr>
                        <a:t> </a:t>
                      </a:r>
                      <a:r>
                        <a:rPr sz="1000" dirty="0">
                          <a:latin typeface="Franklin Gothic Book"/>
                          <a:cs typeface="Franklin Gothic Book"/>
                        </a:rPr>
                        <a:t>to</a:t>
                      </a:r>
                      <a:r>
                        <a:rPr sz="1000" spc="-15" dirty="0">
                          <a:latin typeface="Franklin Gothic Book"/>
                          <a:cs typeface="Franklin Gothic Book"/>
                        </a:rPr>
                        <a:t> </a:t>
                      </a:r>
                      <a:r>
                        <a:rPr sz="1000" dirty="0">
                          <a:latin typeface="Franklin Gothic Book"/>
                          <a:cs typeface="Franklin Gothic Book"/>
                        </a:rPr>
                        <a:t>be</a:t>
                      </a:r>
                      <a:r>
                        <a:rPr sz="1000" spc="-20" dirty="0">
                          <a:latin typeface="Franklin Gothic Book"/>
                          <a:cs typeface="Franklin Gothic Book"/>
                        </a:rPr>
                        <a:t> </a:t>
                      </a:r>
                      <a:r>
                        <a:rPr sz="1000" dirty="0">
                          <a:latin typeface="Franklin Gothic Book"/>
                          <a:cs typeface="Franklin Gothic Book"/>
                        </a:rPr>
                        <a:t>limited</a:t>
                      </a:r>
                      <a:r>
                        <a:rPr sz="1000" spc="-10"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spc="-10" dirty="0">
                          <a:latin typeface="Franklin Gothic Book"/>
                          <a:cs typeface="Franklin Gothic Book"/>
                        </a:rPr>
                        <a:t>authorized</a:t>
                      </a:r>
                      <a:r>
                        <a:rPr sz="1000" spc="-30" dirty="0">
                          <a:latin typeface="Franklin Gothic Book"/>
                          <a:cs typeface="Franklin Gothic Book"/>
                        </a:rPr>
                        <a:t> </a:t>
                      </a:r>
                      <a:r>
                        <a:rPr sz="1000" spc="-10" dirty="0">
                          <a:latin typeface="Franklin Gothic Book"/>
                          <a:cs typeface="Franklin Gothic Book"/>
                        </a:rPr>
                        <a:t>users, </a:t>
                      </a:r>
                      <a:r>
                        <a:rPr sz="1000" dirty="0">
                          <a:latin typeface="Franklin Gothic Book"/>
                          <a:cs typeface="Franklin Gothic Book"/>
                        </a:rPr>
                        <a:t>processes</a:t>
                      </a:r>
                      <a:r>
                        <a:rPr sz="1000" spc="-40" dirty="0">
                          <a:latin typeface="Franklin Gothic Book"/>
                          <a:cs typeface="Franklin Gothic Book"/>
                        </a:rPr>
                        <a:t> </a:t>
                      </a:r>
                      <a:r>
                        <a:rPr sz="1000" dirty="0">
                          <a:latin typeface="Franklin Gothic Book"/>
                          <a:cs typeface="Franklin Gothic Book"/>
                        </a:rPr>
                        <a:t>acting</a:t>
                      </a:r>
                      <a:r>
                        <a:rPr sz="1000" spc="-40" dirty="0">
                          <a:latin typeface="Franklin Gothic Book"/>
                          <a:cs typeface="Franklin Gothic Book"/>
                        </a:rPr>
                        <a:t> </a:t>
                      </a:r>
                      <a:r>
                        <a:rPr sz="1000" dirty="0">
                          <a:latin typeface="Franklin Gothic Book"/>
                          <a:cs typeface="Franklin Gothic Book"/>
                        </a:rPr>
                        <a:t>on</a:t>
                      </a:r>
                      <a:r>
                        <a:rPr sz="1000" spc="-25" dirty="0">
                          <a:latin typeface="Franklin Gothic Book"/>
                          <a:cs typeface="Franklin Gothic Book"/>
                        </a:rPr>
                        <a:t> </a:t>
                      </a:r>
                      <a:r>
                        <a:rPr sz="1000" dirty="0">
                          <a:latin typeface="Franklin Gothic Book"/>
                          <a:cs typeface="Franklin Gothic Book"/>
                        </a:rPr>
                        <a:t>behalf</a:t>
                      </a:r>
                      <a:r>
                        <a:rPr sz="1000" spc="-20" dirty="0">
                          <a:latin typeface="Franklin Gothic Book"/>
                          <a:cs typeface="Franklin Gothic Book"/>
                        </a:rPr>
                        <a:t> </a:t>
                      </a:r>
                      <a:r>
                        <a:rPr sz="1000" dirty="0">
                          <a:latin typeface="Franklin Gothic Book"/>
                          <a:cs typeface="Franklin Gothic Book"/>
                        </a:rPr>
                        <a:t>of</a:t>
                      </a:r>
                      <a:r>
                        <a:rPr sz="1000" spc="-35" dirty="0">
                          <a:latin typeface="Franklin Gothic Book"/>
                          <a:cs typeface="Franklin Gothic Book"/>
                        </a:rPr>
                        <a:t> </a:t>
                      </a:r>
                      <a:r>
                        <a:rPr sz="1000" dirty="0">
                          <a:latin typeface="Franklin Gothic Book"/>
                          <a:cs typeface="Franklin Gothic Book"/>
                        </a:rPr>
                        <a:t>authorized</a:t>
                      </a:r>
                      <a:r>
                        <a:rPr sz="1000" spc="-25" dirty="0">
                          <a:latin typeface="Franklin Gothic Book"/>
                          <a:cs typeface="Franklin Gothic Book"/>
                        </a:rPr>
                        <a:t> </a:t>
                      </a:r>
                      <a:r>
                        <a:rPr sz="1000" dirty="0">
                          <a:latin typeface="Franklin Gothic Book"/>
                          <a:cs typeface="Franklin Gothic Book"/>
                        </a:rPr>
                        <a:t>users,</a:t>
                      </a:r>
                      <a:r>
                        <a:rPr sz="1000" spc="-25" dirty="0">
                          <a:latin typeface="Franklin Gothic Book"/>
                          <a:cs typeface="Franklin Gothic Book"/>
                        </a:rPr>
                        <a:t> </a:t>
                      </a:r>
                      <a:r>
                        <a:rPr sz="1000" dirty="0">
                          <a:latin typeface="Franklin Gothic Book"/>
                          <a:cs typeface="Franklin Gothic Book"/>
                        </a:rPr>
                        <a:t>or</a:t>
                      </a:r>
                      <a:r>
                        <a:rPr sz="1000" spc="-30" dirty="0">
                          <a:latin typeface="Franklin Gothic Book"/>
                          <a:cs typeface="Franklin Gothic Book"/>
                        </a:rPr>
                        <a:t> </a:t>
                      </a:r>
                      <a:r>
                        <a:rPr sz="1000" spc="-10" dirty="0">
                          <a:latin typeface="Franklin Gothic Book"/>
                          <a:cs typeface="Franklin Gothic Book"/>
                        </a:rPr>
                        <a:t>authorized</a:t>
                      </a:r>
                      <a:r>
                        <a:rPr sz="1000" spc="-35" dirty="0">
                          <a:latin typeface="Franklin Gothic Book"/>
                          <a:cs typeface="Franklin Gothic Book"/>
                        </a:rPr>
                        <a:t> </a:t>
                      </a:r>
                      <a:r>
                        <a:rPr sz="1000" dirty="0">
                          <a:latin typeface="Franklin Gothic Book"/>
                          <a:cs typeface="Franklin Gothic Book"/>
                        </a:rPr>
                        <a:t>devices.</a:t>
                      </a:r>
                      <a:r>
                        <a:rPr sz="1000" spc="-25" dirty="0">
                          <a:latin typeface="Franklin Gothic Book"/>
                          <a:cs typeface="Franklin Gothic Book"/>
                        </a:rPr>
                        <a:t> </a:t>
                      </a:r>
                      <a:r>
                        <a:rPr sz="1000" dirty="0">
                          <a:latin typeface="Franklin Gothic Book"/>
                          <a:cs typeface="Franklin Gothic Book"/>
                        </a:rPr>
                        <a:t>Authorized</a:t>
                      </a:r>
                      <a:r>
                        <a:rPr sz="1000" spc="-40" dirty="0">
                          <a:latin typeface="Franklin Gothic Book"/>
                          <a:cs typeface="Franklin Gothic Book"/>
                        </a:rPr>
                        <a:t> </a:t>
                      </a:r>
                      <a:r>
                        <a:rPr sz="1000" dirty="0">
                          <a:latin typeface="Franklin Gothic Book"/>
                          <a:cs typeface="Franklin Gothic Book"/>
                        </a:rPr>
                        <a:t>users</a:t>
                      </a:r>
                      <a:r>
                        <a:rPr sz="1000" spc="-25" dirty="0">
                          <a:latin typeface="Franklin Gothic Book"/>
                          <a:cs typeface="Franklin Gothic Book"/>
                        </a:rPr>
                        <a:t> are </a:t>
                      </a:r>
                      <a:r>
                        <a:rPr sz="1000" dirty="0">
                          <a:latin typeface="Franklin Gothic Book"/>
                          <a:cs typeface="Franklin Gothic Book"/>
                        </a:rPr>
                        <a:t>further</a:t>
                      </a:r>
                      <a:r>
                        <a:rPr sz="1000" spc="-30" dirty="0">
                          <a:latin typeface="Franklin Gothic Book"/>
                          <a:cs typeface="Franklin Gothic Book"/>
                        </a:rPr>
                        <a:t> </a:t>
                      </a:r>
                      <a:r>
                        <a:rPr sz="1000" dirty="0">
                          <a:latin typeface="Franklin Gothic Book"/>
                          <a:cs typeface="Franklin Gothic Book"/>
                        </a:rPr>
                        <a:t>limited</a:t>
                      </a:r>
                      <a:r>
                        <a:rPr sz="1000" spc="-15"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types</a:t>
                      </a:r>
                      <a:r>
                        <a:rPr sz="1000" spc="-25"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spc="-10" dirty="0">
                          <a:latin typeface="Franklin Gothic Book"/>
                          <a:cs typeface="Franklin Gothic Book"/>
                        </a:rPr>
                        <a:t>transactions</a:t>
                      </a:r>
                      <a:r>
                        <a:rPr sz="1000" spc="-35"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functions</a:t>
                      </a:r>
                      <a:r>
                        <a:rPr sz="1000" spc="-25" dirty="0">
                          <a:latin typeface="Franklin Gothic Book"/>
                          <a:cs typeface="Franklin Gothic Book"/>
                        </a:rPr>
                        <a:t> </a:t>
                      </a:r>
                      <a:r>
                        <a:rPr sz="1000" dirty="0">
                          <a:latin typeface="Franklin Gothic Book"/>
                          <a:cs typeface="Franklin Gothic Book"/>
                        </a:rPr>
                        <a:t>that</a:t>
                      </a:r>
                      <a:r>
                        <a:rPr sz="1000" spc="-25" dirty="0">
                          <a:latin typeface="Franklin Gothic Book"/>
                          <a:cs typeface="Franklin Gothic Book"/>
                        </a:rPr>
                        <a:t> </a:t>
                      </a:r>
                      <a:r>
                        <a:rPr sz="1000" dirty="0">
                          <a:latin typeface="Franklin Gothic Book"/>
                          <a:cs typeface="Franklin Gothic Book"/>
                        </a:rPr>
                        <a:t>they</a:t>
                      </a:r>
                      <a:r>
                        <a:rPr sz="1000" spc="-35" dirty="0">
                          <a:latin typeface="Franklin Gothic Book"/>
                          <a:cs typeface="Franklin Gothic Book"/>
                        </a:rPr>
                        <a:t> </a:t>
                      </a:r>
                      <a:r>
                        <a:rPr sz="1000" dirty="0">
                          <a:latin typeface="Franklin Gothic Book"/>
                          <a:cs typeface="Franklin Gothic Book"/>
                        </a:rPr>
                        <a:t>are</a:t>
                      </a:r>
                      <a:r>
                        <a:rPr sz="1000" spc="-25" dirty="0">
                          <a:latin typeface="Franklin Gothic Book"/>
                          <a:cs typeface="Franklin Gothic Book"/>
                        </a:rPr>
                        <a:t> </a:t>
                      </a:r>
                      <a:r>
                        <a:rPr sz="1000" dirty="0">
                          <a:latin typeface="Franklin Gothic Book"/>
                          <a:cs typeface="Franklin Gothic Book"/>
                        </a:rPr>
                        <a:t>permitted</a:t>
                      </a:r>
                      <a:r>
                        <a:rPr sz="1000" spc="-15" dirty="0">
                          <a:latin typeface="Franklin Gothic Book"/>
                          <a:cs typeface="Franklin Gothic Book"/>
                        </a:rPr>
                        <a:t> </a:t>
                      </a:r>
                      <a:r>
                        <a:rPr sz="1000" dirty="0">
                          <a:latin typeface="Franklin Gothic Book"/>
                          <a:cs typeface="Franklin Gothic Book"/>
                        </a:rPr>
                        <a:t>to</a:t>
                      </a:r>
                      <a:r>
                        <a:rPr sz="1000" spc="-35" dirty="0">
                          <a:latin typeface="Franklin Gothic Book"/>
                          <a:cs typeface="Franklin Gothic Book"/>
                        </a:rPr>
                        <a:t> </a:t>
                      </a:r>
                      <a:r>
                        <a:rPr sz="1000" spc="-10" dirty="0">
                          <a:latin typeface="Franklin Gothic Book"/>
                          <a:cs typeface="Franklin Gothic Book"/>
                        </a:rPr>
                        <a:t>exercise.</a:t>
                      </a:r>
                      <a:endParaRPr sz="1000">
                        <a:latin typeface="Franklin Gothic Book"/>
                        <a:cs typeface="Franklin Gothic Book"/>
                      </a:endParaRPr>
                    </a:p>
                  </a:txBody>
                  <a:tcPr marL="0" marR="0" marT="6051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01222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Budgeting Methods</a:t>
            </a:r>
          </a:p>
        </p:txBody>
      </p:sp>
      <p:sp>
        <p:nvSpPr>
          <p:cNvPr id="3" name="Content Placeholder 2"/>
          <p:cNvSpPr>
            <a:spLocks noGrp="1"/>
          </p:cNvSpPr>
          <p:nvPr>
            <p:ph idx="1"/>
          </p:nvPr>
        </p:nvSpPr>
        <p:spPr/>
        <p:txBody>
          <a:bodyPr/>
          <a:lstStyle/>
          <a:p>
            <a:r>
              <a:rPr lang="en-US" dirty="0"/>
              <a:t>Activity-based budgeting: Begin with targeted revenue and then determine amount of related expenses to achieve a certain net income</a:t>
            </a:r>
          </a:p>
          <a:p>
            <a:pPr lvl="1"/>
            <a:r>
              <a:rPr lang="en-US" dirty="0"/>
              <a:t>Pros: Driven by historical data that is easy to obtain (generally); provides additional key metrics like revenue per program</a:t>
            </a:r>
          </a:p>
          <a:p>
            <a:pPr lvl="1"/>
            <a:r>
              <a:rPr lang="en-US" dirty="0"/>
              <a:t>Cons: Can be divorced from cash flow where revenues don’t stack up requiring course correction on expenses</a:t>
            </a:r>
          </a:p>
        </p:txBody>
      </p:sp>
      <p:sp>
        <p:nvSpPr>
          <p:cNvPr id="4" name="Slide Number Placeholder 3"/>
          <p:cNvSpPr>
            <a:spLocks noGrp="1"/>
          </p:cNvSpPr>
          <p:nvPr>
            <p:ph type="sldNum" sz="quarter" idx="10"/>
          </p:nvPr>
        </p:nvSpPr>
        <p:spPr/>
        <p:txBody>
          <a:bodyPr/>
          <a:lstStyle/>
          <a:p>
            <a:r>
              <a:rPr lang="en-US" dirty="0"/>
              <a:t>7</a:t>
            </a:r>
          </a:p>
        </p:txBody>
      </p:sp>
    </p:spTree>
    <p:extLst>
      <p:ext uri="{BB962C8B-B14F-4D97-AF65-F5344CB8AC3E}">
        <p14:creationId xmlns:p14="http://schemas.microsoft.com/office/powerpoint/2010/main" val="23854208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45746" y="564776"/>
            <a:ext cx="8100732" cy="5603"/>
          </a:xfrm>
          <a:custGeom>
            <a:avLst/>
            <a:gdLst/>
            <a:ahLst/>
            <a:cxnLst/>
            <a:rect l="l" t="t" r="r" b="b"/>
            <a:pathLst>
              <a:path w="9180830" h="6350">
                <a:moveTo>
                  <a:pt x="9180576" y="0"/>
                </a:moveTo>
                <a:lnTo>
                  <a:pt x="0" y="0"/>
                </a:lnTo>
                <a:lnTo>
                  <a:pt x="0" y="6096"/>
                </a:lnTo>
                <a:lnTo>
                  <a:pt x="9180576" y="6096"/>
                </a:lnTo>
                <a:lnTo>
                  <a:pt x="9180576" y="0"/>
                </a:lnTo>
                <a:close/>
              </a:path>
            </a:pathLst>
          </a:custGeom>
          <a:solidFill>
            <a:srgbClr val="D9D9D9"/>
          </a:solidFill>
        </p:spPr>
        <p:txBody>
          <a:bodyPr wrap="square" lIns="0" tIns="0" rIns="0" bIns="0" rtlCol="0"/>
          <a:lstStyle/>
          <a:p>
            <a:endParaRPr sz="1588"/>
          </a:p>
        </p:txBody>
      </p:sp>
      <p:graphicFrame>
        <p:nvGraphicFramePr>
          <p:cNvPr id="4" name="object 4"/>
          <p:cNvGraphicFramePr>
            <a:graphicFrameLocks noGrp="1"/>
          </p:cNvGraphicFramePr>
          <p:nvPr/>
        </p:nvGraphicFramePr>
        <p:xfrm>
          <a:off x="1897268" y="564777"/>
          <a:ext cx="8100731" cy="6149518"/>
        </p:xfrm>
        <a:graphic>
          <a:graphicData uri="http://schemas.openxmlformats.org/drawingml/2006/table">
            <a:tbl>
              <a:tblPr firstRow="1" bandRow="1">
                <a:tableStyleId>{2D5ABB26-0587-4C30-8999-92F81FD0307C}</a:tableStyleId>
              </a:tblPr>
              <a:tblGrid>
                <a:gridCol w="1212612">
                  <a:extLst>
                    <a:ext uri="{9D8B030D-6E8A-4147-A177-3AD203B41FA5}">
                      <a16:colId xmlns:a16="http://schemas.microsoft.com/office/drawing/2014/main" val="20000"/>
                    </a:ext>
                  </a:extLst>
                </a:gridCol>
                <a:gridCol w="1543898">
                  <a:extLst>
                    <a:ext uri="{9D8B030D-6E8A-4147-A177-3AD203B41FA5}">
                      <a16:colId xmlns:a16="http://schemas.microsoft.com/office/drawing/2014/main" val="20001"/>
                    </a:ext>
                  </a:extLst>
                </a:gridCol>
                <a:gridCol w="5344221">
                  <a:extLst>
                    <a:ext uri="{9D8B030D-6E8A-4147-A177-3AD203B41FA5}">
                      <a16:colId xmlns:a16="http://schemas.microsoft.com/office/drawing/2014/main" val="20002"/>
                    </a:ext>
                  </a:extLst>
                </a:gridCol>
              </a:tblGrid>
              <a:tr h="165872">
                <a:tc>
                  <a:txBody>
                    <a:bodyPr/>
                    <a:lstStyle/>
                    <a:p>
                      <a:pPr marL="67945">
                        <a:lnSpc>
                          <a:spcPts val="1315"/>
                        </a:lnSpc>
                      </a:pPr>
                      <a:r>
                        <a:rPr sz="1100" b="1" dirty="0">
                          <a:latin typeface="Franklin Gothic Demi"/>
                          <a:cs typeface="Franklin Gothic Demi"/>
                        </a:rPr>
                        <a:t>Functional</a:t>
                      </a:r>
                      <a:r>
                        <a:rPr sz="1100" b="1" spc="-60" dirty="0">
                          <a:latin typeface="Franklin Gothic Demi"/>
                          <a:cs typeface="Franklin Gothic Demi"/>
                        </a:rPr>
                        <a:t> </a:t>
                      </a:r>
                      <a:r>
                        <a:rPr sz="1100" b="1" spc="-20" dirty="0">
                          <a:latin typeface="Franklin Gothic Demi"/>
                          <a:cs typeface="Franklin Gothic Demi"/>
                        </a:rPr>
                        <a:t>Area</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dirty="0">
                          <a:latin typeface="Franklin Gothic Demi"/>
                          <a:cs typeface="Franklin Gothic Demi"/>
                        </a:rPr>
                        <a:t>Security</a:t>
                      </a:r>
                      <a:r>
                        <a:rPr sz="1100" b="1" spc="-40" dirty="0">
                          <a:latin typeface="Franklin Gothic Demi"/>
                          <a:cs typeface="Franklin Gothic Demi"/>
                        </a:rPr>
                        <a:t> </a:t>
                      </a:r>
                      <a:r>
                        <a:rPr sz="1100" b="1" spc="-10" dirty="0">
                          <a:latin typeface="Franklin Gothic Demi"/>
                          <a:cs typeface="Franklin Gothic Demi"/>
                        </a:rPr>
                        <a:t>Objective</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spc="-10" dirty="0">
                          <a:latin typeface="Franklin Gothic Demi"/>
                          <a:cs typeface="Franklin Gothic Demi"/>
                        </a:rPr>
                        <a:t>Definition</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extLst>
                  <a:ext uri="{0D108BD9-81ED-4DB2-BD59-A6C34878D82A}">
                    <a16:rowId xmlns:a16="http://schemas.microsoft.com/office/drawing/2014/main" val="10000"/>
                  </a:ext>
                </a:extLst>
              </a:tr>
              <a:tr h="353512">
                <a:tc rowSpan="5">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506730">
                        <a:lnSpc>
                          <a:spcPts val="1250"/>
                        </a:lnSpc>
                        <a:spcBef>
                          <a:spcPts val="30"/>
                        </a:spcBef>
                      </a:pPr>
                      <a:r>
                        <a:rPr sz="1000" dirty="0">
                          <a:latin typeface="Franklin Gothic Book"/>
                          <a:cs typeface="Franklin Gothic Book"/>
                        </a:rPr>
                        <a:t>Session</a:t>
                      </a:r>
                      <a:r>
                        <a:rPr sz="1000" spc="-40" dirty="0">
                          <a:latin typeface="Franklin Gothic Book"/>
                          <a:cs typeface="Franklin Gothic Book"/>
                        </a:rPr>
                        <a:t> </a:t>
                      </a:r>
                      <a:r>
                        <a:rPr sz="1000" dirty="0">
                          <a:latin typeface="Franklin Gothic Book"/>
                          <a:cs typeface="Franklin Gothic Book"/>
                        </a:rPr>
                        <a:t>limits,</a:t>
                      </a:r>
                      <a:r>
                        <a:rPr sz="1000" spc="-35" dirty="0">
                          <a:latin typeface="Franklin Gothic Book"/>
                          <a:cs typeface="Franklin Gothic Book"/>
                        </a:rPr>
                        <a:t> </a:t>
                      </a:r>
                      <a:r>
                        <a:rPr sz="1000" dirty="0">
                          <a:latin typeface="Franklin Gothic Book"/>
                          <a:cs typeface="Franklin Gothic Book"/>
                        </a:rPr>
                        <a:t>lockout</a:t>
                      </a:r>
                      <a:r>
                        <a:rPr sz="1000" spc="-45" dirty="0">
                          <a:latin typeface="Franklin Gothic Book"/>
                          <a:cs typeface="Franklin Gothic Book"/>
                        </a:rPr>
                        <a:t> </a:t>
                      </a:r>
                      <a:r>
                        <a:rPr sz="1000" dirty="0">
                          <a:latin typeface="Franklin Gothic Book"/>
                          <a:cs typeface="Franklin Gothic Book"/>
                        </a:rPr>
                        <a:t>features</a:t>
                      </a:r>
                      <a:r>
                        <a:rPr sz="1000" spc="-35" dirty="0">
                          <a:latin typeface="Franklin Gothic Book"/>
                          <a:cs typeface="Franklin Gothic Book"/>
                        </a:rPr>
                        <a:t> </a:t>
                      </a:r>
                      <a:r>
                        <a:rPr sz="1000" dirty="0">
                          <a:latin typeface="Franklin Gothic Book"/>
                          <a:cs typeface="Franklin Gothic Book"/>
                        </a:rPr>
                        <a:t>for</a:t>
                      </a:r>
                      <a:r>
                        <a:rPr sz="1000" spc="-45" dirty="0">
                          <a:latin typeface="Franklin Gothic Book"/>
                          <a:cs typeface="Franklin Gothic Book"/>
                        </a:rPr>
                        <a:t> </a:t>
                      </a:r>
                      <a:r>
                        <a:rPr sz="1000" dirty="0">
                          <a:latin typeface="Franklin Gothic Book"/>
                          <a:cs typeface="Franklin Gothic Book"/>
                        </a:rPr>
                        <a:t>failed</a:t>
                      </a:r>
                      <a:r>
                        <a:rPr sz="1000" spc="-35" dirty="0">
                          <a:latin typeface="Franklin Gothic Book"/>
                          <a:cs typeface="Franklin Gothic Book"/>
                        </a:rPr>
                        <a:t> </a:t>
                      </a:r>
                      <a:r>
                        <a:rPr sz="1000" dirty="0">
                          <a:latin typeface="Franklin Gothic Book"/>
                          <a:cs typeface="Franklin Gothic Book"/>
                        </a:rPr>
                        <a:t>login</a:t>
                      </a:r>
                      <a:r>
                        <a:rPr sz="1000" spc="-45" dirty="0">
                          <a:latin typeface="Franklin Gothic Book"/>
                          <a:cs typeface="Franklin Gothic Book"/>
                        </a:rPr>
                        <a:t> </a:t>
                      </a:r>
                      <a:r>
                        <a:rPr sz="1000" dirty="0">
                          <a:latin typeface="Franklin Gothic Book"/>
                          <a:cs typeface="Franklin Gothic Book"/>
                        </a:rPr>
                        <a:t>attempts,</a:t>
                      </a:r>
                      <a:r>
                        <a:rPr sz="1000" spc="-35" dirty="0">
                          <a:latin typeface="Franklin Gothic Book"/>
                          <a:cs typeface="Franklin Gothic Book"/>
                        </a:rPr>
                        <a:t> </a:t>
                      </a:r>
                      <a:r>
                        <a:rPr sz="1000" dirty="0">
                          <a:latin typeface="Franklin Gothic Book"/>
                          <a:cs typeface="Franklin Gothic Book"/>
                        </a:rPr>
                        <a:t>account</a:t>
                      </a:r>
                      <a:r>
                        <a:rPr sz="1000" spc="-45" dirty="0">
                          <a:latin typeface="Franklin Gothic Book"/>
                          <a:cs typeface="Franklin Gothic Book"/>
                        </a:rPr>
                        <a:t> </a:t>
                      </a:r>
                      <a:r>
                        <a:rPr sz="1000" dirty="0">
                          <a:latin typeface="Franklin Gothic Book"/>
                          <a:cs typeface="Franklin Gothic Book"/>
                        </a:rPr>
                        <a:t>expirations</a:t>
                      </a:r>
                      <a:r>
                        <a:rPr sz="1000" spc="-45" dirty="0">
                          <a:latin typeface="Franklin Gothic Book"/>
                          <a:cs typeface="Franklin Gothic Book"/>
                        </a:rPr>
                        <a:t> </a:t>
                      </a:r>
                      <a:r>
                        <a:rPr sz="1000" dirty="0">
                          <a:latin typeface="Franklin Gothic Book"/>
                          <a:cs typeface="Franklin Gothic Book"/>
                        </a:rPr>
                        <a:t>and</a:t>
                      </a:r>
                      <a:r>
                        <a:rPr sz="1000" spc="-45" dirty="0">
                          <a:latin typeface="Franklin Gothic Book"/>
                          <a:cs typeface="Franklin Gothic Book"/>
                        </a:rPr>
                        <a:t> </a:t>
                      </a:r>
                      <a:r>
                        <a:rPr sz="1000" spc="-10" dirty="0">
                          <a:latin typeface="Franklin Gothic Book"/>
                          <a:cs typeface="Franklin Gothic Book"/>
                        </a:rPr>
                        <a:t>disabling </a:t>
                      </a:r>
                      <a:r>
                        <a:rPr sz="1000" dirty="0">
                          <a:latin typeface="Franklin Gothic Book"/>
                          <a:cs typeface="Franklin Gothic Book"/>
                        </a:rPr>
                        <a:t>unused</a:t>
                      </a:r>
                      <a:r>
                        <a:rPr sz="1000" spc="-50" dirty="0">
                          <a:latin typeface="Franklin Gothic Book"/>
                          <a:cs typeface="Franklin Gothic Book"/>
                        </a:rPr>
                        <a:t> </a:t>
                      </a:r>
                      <a:r>
                        <a:rPr sz="1000" dirty="0">
                          <a:latin typeface="Franklin Gothic Book"/>
                          <a:cs typeface="Franklin Gothic Book"/>
                        </a:rPr>
                        <a:t>accounts</a:t>
                      </a:r>
                      <a:r>
                        <a:rPr sz="1000" spc="-45" dirty="0">
                          <a:latin typeface="Franklin Gothic Book"/>
                          <a:cs typeface="Franklin Gothic Book"/>
                        </a:rPr>
                        <a:t> </a:t>
                      </a:r>
                      <a:r>
                        <a:rPr sz="1000" dirty="0">
                          <a:latin typeface="Franklin Gothic Book"/>
                          <a:cs typeface="Franklin Gothic Book"/>
                        </a:rPr>
                        <a:t>are</a:t>
                      </a:r>
                      <a:r>
                        <a:rPr sz="1000" spc="-35" dirty="0">
                          <a:latin typeface="Franklin Gothic Book"/>
                          <a:cs typeface="Franklin Gothic Book"/>
                        </a:rPr>
                        <a:t> </a:t>
                      </a:r>
                      <a:r>
                        <a:rPr sz="1000" dirty="0">
                          <a:latin typeface="Franklin Gothic Book"/>
                          <a:cs typeface="Franklin Gothic Book"/>
                        </a:rPr>
                        <a:t>controls</a:t>
                      </a:r>
                      <a:r>
                        <a:rPr sz="1000" spc="-35" dirty="0">
                          <a:latin typeface="Franklin Gothic Book"/>
                          <a:cs typeface="Franklin Gothic Book"/>
                        </a:rPr>
                        <a:t> </a:t>
                      </a:r>
                      <a:r>
                        <a:rPr sz="1000" dirty="0">
                          <a:latin typeface="Franklin Gothic Book"/>
                          <a:cs typeface="Franklin Gothic Book"/>
                        </a:rPr>
                        <a:t>that</a:t>
                      </a:r>
                      <a:r>
                        <a:rPr sz="1000" spc="-45" dirty="0">
                          <a:latin typeface="Franklin Gothic Book"/>
                          <a:cs typeface="Franklin Gothic Book"/>
                        </a:rPr>
                        <a:t> </a:t>
                      </a:r>
                      <a:r>
                        <a:rPr sz="1000" dirty="0">
                          <a:latin typeface="Franklin Gothic Book"/>
                          <a:cs typeface="Franklin Gothic Book"/>
                        </a:rPr>
                        <a:t>provide</a:t>
                      </a:r>
                      <a:r>
                        <a:rPr sz="1000" spc="-45" dirty="0">
                          <a:latin typeface="Franklin Gothic Book"/>
                          <a:cs typeface="Franklin Gothic Book"/>
                        </a:rPr>
                        <a:t> </a:t>
                      </a:r>
                      <a:r>
                        <a:rPr sz="1000" dirty="0">
                          <a:latin typeface="Franklin Gothic Book"/>
                          <a:cs typeface="Franklin Gothic Book"/>
                        </a:rPr>
                        <a:t>access</a:t>
                      </a:r>
                      <a:r>
                        <a:rPr sz="1000" spc="-35" dirty="0">
                          <a:latin typeface="Franklin Gothic Book"/>
                          <a:cs typeface="Franklin Gothic Book"/>
                        </a:rPr>
                        <a:t> </a:t>
                      </a:r>
                      <a:r>
                        <a:rPr sz="1000" spc="-10" dirty="0">
                          <a:latin typeface="Franklin Gothic Book"/>
                          <a:cs typeface="Franklin Gothic Book"/>
                        </a:rPr>
                        <a:t>control.</a:t>
                      </a:r>
                      <a:endParaRPr sz="1000">
                        <a:latin typeface="Franklin Gothic Book"/>
                        <a:cs typeface="Franklin Gothic Book"/>
                      </a:endParaRPr>
                    </a:p>
                  </a:txBody>
                  <a:tcPr marL="0" marR="0" marT="336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054042">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a:lnSpc>
                          <a:spcPct val="100000"/>
                        </a:lnSpc>
                        <a:spcBef>
                          <a:spcPts val="530"/>
                        </a:spcBef>
                      </a:pPr>
                      <a:r>
                        <a:rPr sz="1000" dirty="0">
                          <a:latin typeface="Franklin Gothic Book"/>
                          <a:cs typeface="Franklin Gothic Book"/>
                        </a:rPr>
                        <a:t>Account</a:t>
                      </a:r>
                      <a:r>
                        <a:rPr sz="1000" spc="-40" dirty="0">
                          <a:latin typeface="Franklin Gothic Book"/>
                          <a:cs typeface="Franklin Gothic Book"/>
                        </a:rPr>
                        <a:t> </a:t>
                      </a:r>
                      <a:r>
                        <a:rPr sz="1000" spc="-10" dirty="0">
                          <a:latin typeface="Franklin Gothic Book"/>
                          <a:cs typeface="Franklin Gothic Book"/>
                        </a:rPr>
                        <a:t>Management</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3500">
                        <a:lnSpc>
                          <a:spcPts val="1250"/>
                        </a:lnSpc>
                        <a:spcBef>
                          <a:spcPts val="630"/>
                        </a:spcBef>
                      </a:pPr>
                      <a:r>
                        <a:rPr sz="1000" dirty="0">
                          <a:latin typeface="Franklin Gothic Book"/>
                          <a:cs typeface="Franklin Gothic Book"/>
                        </a:rPr>
                        <a:t>Account</a:t>
                      </a:r>
                      <a:r>
                        <a:rPr sz="1000" spc="-20" dirty="0">
                          <a:latin typeface="Franklin Gothic Book"/>
                          <a:cs typeface="Franklin Gothic Book"/>
                        </a:rPr>
                        <a:t> </a:t>
                      </a:r>
                      <a:r>
                        <a:rPr sz="1000" spc="-10" dirty="0">
                          <a:latin typeface="Franklin Gothic Book"/>
                          <a:cs typeface="Franklin Gothic Book"/>
                        </a:rPr>
                        <a:t>Management</a:t>
                      </a:r>
                      <a:r>
                        <a:rPr sz="1000" spc="-20" dirty="0">
                          <a:latin typeface="Franklin Gothic Book"/>
                          <a:cs typeface="Franklin Gothic Book"/>
                        </a:rPr>
                        <a:t> </a:t>
                      </a:r>
                      <a:r>
                        <a:rPr sz="1000" spc="-10" dirty="0">
                          <a:latin typeface="Franklin Gothic Book"/>
                          <a:cs typeface="Franklin Gothic Book"/>
                        </a:rPr>
                        <a:t>establishes</a:t>
                      </a:r>
                      <a:r>
                        <a:rPr sz="1000" spc="-15"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dirty="0">
                          <a:latin typeface="Franklin Gothic Book"/>
                          <a:cs typeface="Franklin Gothic Book"/>
                        </a:rPr>
                        <a:t>standards</a:t>
                      </a:r>
                      <a:r>
                        <a:rPr sz="1000" spc="-10" dirty="0">
                          <a:latin typeface="Franklin Gothic Book"/>
                          <a:cs typeface="Franklin Gothic Book"/>
                        </a:rPr>
                        <a:t> </a:t>
                      </a:r>
                      <a:r>
                        <a:rPr sz="1000" dirty="0">
                          <a:latin typeface="Franklin Gothic Book"/>
                          <a:cs typeface="Franklin Gothic Book"/>
                        </a:rPr>
                        <a:t>for</a:t>
                      </a:r>
                      <a:r>
                        <a:rPr sz="1000" spc="-35"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dirty="0">
                          <a:latin typeface="Franklin Gothic Book"/>
                          <a:cs typeface="Franklin Gothic Book"/>
                        </a:rPr>
                        <a:t>creation,</a:t>
                      </a:r>
                      <a:r>
                        <a:rPr sz="1000" spc="-25" dirty="0">
                          <a:latin typeface="Franklin Gothic Book"/>
                          <a:cs typeface="Franklin Gothic Book"/>
                        </a:rPr>
                        <a:t> </a:t>
                      </a:r>
                      <a:r>
                        <a:rPr sz="1000" spc="-10" dirty="0">
                          <a:latin typeface="Franklin Gothic Book"/>
                          <a:cs typeface="Franklin Gothic Book"/>
                        </a:rPr>
                        <a:t>monitoring,</a:t>
                      </a:r>
                      <a:r>
                        <a:rPr sz="1000" spc="-30" dirty="0">
                          <a:latin typeface="Franklin Gothic Book"/>
                          <a:cs typeface="Franklin Gothic Book"/>
                        </a:rPr>
                        <a:t> </a:t>
                      </a:r>
                      <a:r>
                        <a:rPr sz="1000" dirty="0">
                          <a:latin typeface="Franklin Gothic Book"/>
                          <a:cs typeface="Franklin Gothic Book"/>
                        </a:rPr>
                        <a:t>control,</a:t>
                      </a:r>
                      <a:r>
                        <a:rPr sz="1000" spc="-3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removal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accounts.</a:t>
                      </a:r>
                      <a:r>
                        <a:rPr sz="1000" spc="-40" dirty="0">
                          <a:latin typeface="Franklin Gothic Book"/>
                          <a:cs typeface="Franklin Gothic Book"/>
                        </a:rPr>
                        <a:t> </a:t>
                      </a:r>
                      <a:r>
                        <a:rPr sz="1000" dirty="0">
                          <a:latin typeface="Franklin Gothic Book"/>
                          <a:cs typeface="Franklin Gothic Book"/>
                        </a:rPr>
                        <a:t>A</a:t>
                      </a:r>
                      <a:r>
                        <a:rPr sz="1000" spc="-30" dirty="0">
                          <a:latin typeface="Franklin Gothic Book"/>
                          <a:cs typeface="Franklin Gothic Book"/>
                        </a:rPr>
                        <a:t> </a:t>
                      </a:r>
                      <a:r>
                        <a:rPr sz="1000" dirty="0">
                          <a:latin typeface="Franklin Gothic Book"/>
                          <a:cs typeface="Franklin Gothic Book"/>
                        </a:rPr>
                        <a:t>request</a:t>
                      </a:r>
                      <a:r>
                        <a:rPr sz="1000" spc="-30" dirty="0">
                          <a:latin typeface="Franklin Gothic Book"/>
                          <a:cs typeface="Franklin Gothic Book"/>
                        </a:rPr>
                        <a:t> </a:t>
                      </a:r>
                      <a:r>
                        <a:rPr sz="1000" dirty="0">
                          <a:latin typeface="Franklin Gothic Book"/>
                          <a:cs typeface="Franklin Gothic Book"/>
                        </a:rPr>
                        <a:t>process</a:t>
                      </a:r>
                      <a:r>
                        <a:rPr sz="1000" spc="-25" dirty="0">
                          <a:latin typeface="Franklin Gothic Book"/>
                          <a:cs typeface="Franklin Gothic Book"/>
                        </a:rPr>
                        <a:t> </a:t>
                      </a:r>
                      <a:r>
                        <a:rPr sz="1000" dirty="0">
                          <a:latin typeface="Franklin Gothic Book"/>
                          <a:cs typeface="Franklin Gothic Book"/>
                        </a:rPr>
                        <a:t>for</a:t>
                      </a:r>
                      <a:r>
                        <a:rPr sz="1000" spc="-35" dirty="0">
                          <a:latin typeface="Franklin Gothic Book"/>
                          <a:cs typeface="Franklin Gothic Book"/>
                        </a:rPr>
                        <a:t> </a:t>
                      </a:r>
                      <a:r>
                        <a:rPr sz="1000" dirty="0">
                          <a:latin typeface="Franklin Gothic Book"/>
                          <a:cs typeface="Franklin Gothic Book"/>
                        </a:rPr>
                        <a:t>accounts</a:t>
                      </a:r>
                      <a:r>
                        <a:rPr sz="1000" spc="-25"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includes</a:t>
                      </a:r>
                      <a:r>
                        <a:rPr sz="1000" spc="-30" dirty="0">
                          <a:latin typeface="Franklin Gothic Book"/>
                          <a:cs typeface="Franklin Gothic Book"/>
                        </a:rPr>
                        <a:t> </a:t>
                      </a:r>
                      <a:r>
                        <a:rPr sz="1000" spc="-10" dirty="0">
                          <a:latin typeface="Franklin Gothic Book"/>
                          <a:cs typeface="Franklin Gothic Book"/>
                        </a:rPr>
                        <a:t>authorization,</a:t>
                      </a:r>
                      <a:r>
                        <a:rPr sz="1000" spc="-40" dirty="0">
                          <a:latin typeface="Franklin Gothic Book"/>
                          <a:cs typeface="Franklin Gothic Book"/>
                        </a:rPr>
                        <a:t> </a:t>
                      </a:r>
                      <a:r>
                        <a:rPr sz="1000" dirty="0">
                          <a:latin typeface="Franklin Gothic Book"/>
                          <a:cs typeface="Franklin Gothic Book"/>
                        </a:rPr>
                        <a:t>approval</a:t>
                      </a:r>
                      <a:r>
                        <a:rPr sz="1000" spc="-30" dirty="0">
                          <a:latin typeface="Franklin Gothic Book"/>
                          <a:cs typeface="Franklin Gothic Book"/>
                        </a:rPr>
                        <a:t> </a:t>
                      </a:r>
                      <a:r>
                        <a:rPr sz="1000" dirty="0">
                          <a:latin typeface="Franklin Gothic Book"/>
                          <a:cs typeface="Franklin Gothic Book"/>
                        </a:rPr>
                        <a:t>for</a:t>
                      </a:r>
                      <a:r>
                        <a:rPr sz="1000" spc="-40" dirty="0">
                          <a:latin typeface="Franklin Gothic Book"/>
                          <a:cs typeface="Franklin Gothic Book"/>
                        </a:rPr>
                        <a:t> </a:t>
                      </a:r>
                      <a:r>
                        <a:rPr sz="1000" dirty="0">
                          <a:latin typeface="Franklin Gothic Book"/>
                          <a:cs typeface="Franklin Gothic Book"/>
                        </a:rPr>
                        <a:t>access</a:t>
                      </a:r>
                      <a:r>
                        <a:rPr sz="1000" spc="-30" dirty="0">
                          <a:latin typeface="Franklin Gothic Book"/>
                          <a:cs typeface="Franklin Gothic Book"/>
                        </a:rPr>
                        <a:t> </a:t>
                      </a:r>
                      <a:r>
                        <a:rPr sz="1000" spc="-25" dirty="0">
                          <a:latin typeface="Franklin Gothic Book"/>
                          <a:cs typeface="Franklin Gothic Book"/>
                        </a:rPr>
                        <a:t>by </a:t>
                      </a:r>
                      <a:r>
                        <a:rPr sz="1000" dirty="0">
                          <a:latin typeface="Franklin Gothic Book"/>
                          <a:cs typeface="Franklin Gothic Book"/>
                        </a:rPr>
                        <a:t>data</a:t>
                      </a:r>
                      <a:r>
                        <a:rPr sz="1000" spc="-25" dirty="0">
                          <a:latin typeface="Franklin Gothic Book"/>
                          <a:cs typeface="Franklin Gothic Book"/>
                        </a:rPr>
                        <a:t> </a:t>
                      </a:r>
                      <a:r>
                        <a:rPr sz="1000" dirty="0">
                          <a:latin typeface="Franklin Gothic Book"/>
                          <a:cs typeface="Franklin Gothic Book"/>
                        </a:rPr>
                        <a:t>owners,</a:t>
                      </a:r>
                      <a:r>
                        <a:rPr sz="1000" spc="-25" dirty="0">
                          <a:latin typeface="Franklin Gothic Book"/>
                          <a:cs typeface="Franklin Gothic Book"/>
                        </a:rPr>
                        <a:t> </a:t>
                      </a:r>
                      <a:r>
                        <a:rPr sz="1000" dirty="0">
                          <a:latin typeface="Franklin Gothic Book"/>
                          <a:cs typeface="Franklin Gothic Book"/>
                        </a:rPr>
                        <a:t>and</a:t>
                      </a:r>
                      <a:r>
                        <a:rPr sz="1000" spc="-5" dirty="0">
                          <a:latin typeface="Franklin Gothic Book"/>
                          <a:cs typeface="Franklin Gothic Book"/>
                        </a:rPr>
                        <a:t> </a:t>
                      </a:r>
                      <a:r>
                        <a:rPr sz="1000" spc="-10" dirty="0">
                          <a:latin typeface="Franklin Gothic Book"/>
                          <a:cs typeface="Franklin Gothic Book"/>
                        </a:rPr>
                        <a:t>acknowledgement</a:t>
                      </a:r>
                      <a:r>
                        <a:rPr sz="1000" spc="-15"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a:t>
                      </a:r>
                      <a:r>
                        <a:rPr sz="1000" dirty="0">
                          <a:latin typeface="Franklin Gothic Book"/>
                          <a:cs typeface="Franklin Gothic Book"/>
                        </a:rPr>
                        <a:t>user</a:t>
                      </a:r>
                      <a:r>
                        <a:rPr sz="1000" spc="-15" dirty="0">
                          <a:latin typeface="Franklin Gothic Book"/>
                          <a:cs typeface="Franklin Gothic Book"/>
                        </a:rPr>
                        <a:t> </a:t>
                      </a:r>
                      <a:r>
                        <a:rPr sz="1000" dirty="0">
                          <a:latin typeface="Franklin Gothic Book"/>
                          <a:cs typeface="Franklin Gothic Book"/>
                        </a:rPr>
                        <a:t>of</a:t>
                      </a:r>
                      <a:r>
                        <a:rPr sz="1000" spc="-5" dirty="0">
                          <a:latin typeface="Franklin Gothic Book"/>
                          <a:cs typeface="Franklin Gothic Book"/>
                        </a:rPr>
                        <a:t> </a:t>
                      </a:r>
                      <a:r>
                        <a:rPr sz="1000" dirty="0">
                          <a:latin typeface="Franklin Gothic Book"/>
                          <a:cs typeface="Franklin Gothic Book"/>
                        </a:rPr>
                        <a:t>their</a:t>
                      </a:r>
                      <a:r>
                        <a:rPr sz="1000" spc="-15" dirty="0">
                          <a:latin typeface="Franklin Gothic Book"/>
                          <a:cs typeface="Franklin Gothic Book"/>
                        </a:rPr>
                        <a:t> </a:t>
                      </a:r>
                      <a:r>
                        <a:rPr sz="1000" spc="-10" dirty="0">
                          <a:latin typeface="Franklin Gothic Book"/>
                          <a:cs typeface="Franklin Gothic Book"/>
                        </a:rPr>
                        <a:t>responsibilities</a:t>
                      </a:r>
                      <a:r>
                        <a:rPr sz="1000" spc="-25" dirty="0">
                          <a:latin typeface="Franklin Gothic Book"/>
                          <a:cs typeface="Franklin Gothic Book"/>
                        </a:rPr>
                        <a:t> </a:t>
                      </a:r>
                      <a:r>
                        <a:rPr sz="1000" dirty="0">
                          <a:latin typeface="Franklin Gothic Book"/>
                          <a:cs typeface="Franklin Gothic Book"/>
                        </a:rPr>
                        <a:t>are</a:t>
                      </a:r>
                      <a:r>
                        <a:rPr sz="1000" spc="-10" dirty="0">
                          <a:latin typeface="Franklin Gothic Book"/>
                          <a:cs typeface="Franklin Gothic Book"/>
                        </a:rPr>
                        <a:t> </a:t>
                      </a:r>
                      <a:r>
                        <a:rPr sz="1000" dirty="0">
                          <a:latin typeface="Franklin Gothic Book"/>
                          <a:cs typeface="Franklin Gothic Book"/>
                        </a:rPr>
                        <a:t>controls</a:t>
                      </a:r>
                      <a:r>
                        <a:rPr sz="1000" spc="-10" dirty="0">
                          <a:latin typeface="Franklin Gothic Book"/>
                          <a:cs typeface="Franklin Gothic Book"/>
                        </a:rPr>
                        <a:t> </a:t>
                      </a:r>
                      <a:r>
                        <a:rPr sz="1000" dirty="0">
                          <a:latin typeface="Franklin Gothic Book"/>
                          <a:cs typeface="Franklin Gothic Book"/>
                        </a:rPr>
                        <a:t>that</a:t>
                      </a:r>
                      <a:r>
                        <a:rPr sz="1000" spc="-15" dirty="0">
                          <a:latin typeface="Franklin Gothic Book"/>
                          <a:cs typeface="Franklin Gothic Book"/>
                        </a:rPr>
                        <a:t> </a:t>
                      </a:r>
                      <a:r>
                        <a:rPr sz="1000" spc="-10" dirty="0">
                          <a:latin typeface="Franklin Gothic Book"/>
                          <a:cs typeface="Franklin Gothic Book"/>
                        </a:rPr>
                        <a:t>assure </a:t>
                      </a:r>
                      <a:r>
                        <a:rPr sz="1000" dirty="0">
                          <a:latin typeface="Franklin Gothic Book"/>
                          <a:cs typeface="Franklin Gothic Book"/>
                        </a:rPr>
                        <a:t>proper</a:t>
                      </a:r>
                      <a:r>
                        <a:rPr sz="1000" spc="-30" dirty="0">
                          <a:latin typeface="Franklin Gothic Book"/>
                          <a:cs typeface="Franklin Gothic Book"/>
                        </a:rPr>
                        <a:t> </a:t>
                      </a:r>
                      <a:r>
                        <a:rPr sz="1000" dirty="0">
                          <a:latin typeface="Franklin Gothic Book"/>
                          <a:cs typeface="Franklin Gothic Book"/>
                        </a:rPr>
                        <a:t>account</a:t>
                      </a:r>
                      <a:r>
                        <a:rPr sz="1000" spc="-25" dirty="0">
                          <a:latin typeface="Franklin Gothic Book"/>
                          <a:cs typeface="Franklin Gothic Book"/>
                        </a:rPr>
                        <a:t> </a:t>
                      </a:r>
                      <a:r>
                        <a:rPr sz="1000" spc="-10" dirty="0">
                          <a:latin typeface="Franklin Gothic Book"/>
                          <a:cs typeface="Franklin Gothic Book"/>
                        </a:rPr>
                        <a:t>management.</a:t>
                      </a:r>
                      <a:r>
                        <a:rPr sz="1000" spc="-20" dirty="0">
                          <a:latin typeface="Franklin Gothic Book"/>
                          <a:cs typeface="Franklin Gothic Book"/>
                        </a:rPr>
                        <a:t> </a:t>
                      </a:r>
                      <a:r>
                        <a:rPr sz="1000" dirty="0">
                          <a:latin typeface="Franklin Gothic Book"/>
                          <a:cs typeface="Franklin Gothic Book"/>
                        </a:rPr>
                        <a:t>Periodic</a:t>
                      </a:r>
                      <a:r>
                        <a:rPr sz="1000" spc="-20" dirty="0">
                          <a:latin typeface="Franklin Gothic Book"/>
                          <a:cs typeface="Franklin Gothic Book"/>
                        </a:rPr>
                        <a:t> </a:t>
                      </a:r>
                      <a:r>
                        <a:rPr sz="1000" dirty="0">
                          <a:latin typeface="Franklin Gothic Book"/>
                          <a:cs typeface="Franklin Gothic Book"/>
                        </a:rPr>
                        <a:t>reviews</a:t>
                      </a:r>
                      <a:r>
                        <a:rPr sz="1000" spc="-30" dirty="0">
                          <a:latin typeface="Franklin Gothic Book"/>
                          <a:cs typeface="Franklin Gothic Book"/>
                        </a:rPr>
                        <a:t> </a:t>
                      </a:r>
                      <a:r>
                        <a:rPr sz="1000" dirty="0">
                          <a:latin typeface="Franklin Gothic Book"/>
                          <a:cs typeface="Franklin Gothic Book"/>
                        </a:rPr>
                        <a:t>of</a:t>
                      </a:r>
                      <a:r>
                        <a:rPr sz="1000" spc="-35" dirty="0">
                          <a:latin typeface="Franklin Gothic Book"/>
                          <a:cs typeface="Franklin Gothic Book"/>
                        </a:rPr>
                        <a:t> </a:t>
                      </a:r>
                      <a:r>
                        <a:rPr sz="1000" dirty="0">
                          <a:latin typeface="Franklin Gothic Book"/>
                          <a:cs typeface="Franklin Gothic Book"/>
                        </a:rPr>
                        <a:t>access</a:t>
                      </a:r>
                      <a:r>
                        <a:rPr sz="1000" spc="-20" dirty="0">
                          <a:latin typeface="Franklin Gothic Book"/>
                          <a:cs typeface="Franklin Gothic Book"/>
                        </a:rPr>
                        <a:t> </a:t>
                      </a:r>
                      <a:r>
                        <a:rPr sz="1000" dirty="0">
                          <a:latin typeface="Franklin Gothic Book"/>
                          <a:cs typeface="Franklin Gothic Book"/>
                        </a:rPr>
                        <a:t>entitlements</a:t>
                      </a:r>
                      <a:r>
                        <a:rPr sz="1000" spc="-30" dirty="0">
                          <a:latin typeface="Franklin Gothic Book"/>
                          <a:cs typeface="Franklin Gothic Book"/>
                        </a:rPr>
                        <a:t> </a:t>
                      </a:r>
                      <a:r>
                        <a:rPr sz="1000" dirty="0">
                          <a:latin typeface="Franklin Gothic Book"/>
                          <a:cs typeface="Franklin Gothic Book"/>
                        </a:rPr>
                        <a:t>as</a:t>
                      </a:r>
                      <a:r>
                        <a:rPr sz="1000" spc="-30" dirty="0">
                          <a:latin typeface="Franklin Gothic Book"/>
                          <a:cs typeface="Franklin Gothic Book"/>
                        </a:rPr>
                        <a:t> </a:t>
                      </a:r>
                      <a:r>
                        <a:rPr sz="1000" dirty="0">
                          <a:latin typeface="Franklin Gothic Book"/>
                          <a:cs typeface="Franklin Gothic Book"/>
                        </a:rPr>
                        <a:t>well</a:t>
                      </a:r>
                      <a:r>
                        <a:rPr sz="1000" spc="-35" dirty="0">
                          <a:latin typeface="Franklin Gothic Book"/>
                          <a:cs typeface="Franklin Gothic Book"/>
                        </a:rPr>
                        <a:t> </a:t>
                      </a:r>
                      <a:r>
                        <a:rPr sz="1000" dirty="0">
                          <a:latin typeface="Franklin Gothic Book"/>
                          <a:cs typeface="Franklin Gothic Book"/>
                        </a:rPr>
                        <a:t>as</a:t>
                      </a:r>
                      <a:r>
                        <a:rPr sz="1000" spc="-20" dirty="0">
                          <a:latin typeface="Franklin Gothic Book"/>
                          <a:cs typeface="Franklin Gothic Book"/>
                        </a:rPr>
                        <a:t> </a:t>
                      </a:r>
                      <a:r>
                        <a:rPr sz="1000" dirty="0">
                          <a:latin typeface="Franklin Gothic Book"/>
                          <a:cs typeface="Franklin Gothic Book"/>
                        </a:rPr>
                        <a:t>prompt</a:t>
                      </a:r>
                      <a:r>
                        <a:rPr sz="1000" spc="-25" dirty="0">
                          <a:latin typeface="Franklin Gothic Book"/>
                          <a:cs typeface="Franklin Gothic Book"/>
                        </a:rPr>
                        <a:t> </a:t>
                      </a:r>
                      <a:r>
                        <a:rPr sz="1000" spc="-10" dirty="0">
                          <a:latin typeface="Franklin Gothic Book"/>
                          <a:cs typeface="Franklin Gothic Book"/>
                        </a:rPr>
                        <a:t>removal</a:t>
                      </a:r>
                      <a:r>
                        <a:rPr sz="1000" spc="500"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dirty="0">
                          <a:latin typeface="Franklin Gothic Book"/>
                          <a:cs typeface="Franklin Gothic Book"/>
                        </a:rPr>
                        <a:t>access</a:t>
                      </a:r>
                      <a:r>
                        <a:rPr sz="1000" spc="-25" dirty="0">
                          <a:latin typeface="Franklin Gothic Book"/>
                          <a:cs typeface="Franklin Gothic Book"/>
                        </a:rPr>
                        <a:t> </a:t>
                      </a:r>
                      <a:r>
                        <a:rPr sz="1000" dirty="0">
                          <a:latin typeface="Franklin Gothic Book"/>
                          <a:cs typeface="Franklin Gothic Book"/>
                        </a:rPr>
                        <a:t>during</a:t>
                      </a:r>
                      <a:r>
                        <a:rPr sz="1000" spc="-20" dirty="0">
                          <a:latin typeface="Franklin Gothic Book"/>
                          <a:cs typeface="Franklin Gothic Book"/>
                        </a:rPr>
                        <a:t> </a:t>
                      </a:r>
                      <a:r>
                        <a:rPr sz="1000" dirty="0">
                          <a:latin typeface="Franklin Gothic Book"/>
                          <a:cs typeface="Franklin Gothic Book"/>
                        </a:rPr>
                        <a:t>role</a:t>
                      </a:r>
                      <a:r>
                        <a:rPr sz="1000" spc="-20" dirty="0">
                          <a:latin typeface="Franklin Gothic Book"/>
                          <a:cs typeface="Franklin Gothic Book"/>
                        </a:rPr>
                        <a:t> </a:t>
                      </a:r>
                      <a:r>
                        <a:rPr sz="1000" dirty="0">
                          <a:latin typeface="Franklin Gothic Book"/>
                          <a:cs typeface="Franklin Gothic Book"/>
                        </a:rPr>
                        <a:t>change</a:t>
                      </a:r>
                      <a:r>
                        <a:rPr sz="1000" spc="-15" dirty="0">
                          <a:latin typeface="Franklin Gothic Book"/>
                          <a:cs typeface="Franklin Gothic Book"/>
                        </a:rPr>
                        <a:t> </a:t>
                      </a:r>
                      <a:r>
                        <a:rPr sz="1000" dirty="0">
                          <a:latin typeface="Franklin Gothic Book"/>
                          <a:cs typeface="Franklin Gothic Book"/>
                        </a:rPr>
                        <a:t>or</a:t>
                      </a:r>
                      <a:r>
                        <a:rPr sz="1000" spc="-20" dirty="0">
                          <a:latin typeface="Franklin Gothic Book"/>
                          <a:cs typeface="Franklin Gothic Book"/>
                        </a:rPr>
                        <a:t> </a:t>
                      </a:r>
                      <a:r>
                        <a:rPr sz="1000" spc="-10" dirty="0">
                          <a:latin typeface="Franklin Gothic Book"/>
                          <a:cs typeface="Franklin Gothic Book"/>
                        </a:rPr>
                        <a:t>employment</a:t>
                      </a:r>
                      <a:r>
                        <a:rPr sz="1000" spc="-25" dirty="0">
                          <a:latin typeface="Franklin Gothic Book"/>
                          <a:cs typeface="Franklin Gothic Book"/>
                        </a:rPr>
                        <a:t> </a:t>
                      </a:r>
                      <a:r>
                        <a:rPr sz="1000" spc="-10" dirty="0">
                          <a:latin typeface="Franklin Gothic Book"/>
                          <a:cs typeface="Franklin Gothic Book"/>
                        </a:rPr>
                        <a:t>termination</a:t>
                      </a:r>
                      <a:r>
                        <a:rPr sz="1000" spc="-15" dirty="0">
                          <a:latin typeface="Franklin Gothic Book"/>
                          <a:cs typeface="Franklin Gothic Book"/>
                        </a:rPr>
                        <a:t> </a:t>
                      </a:r>
                      <a:r>
                        <a:rPr sz="1000" dirty="0">
                          <a:latin typeface="Franklin Gothic Book"/>
                          <a:cs typeface="Franklin Gothic Book"/>
                        </a:rPr>
                        <a:t>are</a:t>
                      </a:r>
                      <a:r>
                        <a:rPr sz="1000" spc="-25" dirty="0">
                          <a:latin typeface="Franklin Gothic Book"/>
                          <a:cs typeface="Franklin Gothic Book"/>
                        </a:rPr>
                        <a:t> </a:t>
                      </a:r>
                      <a:r>
                        <a:rPr sz="1000" dirty="0">
                          <a:latin typeface="Franklin Gothic Book"/>
                          <a:cs typeface="Franklin Gothic Book"/>
                        </a:rPr>
                        <a:t>also</a:t>
                      </a:r>
                      <a:r>
                        <a:rPr sz="1000" spc="-25" dirty="0">
                          <a:latin typeface="Franklin Gothic Book"/>
                          <a:cs typeface="Franklin Gothic Book"/>
                        </a:rPr>
                        <a:t> </a:t>
                      </a:r>
                      <a:r>
                        <a:rPr sz="1000" dirty="0">
                          <a:latin typeface="Franklin Gothic Book"/>
                          <a:cs typeface="Franklin Gothic Book"/>
                        </a:rPr>
                        <a:t>controls</a:t>
                      </a:r>
                      <a:r>
                        <a:rPr sz="1000" spc="-20"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are</a:t>
                      </a:r>
                      <a:r>
                        <a:rPr sz="1000" spc="-15" dirty="0">
                          <a:latin typeface="Franklin Gothic Book"/>
                          <a:cs typeface="Franklin Gothic Book"/>
                        </a:rPr>
                        <a:t> </a:t>
                      </a:r>
                      <a:r>
                        <a:rPr sz="1000" dirty="0">
                          <a:latin typeface="Franklin Gothic Book"/>
                          <a:cs typeface="Franklin Gothic Book"/>
                        </a:rPr>
                        <a:t>part</a:t>
                      </a:r>
                      <a:r>
                        <a:rPr sz="1000" spc="-20"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spc="-10" dirty="0">
                          <a:latin typeface="Franklin Gothic Book"/>
                          <a:cs typeface="Franklin Gothic Book"/>
                        </a:rPr>
                        <a:t>account management.</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88817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628015">
                        <a:lnSpc>
                          <a:spcPts val="1250"/>
                        </a:lnSpc>
                        <a:spcBef>
                          <a:spcPts val="630"/>
                        </a:spcBef>
                      </a:pPr>
                      <a:r>
                        <a:rPr sz="1000" dirty="0">
                          <a:latin typeface="Franklin Gothic Book"/>
                          <a:cs typeface="Franklin Gothic Book"/>
                        </a:rPr>
                        <a:t>Security</a:t>
                      </a:r>
                      <a:r>
                        <a:rPr sz="1000" spc="-40" dirty="0">
                          <a:latin typeface="Franklin Gothic Book"/>
                          <a:cs typeface="Franklin Gothic Book"/>
                        </a:rPr>
                        <a:t> </a:t>
                      </a:r>
                      <a:r>
                        <a:rPr sz="1000" spc="-10" dirty="0">
                          <a:latin typeface="Franklin Gothic Book"/>
                          <a:cs typeface="Franklin Gothic Book"/>
                        </a:rPr>
                        <a:t>Systems Management</a:t>
                      </a:r>
                      <a:endParaRPr sz="1000" dirty="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85090">
                        <a:lnSpc>
                          <a:spcPts val="1250"/>
                        </a:lnSpc>
                        <a:spcBef>
                          <a:spcPts val="630"/>
                        </a:spcBef>
                      </a:pPr>
                      <a:r>
                        <a:rPr sz="1000" dirty="0">
                          <a:latin typeface="Franklin Gothic Book"/>
                          <a:cs typeface="Franklin Gothic Book"/>
                        </a:rPr>
                        <a:t>The</a:t>
                      </a:r>
                      <a:r>
                        <a:rPr sz="1000" spc="5" dirty="0">
                          <a:latin typeface="Franklin Gothic Book"/>
                          <a:cs typeface="Franklin Gothic Book"/>
                        </a:rPr>
                        <a:t> </a:t>
                      </a:r>
                      <a:r>
                        <a:rPr sz="1000" dirty="0">
                          <a:latin typeface="Franklin Gothic Book"/>
                          <a:cs typeface="Franklin Gothic Book"/>
                        </a:rPr>
                        <a:t>design,</a:t>
                      </a:r>
                      <a:r>
                        <a:rPr sz="1000" spc="20" dirty="0">
                          <a:latin typeface="Franklin Gothic Book"/>
                          <a:cs typeface="Franklin Gothic Book"/>
                        </a:rPr>
                        <a:t> </a:t>
                      </a:r>
                      <a:r>
                        <a:rPr sz="1000" spc="-10" dirty="0">
                          <a:latin typeface="Franklin Gothic Book"/>
                          <a:cs typeface="Franklin Gothic Book"/>
                        </a:rPr>
                        <a:t>implementation,</a:t>
                      </a:r>
                      <a:r>
                        <a:rPr sz="1000" spc="20" dirty="0">
                          <a:latin typeface="Franklin Gothic Book"/>
                          <a:cs typeface="Franklin Gothic Book"/>
                        </a:rPr>
                        <a:t> </a:t>
                      </a:r>
                      <a:r>
                        <a:rPr sz="1000" spc="-10" dirty="0">
                          <a:latin typeface="Franklin Gothic Book"/>
                          <a:cs typeface="Franklin Gothic Book"/>
                        </a:rPr>
                        <a:t>configuration,</a:t>
                      </a:r>
                      <a:r>
                        <a:rPr sz="1000" dirty="0">
                          <a:latin typeface="Franklin Gothic Book"/>
                          <a:cs typeface="Franklin Gothic Book"/>
                        </a:rPr>
                        <a:t> </a:t>
                      </a:r>
                      <a:r>
                        <a:rPr sz="1000" spc="-10" dirty="0">
                          <a:latin typeface="Franklin Gothic Book"/>
                          <a:cs typeface="Franklin Gothic Book"/>
                        </a:rPr>
                        <a:t>administration,</a:t>
                      </a:r>
                      <a:r>
                        <a:rPr sz="1000" spc="20" dirty="0">
                          <a:latin typeface="Franklin Gothic Book"/>
                          <a:cs typeface="Franklin Gothic Book"/>
                        </a:rPr>
                        <a:t> </a:t>
                      </a:r>
                      <a:r>
                        <a:rPr sz="1000" spc="-10" dirty="0">
                          <a:latin typeface="Franklin Gothic Book"/>
                          <a:cs typeface="Franklin Gothic Book"/>
                        </a:rPr>
                        <a:t>maintenance,</a:t>
                      </a:r>
                      <a:r>
                        <a:rPr sz="1000" spc="20" dirty="0">
                          <a:latin typeface="Franklin Gothic Book"/>
                          <a:cs typeface="Franklin Gothic Book"/>
                        </a:rPr>
                        <a:t> </a:t>
                      </a:r>
                      <a:r>
                        <a:rPr sz="1000" spc="-10" dirty="0">
                          <a:latin typeface="Franklin Gothic Book"/>
                          <a:cs typeface="Franklin Gothic Book"/>
                        </a:rPr>
                        <a:t>monitoring,</a:t>
                      </a:r>
                      <a:r>
                        <a:rPr sz="1000" spc="15"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a:t>
                      </a:r>
                      <a:r>
                        <a:rPr sz="1000" spc="-10" dirty="0">
                          <a:latin typeface="Franklin Gothic Book"/>
                          <a:cs typeface="Franklin Gothic Book"/>
                        </a:rPr>
                        <a:t>ongoing </a:t>
                      </a:r>
                      <a:r>
                        <a:rPr sz="1000" dirty="0">
                          <a:latin typeface="Franklin Gothic Book"/>
                          <a:cs typeface="Franklin Gothic Book"/>
                        </a:rPr>
                        <a:t>support</a:t>
                      </a:r>
                      <a:r>
                        <a:rPr sz="1000" spc="-35"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security</a:t>
                      </a:r>
                      <a:r>
                        <a:rPr sz="1000" spc="-35" dirty="0">
                          <a:latin typeface="Franklin Gothic Book"/>
                          <a:cs typeface="Franklin Gothic Book"/>
                        </a:rPr>
                        <a:t> </a:t>
                      </a:r>
                      <a:r>
                        <a:rPr sz="1000" spc="-10" dirty="0">
                          <a:latin typeface="Franklin Gothic Book"/>
                          <a:cs typeface="Franklin Gothic Book"/>
                        </a:rPr>
                        <a:t>systems</a:t>
                      </a:r>
                      <a:r>
                        <a:rPr sz="1000" spc="-30" dirty="0">
                          <a:latin typeface="Franklin Gothic Book"/>
                          <a:cs typeface="Franklin Gothic Book"/>
                        </a:rPr>
                        <a:t> </a:t>
                      </a:r>
                      <a:r>
                        <a:rPr sz="1000" dirty="0">
                          <a:latin typeface="Franklin Gothic Book"/>
                          <a:cs typeface="Franklin Gothic Book"/>
                        </a:rPr>
                        <a:t>used</a:t>
                      </a:r>
                      <a:r>
                        <a:rPr sz="1000" spc="-25"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dirty="0">
                          <a:latin typeface="Franklin Gothic Book"/>
                          <a:cs typeface="Franklin Gothic Book"/>
                        </a:rPr>
                        <a:t>enforce</a:t>
                      </a:r>
                      <a:r>
                        <a:rPr sz="1000" spc="-40" dirty="0">
                          <a:latin typeface="Franklin Gothic Book"/>
                          <a:cs typeface="Franklin Gothic Book"/>
                        </a:rPr>
                        <a:t> </a:t>
                      </a:r>
                      <a:r>
                        <a:rPr sz="1000" dirty="0">
                          <a:latin typeface="Franklin Gothic Book"/>
                          <a:cs typeface="Franklin Gothic Book"/>
                        </a:rPr>
                        <a:t>security</a:t>
                      </a:r>
                      <a:r>
                        <a:rPr sz="1000" spc="-45" dirty="0">
                          <a:latin typeface="Franklin Gothic Book"/>
                          <a:cs typeface="Franklin Gothic Book"/>
                        </a:rPr>
                        <a:t> </a:t>
                      </a:r>
                      <a:r>
                        <a:rPr sz="1000" dirty="0">
                          <a:latin typeface="Franklin Gothic Book"/>
                          <a:cs typeface="Franklin Gothic Book"/>
                        </a:rPr>
                        <a:t>policy</a:t>
                      </a:r>
                      <a:r>
                        <a:rPr sz="1000" spc="-3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provide</a:t>
                      </a:r>
                      <a:r>
                        <a:rPr sz="1000" spc="-30" dirty="0">
                          <a:latin typeface="Franklin Gothic Book"/>
                          <a:cs typeface="Franklin Gothic Book"/>
                        </a:rPr>
                        <a:t> </a:t>
                      </a:r>
                      <a:r>
                        <a:rPr sz="1000" dirty="0">
                          <a:latin typeface="Franklin Gothic Book"/>
                          <a:cs typeface="Franklin Gothic Book"/>
                        </a:rPr>
                        <a:t>security</a:t>
                      </a:r>
                      <a:r>
                        <a:rPr sz="1000" spc="-45" dirty="0">
                          <a:latin typeface="Franklin Gothic Book"/>
                          <a:cs typeface="Franklin Gothic Book"/>
                        </a:rPr>
                        <a:t> </a:t>
                      </a:r>
                      <a:r>
                        <a:rPr sz="1000" dirty="0">
                          <a:latin typeface="Franklin Gothic Book"/>
                          <a:cs typeface="Franklin Gothic Book"/>
                        </a:rPr>
                        <a:t>services.</a:t>
                      </a:r>
                      <a:r>
                        <a:rPr sz="1000" spc="-45" dirty="0">
                          <a:latin typeface="Franklin Gothic Book"/>
                          <a:cs typeface="Franklin Gothic Book"/>
                        </a:rPr>
                        <a:t> </a:t>
                      </a:r>
                      <a:r>
                        <a:rPr sz="1000" spc="-10" dirty="0">
                          <a:latin typeface="Franklin Gothic Book"/>
                          <a:cs typeface="Franklin Gothic Book"/>
                        </a:rPr>
                        <a:t>Systems </a:t>
                      </a:r>
                      <a:r>
                        <a:rPr sz="1000" dirty="0">
                          <a:latin typeface="Franklin Gothic Book"/>
                          <a:cs typeface="Franklin Gothic Book"/>
                        </a:rPr>
                        <a:t>include</a:t>
                      </a:r>
                      <a:r>
                        <a:rPr sz="1000" spc="-55" dirty="0">
                          <a:latin typeface="Franklin Gothic Book"/>
                          <a:cs typeface="Franklin Gothic Book"/>
                        </a:rPr>
                        <a:t> </a:t>
                      </a:r>
                      <a:r>
                        <a:rPr sz="1000" dirty="0">
                          <a:latin typeface="Franklin Gothic Book"/>
                          <a:cs typeface="Franklin Gothic Book"/>
                        </a:rPr>
                        <a:t>firewalls,</a:t>
                      </a:r>
                      <a:r>
                        <a:rPr sz="1000" spc="-55" dirty="0">
                          <a:latin typeface="Franklin Gothic Book"/>
                          <a:cs typeface="Franklin Gothic Book"/>
                        </a:rPr>
                        <a:t> </a:t>
                      </a:r>
                      <a:r>
                        <a:rPr sz="1000" dirty="0">
                          <a:latin typeface="Franklin Gothic Book"/>
                          <a:cs typeface="Franklin Gothic Book"/>
                        </a:rPr>
                        <a:t>Intrusion</a:t>
                      </a:r>
                      <a:r>
                        <a:rPr sz="1000" spc="-50" dirty="0">
                          <a:latin typeface="Franklin Gothic Book"/>
                          <a:cs typeface="Franklin Gothic Book"/>
                        </a:rPr>
                        <a:t> </a:t>
                      </a:r>
                      <a:r>
                        <a:rPr sz="1000" dirty="0">
                          <a:latin typeface="Franklin Gothic Book"/>
                          <a:cs typeface="Franklin Gothic Book"/>
                        </a:rPr>
                        <a:t>Prevention</a:t>
                      </a:r>
                      <a:r>
                        <a:rPr sz="1000" spc="-40" dirty="0">
                          <a:latin typeface="Franklin Gothic Book"/>
                          <a:cs typeface="Franklin Gothic Book"/>
                        </a:rPr>
                        <a:t> </a:t>
                      </a:r>
                      <a:r>
                        <a:rPr sz="1000" dirty="0">
                          <a:latin typeface="Franklin Gothic Book"/>
                          <a:cs typeface="Franklin Gothic Book"/>
                        </a:rPr>
                        <a:t>Systems</a:t>
                      </a:r>
                      <a:r>
                        <a:rPr sz="1000" spc="-45" dirty="0">
                          <a:latin typeface="Franklin Gothic Book"/>
                          <a:cs typeface="Franklin Gothic Book"/>
                        </a:rPr>
                        <a:t> </a:t>
                      </a:r>
                      <a:r>
                        <a:rPr sz="1000" dirty="0">
                          <a:latin typeface="Franklin Gothic Book"/>
                          <a:cs typeface="Franklin Gothic Book"/>
                        </a:rPr>
                        <a:t>(IPS),</a:t>
                      </a:r>
                      <a:r>
                        <a:rPr sz="1000" spc="-50" dirty="0">
                          <a:latin typeface="Franklin Gothic Book"/>
                          <a:cs typeface="Franklin Gothic Book"/>
                        </a:rPr>
                        <a:t> </a:t>
                      </a:r>
                      <a:r>
                        <a:rPr sz="1000" dirty="0">
                          <a:latin typeface="Franklin Gothic Book"/>
                          <a:cs typeface="Franklin Gothic Book"/>
                        </a:rPr>
                        <a:t>Internet</a:t>
                      </a:r>
                      <a:r>
                        <a:rPr sz="1000" spc="-50" dirty="0">
                          <a:latin typeface="Franklin Gothic Book"/>
                          <a:cs typeface="Franklin Gothic Book"/>
                        </a:rPr>
                        <a:t> </a:t>
                      </a:r>
                      <a:r>
                        <a:rPr sz="1000" dirty="0">
                          <a:latin typeface="Franklin Gothic Book"/>
                          <a:cs typeface="Franklin Gothic Book"/>
                        </a:rPr>
                        <a:t>Proxy</a:t>
                      </a:r>
                      <a:r>
                        <a:rPr sz="1000" spc="-45" dirty="0">
                          <a:latin typeface="Franklin Gothic Book"/>
                          <a:cs typeface="Franklin Gothic Book"/>
                        </a:rPr>
                        <a:t> </a:t>
                      </a:r>
                      <a:r>
                        <a:rPr sz="1000" dirty="0">
                          <a:latin typeface="Franklin Gothic Book"/>
                          <a:cs typeface="Franklin Gothic Book"/>
                        </a:rPr>
                        <a:t>Servers,</a:t>
                      </a:r>
                      <a:r>
                        <a:rPr sz="1000" spc="-40" dirty="0">
                          <a:latin typeface="Franklin Gothic Book"/>
                          <a:cs typeface="Franklin Gothic Book"/>
                        </a:rPr>
                        <a:t> </a:t>
                      </a:r>
                      <a:r>
                        <a:rPr sz="1000" dirty="0">
                          <a:latin typeface="Franklin Gothic Book"/>
                          <a:cs typeface="Franklin Gothic Book"/>
                        </a:rPr>
                        <a:t>Security</a:t>
                      </a:r>
                      <a:r>
                        <a:rPr sz="1000" spc="-45" dirty="0">
                          <a:latin typeface="Franklin Gothic Book"/>
                          <a:cs typeface="Franklin Gothic Book"/>
                        </a:rPr>
                        <a:t> </a:t>
                      </a:r>
                      <a:r>
                        <a:rPr sz="1000" spc="-10" dirty="0">
                          <a:latin typeface="Franklin Gothic Book"/>
                          <a:cs typeface="Franklin Gothic Book"/>
                        </a:rPr>
                        <a:t>Information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Event</a:t>
                      </a:r>
                      <a:r>
                        <a:rPr sz="1000" spc="-10" dirty="0">
                          <a:latin typeface="Franklin Gothic Book"/>
                          <a:cs typeface="Franklin Gothic Book"/>
                        </a:rPr>
                        <a:t> Management </a:t>
                      </a:r>
                      <a:r>
                        <a:rPr sz="1000" dirty="0">
                          <a:latin typeface="Franklin Gothic Book"/>
                          <a:cs typeface="Franklin Gothic Book"/>
                        </a:rPr>
                        <a:t>(SIEM)</a:t>
                      </a:r>
                      <a:r>
                        <a:rPr sz="1000" spc="-5" dirty="0">
                          <a:latin typeface="Franklin Gothic Book"/>
                          <a:cs typeface="Franklin Gothic Book"/>
                        </a:rPr>
                        <a:t> </a:t>
                      </a:r>
                      <a:r>
                        <a:rPr sz="1000" spc="-10" dirty="0">
                          <a:latin typeface="Franklin Gothic Book"/>
                          <a:cs typeface="Franklin Gothic Book"/>
                        </a:rPr>
                        <a:t>systems,</a:t>
                      </a:r>
                      <a:r>
                        <a:rPr sz="1000" spc="-5"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other</a:t>
                      </a:r>
                      <a:r>
                        <a:rPr sz="1000" spc="-20" dirty="0">
                          <a:latin typeface="Franklin Gothic Book"/>
                          <a:cs typeface="Franklin Gothic Book"/>
                        </a:rPr>
                        <a:t> </a:t>
                      </a:r>
                      <a:r>
                        <a:rPr sz="1000" dirty="0">
                          <a:latin typeface="Franklin Gothic Book"/>
                          <a:cs typeface="Franklin Gothic Book"/>
                        </a:rPr>
                        <a:t>control</a:t>
                      </a:r>
                      <a:r>
                        <a:rPr sz="1000" spc="-5" dirty="0">
                          <a:latin typeface="Franklin Gothic Book"/>
                          <a:cs typeface="Franklin Gothic Book"/>
                        </a:rPr>
                        <a:t> </a:t>
                      </a:r>
                      <a:r>
                        <a:rPr sz="1000" spc="-10" dirty="0">
                          <a:latin typeface="Franklin Gothic Book"/>
                          <a:cs typeface="Franklin Gothic Book"/>
                        </a:rPr>
                        <a:t>enforcement </a:t>
                      </a:r>
                      <a:r>
                        <a:rPr sz="1000" dirty="0">
                          <a:latin typeface="Franklin Gothic Book"/>
                          <a:cs typeface="Franklin Gothic Book"/>
                        </a:rPr>
                        <a:t>or</a:t>
                      </a:r>
                      <a:r>
                        <a:rPr sz="1000" spc="-10" dirty="0">
                          <a:latin typeface="Franklin Gothic Book"/>
                          <a:cs typeface="Franklin Gothic Book"/>
                        </a:rPr>
                        <a:t> monitoring systems.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841561">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442595">
                        <a:lnSpc>
                          <a:spcPts val="1250"/>
                        </a:lnSpc>
                        <a:spcBef>
                          <a:spcPts val="630"/>
                        </a:spcBef>
                      </a:pPr>
                      <a:r>
                        <a:rPr sz="1000" dirty="0">
                          <a:latin typeface="Franklin Gothic Book"/>
                          <a:cs typeface="Franklin Gothic Book"/>
                        </a:rPr>
                        <a:t>Network</a:t>
                      </a:r>
                      <a:r>
                        <a:rPr sz="1000" spc="-40" dirty="0">
                          <a:latin typeface="Franklin Gothic Book"/>
                          <a:cs typeface="Franklin Gothic Book"/>
                        </a:rPr>
                        <a:t> </a:t>
                      </a:r>
                      <a:r>
                        <a:rPr sz="1000" dirty="0">
                          <a:latin typeface="Franklin Gothic Book"/>
                          <a:cs typeface="Franklin Gothic Book"/>
                        </a:rPr>
                        <a:t>Access</a:t>
                      </a:r>
                      <a:r>
                        <a:rPr sz="1000" spc="-45"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Perimeter</a:t>
                      </a:r>
                      <a:r>
                        <a:rPr sz="1000" spc="-55" dirty="0">
                          <a:latin typeface="Franklin Gothic Book"/>
                          <a:cs typeface="Franklin Gothic Book"/>
                        </a:rPr>
                        <a:t> </a:t>
                      </a:r>
                      <a:r>
                        <a:rPr sz="1000" spc="-10" dirty="0">
                          <a:latin typeface="Franklin Gothic Book"/>
                          <a:cs typeface="Franklin Gothic Book"/>
                        </a:rPr>
                        <a:t>Controls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11760">
                        <a:lnSpc>
                          <a:spcPct val="94300"/>
                        </a:lnSpc>
                        <a:spcBef>
                          <a:spcPts val="605"/>
                        </a:spcBef>
                      </a:pPr>
                      <a:r>
                        <a:rPr sz="1000" dirty="0">
                          <a:latin typeface="Franklin Gothic Book"/>
                          <a:cs typeface="Franklin Gothic Book"/>
                        </a:rPr>
                        <a:t>Network</a:t>
                      </a:r>
                      <a:r>
                        <a:rPr sz="1000" spc="-45" dirty="0">
                          <a:latin typeface="Franklin Gothic Book"/>
                          <a:cs typeface="Franklin Gothic Book"/>
                        </a:rPr>
                        <a:t> </a:t>
                      </a:r>
                      <a:r>
                        <a:rPr sz="1000" dirty="0">
                          <a:latin typeface="Franklin Gothic Book"/>
                          <a:cs typeface="Franklin Gothic Book"/>
                        </a:rPr>
                        <a:t>equipment</a:t>
                      </a:r>
                      <a:r>
                        <a:rPr sz="1000" spc="-30" dirty="0">
                          <a:latin typeface="Franklin Gothic Book"/>
                          <a:cs typeface="Franklin Gothic Book"/>
                        </a:rPr>
                        <a:t> </a:t>
                      </a:r>
                      <a:r>
                        <a:rPr sz="1000" dirty="0">
                          <a:latin typeface="Franklin Gothic Book"/>
                          <a:cs typeface="Franklin Gothic Book"/>
                        </a:rPr>
                        <a:t>such</a:t>
                      </a:r>
                      <a:r>
                        <a:rPr sz="1000" spc="-40" dirty="0">
                          <a:latin typeface="Franklin Gothic Book"/>
                          <a:cs typeface="Franklin Gothic Book"/>
                        </a:rPr>
                        <a:t> </a:t>
                      </a:r>
                      <a:r>
                        <a:rPr sz="1000" dirty="0">
                          <a:latin typeface="Franklin Gothic Book"/>
                          <a:cs typeface="Franklin Gothic Book"/>
                        </a:rPr>
                        <a:t>as</a:t>
                      </a:r>
                      <a:r>
                        <a:rPr sz="1000" spc="-35" dirty="0">
                          <a:latin typeface="Franklin Gothic Book"/>
                          <a:cs typeface="Franklin Gothic Book"/>
                        </a:rPr>
                        <a:t> </a:t>
                      </a:r>
                      <a:r>
                        <a:rPr sz="1000" dirty="0">
                          <a:latin typeface="Franklin Gothic Book"/>
                          <a:cs typeface="Franklin Gothic Book"/>
                        </a:rPr>
                        <a:t>servers,</a:t>
                      </a:r>
                      <a:r>
                        <a:rPr sz="1000" spc="-30" dirty="0">
                          <a:latin typeface="Franklin Gothic Book"/>
                          <a:cs typeface="Franklin Gothic Book"/>
                        </a:rPr>
                        <a:t> </a:t>
                      </a:r>
                      <a:r>
                        <a:rPr sz="1000" spc="-10" dirty="0">
                          <a:latin typeface="Franklin Gothic Book"/>
                          <a:cs typeface="Franklin Gothic Book"/>
                        </a:rPr>
                        <a:t>workstations,</a:t>
                      </a:r>
                      <a:r>
                        <a:rPr sz="1000" spc="-25" dirty="0">
                          <a:latin typeface="Franklin Gothic Book"/>
                          <a:cs typeface="Franklin Gothic Book"/>
                        </a:rPr>
                        <a:t> </a:t>
                      </a:r>
                      <a:r>
                        <a:rPr sz="1000" dirty="0">
                          <a:latin typeface="Franklin Gothic Book"/>
                          <a:cs typeface="Franklin Gothic Book"/>
                        </a:rPr>
                        <a:t>routers,</a:t>
                      </a:r>
                      <a:r>
                        <a:rPr sz="1000" spc="-40" dirty="0">
                          <a:latin typeface="Franklin Gothic Book"/>
                          <a:cs typeface="Franklin Gothic Book"/>
                        </a:rPr>
                        <a:t> </a:t>
                      </a:r>
                      <a:r>
                        <a:rPr sz="1000" dirty="0">
                          <a:latin typeface="Franklin Gothic Book"/>
                          <a:cs typeface="Franklin Gothic Book"/>
                        </a:rPr>
                        <a:t>switches</a:t>
                      </a:r>
                      <a:r>
                        <a:rPr sz="1000" spc="-4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printers</a:t>
                      </a:r>
                      <a:r>
                        <a:rPr sz="1000" spc="-25" dirty="0">
                          <a:latin typeface="Franklin Gothic Book"/>
                          <a:cs typeface="Franklin Gothic Book"/>
                        </a:rPr>
                        <a:t> </a:t>
                      </a:r>
                      <a:r>
                        <a:rPr sz="1000" dirty="0">
                          <a:latin typeface="Franklin Gothic Book"/>
                          <a:cs typeface="Franklin Gothic Book"/>
                        </a:rPr>
                        <a:t>should</a:t>
                      </a:r>
                      <a:r>
                        <a:rPr sz="1000" spc="-25" dirty="0">
                          <a:latin typeface="Franklin Gothic Book"/>
                          <a:cs typeface="Franklin Gothic Book"/>
                        </a:rPr>
                        <a:t> be </a:t>
                      </a:r>
                      <a:r>
                        <a:rPr sz="1000" dirty="0">
                          <a:latin typeface="Franklin Gothic Book"/>
                          <a:cs typeface="Franklin Gothic Book"/>
                        </a:rPr>
                        <a:t>installed</a:t>
                      </a:r>
                      <a:r>
                        <a:rPr sz="1000" spc="-20" dirty="0">
                          <a:latin typeface="Franklin Gothic Book"/>
                          <a:cs typeface="Franklin Gothic Book"/>
                        </a:rPr>
                        <a:t> </a:t>
                      </a:r>
                      <a:r>
                        <a:rPr sz="1000" dirty="0">
                          <a:latin typeface="Franklin Gothic Book"/>
                          <a:cs typeface="Franklin Gothic Book"/>
                        </a:rPr>
                        <a:t>in</a:t>
                      </a:r>
                      <a:r>
                        <a:rPr sz="1000" spc="-35" dirty="0">
                          <a:latin typeface="Franklin Gothic Book"/>
                          <a:cs typeface="Franklin Gothic Book"/>
                        </a:rPr>
                        <a:t> </a:t>
                      </a:r>
                      <a:r>
                        <a:rPr sz="1000" dirty="0">
                          <a:latin typeface="Franklin Gothic Book"/>
                          <a:cs typeface="Franklin Gothic Book"/>
                        </a:rPr>
                        <a:t>a</a:t>
                      </a:r>
                      <a:r>
                        <a:rPr sz="1000" spc="-15" dirty="0">
                          <a:latin typeface="Franklin Gothic Book"/>
                          <a:cs typeface="Franklin Gothic Book"/>
                        </a:rPr>
                        <a:t> </a:t>
                      </a:r>
                      <a:r>
                        <a:rPr sz="1000" dirty="0">
                          <a:latin typeface="Franklin Gothic Book"/>
                          <a:cs typeface="Franklin Gothic Book"/>
                        </a:rPr>
                        <a:t>manner</a:t>
                      </a:r>
                      <a:r>
                        <a:rPr sz="1000" spc="-30" dirty="0">
                          <a:latin typeface="Franklin Gothic Book"/>
                          <a:cs typeface="Franklin Gothic Book"/>
                        </a:rPr>
                        <a:t> </a:t>
                      </a:r>
                      <a:r>
                        <a:rPr sz="1000" dirty="0">
                          <a:latin typeface="Franklin Gothic Book"/>
                          <a:cs typeface="Franklin Gothic Book"/>
                        </a:rPr>
                        <a:t>that</a:t>
                      </a:r>
                      <a:r>
                        <a:rPr sz="1000" spc="-35" dirty="0">
                          <a:latin typeface="Franklin Gothic Book"/>
                          <a:cs typeface="Franklin Gothic Book"/>
                        </a:rPr>
                        <a:t> </a:t>
                      </a:r>
                      <a:r>
                        <a:rPr sz="1000" dirty="0">
                          <a:latin typeface="Franklin Gothic Book"/>
                          <a:cs typeface="Franklin Gothic Book"/>
                        </a:rPr>
                        <a:t>prevents</a:t>
                      </a:r>
                      <a:r>
                        <a:rPr sz="1000" spc="-20" dirty="0">
                          <a:latin typeface="Franklin Gothic Book"/>
                          <a:cs typeface="Franklin Gothic Book"/>
                        </a:rPr>
                        <a:t> </a:t>
                      </a:r>
                      <a:r>
                        <a:rPr sz="1000" spc="-10" dirty="0">
                          <a:latin typeface="Franklin Gothic Book"/>
                          <a:cs typeface="Franklin Gothic Book"/>
                        </a:rPr>
                        <a:t>unauthorized</a:t>
                      </a:r>
                      <a:r>
                        <a:rPr sz="1000" spc="-20" dirty="0">
                          <a:latin typeface="Franklin Gothic Book"/>
                          <a:cs typeface="Franklin Gothic Book"/>
                        </a:rPr>
                        <a:t> </a:t>
                      </a:r>
                      <a:r>
                        <a:rPr sz="1000" dirty="0">
                          <a:latin typeface="Franklin Gothic Book"/>
                          <a:cs typeface="Franklin Gothic Book"/>
                        </a:rPr>
                        <a:t>access</a:t>
                      </a:r>
                      <a:r>
                        <a:rPr sz="1000" spc="-25" dirty="0">
                          <a:latin typeface="Franklin Gothic Book"/>
                          <a:cs typeface="Franklin Gothic Book"/>
                        </a:rPr>
                        <a:t> </a:t>
                      </a:r>
                      <a:r>
                        <a:rPr sz="1000" dirty="0">
                          <a:latin typeface="Franklin Gothic Book"/>
                          <a:cs typeface="Franklin Gothic Book"/>
                        </a:rPr>
                        <a:t>while</a:t>
                      </a:r>
                      <a:r>
                        <a:rPr sz="1000" spc="-20" dirty="0">
                          <a:latin typeface="Franklin Gothic Book"/>
                          <a:cs typeface="Franklin Gothic Book"/>
                        </a:rPr>
                        <a:t> </a:t>
                      </a:r>
                      <a:r>
                        <a:rPr sz="1000" dirty="0">
                          <a:latin typeface="Franklin Gothic Book"/>
                          <a:cs typeface="Franklin Gothic Book"/>
                        </a:rPr>
                        <a:t>limiting</a:t>
                      </a:r>
                      <a:r>
                        <a:rPr sz="1000" spc="-30" dirty="0">
                          <a:latin typeface="Franklin Gothic Book"/>
                          <a:cs typeface="Franklin Gothic Book"/>
                        </a:rPr>
                        <a:t> </a:t>
                      </a:r>
                      <a:r>
                        <a:rPr sz="1000" spc="-10" dirty="0">
                          <a:latin typeface="Franklin Gothic Book"/>
                          <a:cs typeface="Franklin Gothic Book"/>
                        </a:rPr>
                        <a:t>services</a:t>
                      </a:r>
                      <a:r>
                        <a:rPr sz="1000" spc="-20"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only</a:t>
                      </a:r>
                      <a:r>
                        <a:rPr sz="1000" spc="-35" dirty="0">
                          <a:latin typeface="Franklin Gothic Book"/>
                          <a:cs typeface="Franklin Gothic Book"/>
                        </a:rPr>
                        <a:t> </a:t>
                      </a:r>
                      <a:r>
                        <a:rPr sz="1000" spc="-10" dirty="0">
                          <a:latin typeface="Franklin Gothic Book"/>
                          <a:cs typeface="Franklin Gothic Book"/>
                        </a:rPr>
                        <a:t>authorized </a:t>
                      </a:r>
                      <a:r>
                        <a:rPr sz="1000" dirty="0">
                          <a:latin typeface="Franklin Gothic Book"/>
                          <a:cs typeface="Franklin Gothic Book"/>
                        </a:rPr>
                        <a:t>users.</a:t>
                      </a:r>
                      <a:r>
                        <a:rPr sz="1000" spc="-40" dirty="0">
                          <a:latin typeface="Franklin Gothic Book"/>
                          <a:cs typeface="Franklin Gothic Book"/>
                        </a:rPr>
                        <a:t> </a:t>
                      </a:r>
                      <a:r>
                        <a:rPr sz="1000" dirty="0">
                          <a:latin typeface="Franklin Gothic Book"/>
                          <a:cs typeface="Franklin Gothic Book"/>
                        </a:rPr>
                        <a:t>A</a:t>
                      </a:r>
                      <a:r>
                        <a:rPr sz="1000" spc="-30" dirty="0">
                          <a:latin typeface="Franklin Gothic Book"/>
                          <a:cs typeface="Franklin Gothic Book"/>
                        </a:rPr>
                        <a:t> </a:t>
                      </a:r>
                      <a:r>
                        <a:rPr sz="1000" dirty="0">
                          <a:latin typeface="Franklin Gothic Book"/>
                          <a:cs typeface="Franklin Gothic Book"/>
                        </a:rPr>
                        <a:t>perimeter</a:t>
                      </a:r>
                      <a:r>
                        <a:rPr sz="1000" spc="-35" dirty="0">
                          <a:latin typeface="Franklin Gothic Book"/>
                          <a:cs typeface="Franklin Gothic Book"/>
                        </a:rPr>
                        <a:t> </a:t>
                      </a:r>
                      <a:r>
                        <a:rPr sz="1000" dirty="0">
                          <a:latin typeface="Franklin Gothic Book"/>
                          <a:cs typeface="Franklin Gothic Book"/>
                        </a:rPr>
                        <a:t>should</a:t>
                      </a:r>
                      <a:r>
                        <a:rPr sz="1000" spc="-45" dirty="0">
                          <a:latin typeface="Franklin Gothic Book"/>
                          <a:cs typeface="Franklin Gothic Book"/>
                        </a:rPr>
                        <a:t> </a:t>
                      </a:r>
                      <a:r>
                        <a:rPr sz="1000" dirty="0">
                          <a:latin typeface="Franklin Gothic Book"/>
                          <a:cs typeface="Franklin Gothic Book"/>
                        </a:rPr>
                        <a:t>be</a:t>
                      </a:r>
                      <a:r>
                        <a:rPr sz="1000" spc="-25" dirty="0">
                          <a:latin typeface="Franklin Gothic Book"/>
                          <a:cs typeface="Franklin Gothic Book"/>
                        </a:rPr>
                        <a:t> </a:t>
                      </a:r>
                      <a:r>
                        <a:rPr sz="1000" dirty="0">
                          <a:latin typeface="Franklin Gothic Book"/>
                          <a:cs typeface="Franklin Gothic Book"/>
                        </a:rPr>
                        <a:t>established</a:t>
                      </a:r>
                      <a:r>
                        <a:rPr sz="1000" spc="-20"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dirty="0">
                          <a:latin typeface="Franklin Gothic Book"/>
                          <a:cs typeface="Franklin Gothic Book"/>
                        </a:rPr>
                        <a:t>delineate</a:t>
                      </a:r>
                      <a:r>
                        <a:rPr sz="1000" spc="-25" dirty="0">
                          <a:latin typeface="Franklin Gothic Book"/>
                          <a:cs typeface="Franklin Gothic Book"/>
                        </a:rPr>
                        <a:t> </a:t>
                      </a:r>
                      <a:r>
                        <a:rPr sz="1000" dirty="0">
                          <a:latin typeface="Franklin Gothic Book"/>
                          <a:cs typeface="Franklin Gothic Book"/>
                        </a:rPr>
                        <a:t>internal</a:t>
                      </a:r>
                      <a:r>
                        <a:rPr sz="1000" spc="-40" dirty="0">
                          <a:latin typeface="Franklin Gothic Book"/>
                          <a:cs typeface="Franklin Gothic Book"/>
                        </a:rPr>
                        <a:t> </a:t>
                      </a:r>
                      <a:r>
                        <a:rPr sz="1000" spc="-10" dirty="0">
                          <a:latin typeface="Franklin Gothic Book"/>
                          <a:cs typeface="Franklin Gothic Book"/>
                        </a:rPr>
                        <a:t>systems</a:t>
                      </a:r>
                      <a:r>
                        <a:rPr sz="1000" spc="-3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prevent</a:t>
                      </a:r>
                      <a:r>
                        <a:rPr sz="1000" spc="-30" dirty="0">
                          <a:latin typeface="Franklin Gothic Book"/>
                          <a:cs typeface="Franklin Gothic Book"/>
                        </a:rPr>
                        <a:t> </a:t>
                      </a:r>
                      <a:r>
                        <a:rPr sz="1000" spc="-10" dirty="0">
                          <a:latin typeface="Franklin Gothic Book"/>
                          <a:cs typeface="Franklin Gothic Book"/>
                        </a:rPr>
                        <a:t>unauthorized </a:t>
                      </a:r>
                      <a:r>
                        <a:rPr sz="1000" dirty="0">
                          <a:latin typeface="Franklin Gothic Book"/>
                          <a:cs typeface="Franklin Gothic Book"/>
                        </a:rPr>
                        <a:t>external</a:t>
                      </a:r>
                      <a:r>
                        <a:rPr sz="1000" spc="-35" dirty="0">
                          <a:latin typeface="Franklin Gothic Book"/>
                          <a:cs typeface="Franklin Gothic Book"/>
                        </a:rPr>
                        <a:t> </a:t>
                      </a:r>
                      <a:r>
                        <a:rPr sz="1000" dirty="0">
                          <a:latin typeface="Franklin Gothic Book"/>
                          <a:cs typeface="Franklin Gothic Book"/>
                        </a:rPr>
                        <a:t>parties</a:t>
                      </a:r>
                      <a:r>
                        <a:rPr sz="1000" spc="-40" dirty="0">
                          <a:latin typeface="Franklin Gothic Book"/>
                          <a:cs typeface="Franklin Gothic Book"/>
                        </a:rPr>
                        <a:t> </a:t>
                      </a:r>
                      <a:r>
                        <a:rPr sz="1000" dirty="0">
                          <a:latin typeface="Franklin Gothic Book"/>
                          <a:cs typeface="Franklin Gothic Book"/>
                        </a:rPr>
                        <a:t>from</a:t>
                      </a:r>
                      <a:r>
                        <a:rPr sz="1000" spc="-30" dirty="0">
                          <a:latin typeface="Franklin Gothic Book"/>
                          <a:cs typeface="Franklin Gothic Book"/>
                        </a:rPr>
                        <a:t> </a:t>
                      </a:r>
                      <a:r>
                        <a:rPr sz="1000" spc="-10" dirty="0">
                          <a:latin typeface="Franklin Gothic Book"/>
                          <a:cs typeface="Franklin Gothic Book"/>
                        </a:rPr>
                        <a:t>tampering,</a:t>
                      </a:r>
                      <a:r>
                        <a:rPr sz="1000" spc="-30" dirty="0">
                          <a:latin typeface="Franklin Gothic Book"/>
                          <a:cs typeface="Franklin Gothic Book"/>
                        </a:rPr>
                        <a:t> </a:t>
                      </a:r>
                      <a:r>
                        <a:rPr sz="1000" dirty="0">
                          <a:latin typeface="Franklin Gothic Book"/>
                          <a:cs typeface="Franklin Gothic Book"/>
                        </a:rPr>
                        <a:t>attempting</a:t>
                      </a:r>
                      <a:r>
                        <a:rPr sz="1000" spc="-45" dirty="0">
                          <a:latin typeface="Franklin Gothic Book"/>
                          <a:cs typeface="Franklin Gothic Book"/>
                        </a:rPr>
                        <a:t> </a:t>
                      </a:r>
                      <a:r>
                        <a:rPr sz="1000" dirty="0">
                          <a:latin typeface="Franklin Gothic Book"/>
                          <a:cs typeface="Franklin Gothic Book"/>
                        </a:rPr>
                        <a:t>access</a:t>
                      </a:r>
                      <a:r>
                        <a:rPr sz="1000" spc="-40" dirty="0">
                          <a:latin typeface="Franklin Gothic Book"/>
                          <a:cs typeface="Franklin Gothic Book"/>
                        </a:rPr>
                        <a:t> </a:t>
                      </a:r>
                      <a:r>
                        <a:rPr sz="1000" dirty="0">
                          <a:latin typeface="Franklin Gothic Book"/>
                          <a:cs typeface="Franklin Gothic Book"/>
                        </a:rPr>
                        <a:t>or</a:t>
                      </a:r>
                      <a:r>
                        <a:rPr sz="1000" spc="-35" dirty="0">
                          <a:latin typeface="Franklin Gothic Book"/>
                          <a:cs typeface="Franklin Gothic Book"/>
                        </a:rPr>
                        <a:t> </a:t>
                      </a:r>
                      <a:r>
                        <a:rPr sz="1000" dirty="0">
                          <a:latin typeface="Franklin Gothic Book"/>
                          <a:cs typeface="Franklin Gothic Book"/>
                        </a:rPr>
                        <a:t>connecting</a:t>
                      </a:r>
                      <a:r>
                        <a:rPr sz="1000" spc="-30" dirty="0">
                          <a:latin typeface="Franklin Gothic Book"/>
                          <a:cs typeface="Franklin Gothic Book"/>
                        </a:rPr>
                        <a:t> </a:t>
                      </a:r>
                      <a:r>
                        <a:rPr sz="1000" dirty="0">
                          <a:latin typeface="Franklin Gothic Book"/>
                          <a:cs typeface="Franklin Gothic Book"/>
                        </a:rPr>
                        <a:t>without</a:t>
                      </a:r>
                      <a:r>
                        <a:rPr sz="1000" spc="-45" dirty="0">
                          <a:latin typeface="Franklin Gothic Book"/>
                          <a:cs typeface="Franklin Gothic Book"/>
                        </a:rPr>
                        <a:t> </a:t>
                      </a:r>
                      <a:r>
                        <a:rPr sz="1000" dirty="0">
                          <a:latin typeface="Franklin Gothic Book"/>
                          <a:cs typeface="Franklin Gothic Book"/>
                        </a:rPr>
                        <a:t>approved</a:t>
                      </a:r>
                      <a:r>
                        <a:rPr sz="1000" spc="-25" dirty="0">
                          <a:latin typeface="Franklin Gothic Book"/>
                          <a:cs typeface="Franklin Gothic Book"/>
                        </a:rPr>
                        <a:t> </a:t>
                      </a:r>
                      <a:r>
                        <a:rPr sz="1000" spc="-10" dirty="0">
                          <a:latin typeface="Franklin Gothic Book"/>
                          <a:cs typeface="Franklin Gothic Book"/>
                        </a:rPr>
                        <a:t>remote</a:t>
                      </a:r>
                      <a:r>
                        <a:rPr sz="1000" dirty="0">
                          <a:latin typeface="Franklin Gothic Book"/>
                          <a:cs typeface="Franklin Gothic Book"/>
                        </a:rPr>
                        <a:t> access</a:t>
                      </a:r>
                      <a:r>
                        <a:rPr sz="1000" spc="-55" dirty="0">
                          <a:latin typeface="Franklin Gothic Book"/>
                          <a:cs typeface="Franklin Gothic Book"/>
                        </a:rPr>
                        <a:t> </a:t>
                      </a:r>
                      <a:r>
                        <a:rPr sz="1000" spc="-10" dirty="0">
                          <a:latin typeface="Franklin Gothic Book"/>
                          <a:cs typeface="Franklin Gothic Book"/>
                        </a:rPr>
                        <a:t>methods.</a:t>
                      </a:r>
                      <a:endParaRPr sz="1000">
                        <a:latin typeface="Franklin Gothic Book"/>
                        <a:cs typeface="Franklin Gothic Book"/>
                      </a:endParaRPr>
                    </a:p>
                  </a:txBody>
                  <a:tcPr marL="0" marR="0" marT="6779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846361">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a:lnSpc>
                          <a:spcPct val="100000"/>
                        </a:lnSpc>
                        <a:spcBef>
                          <a:spcPts val="530"/>
                        </a:spcBef>
                      </a:pPr>
                      <a:r>
                        <a:rPr sz="1000" dirty="0">
                          <a:latin typeface="Franklin Gothic Book"/>
                          <a:cs typeface="Franklin Gothic Book"/>
                        </a:rPr>
                        <a:t>Internet</a:t>
                      </a:r>
                      <a:r>
                        <a:rPr sz="1000" spc="-45" dirty="0">
                          <a:latin typeface="Franklin Gothic Book"/>
                          <a:cs typeface="Franklin Gothic Book"/>
                        </a:rPr>
                        <a:t> </a:t>
                      </a:r>
                      <a:r>
                        <a:rPr sz="1000" dirty="0">
                          <a:latin typeface="Franklin Gothic Book"/>
                          <a:cs typeface="Franklin Gothic Book"/>
                        </a:rPr>
                        <a:t>Content</a:t>
                      </a:r>
                      <a:r>
                        <a:rPr sz="1000" spc="-45" dirty="0">
                          <a:latin typeface="Franklin Gothic Book"/>
                          <a:cs typeface="Franklin Gothic Book"/>
                        </a:rPr>
                        <a:t> </a:t>
                      </a:r>
                      <a:r>
                        <a:rPr sz="1000" spc="-10" dirty="0">
                          <a:latin typeface="Franklin Gothic Book"/>
                          <a:cs typeface="Franklin Gothic Book"/>
                        </a:rPr>
                        <a:t>Filtering</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07950">
                        <a:lnSpc>
                          <a:spcPts val="1250"/>
                        </a:lnSpc>
                        <a:spcBef>
                          <a:spcPts val="630"/>
                        </a:spcBef>
                      </a:pPr>
                      <a:r>
                        <a:rPr sz="1000" dirty="0">
                          <a:latin typeface="Franklin Gothic Book"/>
                          <a:cs typeface="Franklin Gothic Book"/>
                        </a:rPr>
                        <a:t>The</a:t>
                      </a:r>
                      <a:r>
                        <a:rPr sz="1000" spc="-35" dirty="0">
                          <a:latin typeface="Franklin Gothic Book"/>
                          <a:cs typeface="Franklin Gothic Book"/>
                        </a:rPr>
                        <a:t> </a:t>
                      </a:r>
                      <a:r>
                        <a:rPr sz="1000" spc="-10" dirty="0">
                          <a:latin typeface="Franklin Gothic Book"/>
                          <a:cs typeface="Franklin Gothic Book"/>
                        </a:rPr>
                        <a:t>enforcement</a:t>
                      </a:r>
                      <a:r>
                        <a:rPr sz="1000" spc="-25"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controls</a:t>
                      </a:r>
                      <a:r>
                        <a:rPr sz="1000" spc="-20" dirty="0">
                          <a:latin typeface="Franklin Gothic Book"/>
                          <a:cs typeface="Franklin Gothic Book"/>
                        </a:rPr>
                        <a:t> </a:t>
                      </a:r>
                      <a:r>
                        <a:rPr sz="1000" dirty="0">
                          <a:latin typeface="Franklin Gothic Book"/>
                          <a:cs typeface="Franklin Gothic Book"/>
                        </a:rPr>
                        <a:t>used</a:t>
                      </a:r>
                      <a:r>
                        <a:rPr sz="1000" spc="-15"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block</a:t>
                      </a:r>
                      <a:r>
                        <a:rPr sz="1000" spc="-35" dirty="0">
                          <a:latin typeface="Franklin Gothic Book"/>
                          <a:cs typeface="Franklin Gothic Book"/>
                        </a:rPr>
                        <a:t> </a:t>
                      </a:r>
                      <a:r>
                        <a:rPr sz="1000" dirty="0">
                          <a:latin typeface="Franklin Gothic Book"/>
                          <a:cs typeface="Franklin Gothic Book"/>
                        </a:rPr>
                        <a:t>access</a:t>
                      </a:r>
                      <a:r>
                        <a:rPr sz="1000" spc="-20"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Internet</a:t>
                      </a:r>
                      <a:r>
                        <a:rPr sz="1000" spc="-25" dirty="0">
                          <a:latin typeface="Franklin Gothic Book"/>
                          <a:cs typeface="Franklin Gothic Book"/>
                        </a:rPr>
                        <a:t> </a:t>
                      </a:r>
                      <a:r>
                        <a:rPr sz="1000" dirty="0">
                          <a:latin typeface="Franklin Gothic Book"/>
                          <a:cs typeface="Franklin Gothic Book"/>
                        </a:rPr>
                        <a:t>websites</a:t>
                      </a:r>
                      <a:r>
                        <a:rPr sz="1000" spc="-25" dirty="0">
                          <a:latin typeface="Franklin Gothic Book"/>
                          <a:cs typeface="Franklin Gothic Book"/>
                        </a:rPr>
                        <a:t> </a:t>
                      </a:r>
                      <a:r>
                        <a:rPr sz="1000" dirty="0">
                          <a:latin typeface="Franklin Gothic Book"/>
                          <a:cs typeface="Franklin Gothic Book"/>
                        </a:rPr>
                        <a:t>based</a:t>
                      </a:r>
                      <a:r>
                        <a:rPr sz="1000" spc="-30" dirty="0">
                          <a:latin typeface="Franklin Gothic Book"/>
                          <a:cs typeface="Franklin Gothic Book"/>
                        </a:rPr>
                        <a:t> </a:t>
                      </a:r>
                      <a:r>
                        <a:rPr sz="1000" dirty="0">
                          <a:latin typeface="Franklin Gothic Book"/>
                          <a:cs typeface="Franklin Gothic Book"/>
                        </a:rPr>
                        <a:t>upon</a:t>
                      </a:r>
                      <a:r>
                        <a:rPr sz="1000" spc="-20" dirty="0">
                          <a:latin typeface="Franklin Gothic Book"/>
                          <a:cs typeface="Franklin Gothic Book"/>
                        </a:rPr>
                        <a:t> </a:t>
                      </a:r>
                      <a:r>
                        <a:rPr sz="1000" spc="-10" dirty="0">
                          <a:latin typeface="Franklin Gothic Book"/>
                          <a:cs typeface="Franklin Gothic Book"/>
                        </a:rPr>
                        <a:t>categories</a:t>
                      </a:r>
                      <a:r>
                        <a:rPr sz="1000" spc="-25" dirty="0">
                          <a:latin typeface="Franklin Gothic Book"/>
                          <a:cs typeface="Franklin Gothic Book"/>
                        </a:rPr>
                        <a:t> of </a:t>
                      </a:r>
                      <a:r>
                        <a:rPr sz="1000" dirty="0">
                          <a:latin typeface="Franklin Gothic Book"/>
                          <a:cs typeface="Franklin Gothic Book"/>
                        </a:rPr>
                        <a:t>content,</a:t>
                      </a:r>
                      <a:r>
                        <a:rPr sz="1000" spc="-45" dirty="0">
                          <a:latin typeface="Franklin Gothic Book"/>
                          <a:cs typeface="Franklin Gothic Book"/>
                        </a:rPr>
                        <a:t> </a:t>
                      </a:r>
                      <a:r>
                        <a:rPr sz="1000" dirty="0">
                          <a:latin typeface="Franklin Gothic Book"/>
                          <a:cs typeface="Franklin Gothic Book"/>
                        </a:rPr>
                        <a:t>application</a:t>
                      </a:r>
                      <a:r>
                        <a:rPr sz="1000" spc="-35" dirty="0">
                          <a:latin typeface="Franklin Gothic Book"/>
                          <a:cs typeface="Franklin Gothic Book"/>
                        </a:rPr>
                        <a:t> </a:t>
                      </a:r>
                      <a:r>
                        <a:rPr sz="1000" dirty="0">
                          <a:latin typeface="Franklin Gothic Book"/>
                          <a:cs typeface="Franklin Gothic Book"/>
                        </a:rPr>
                        <a:t>types</a:t>
                      </a:r>
                      <a:r>
                        <a:rPr sz="1000" spc="-40"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granular</a:t>
                      </a:r>
                      <a:r>
                        <a:rPr sz="1000" spc="-35" dirty="0">
                          <a:latin typeface="Franklin Gothic Book"/>
                          <a:cs typeface="Franklin Gothic Book"/>
                        </a:rPr>
                        <a:t> </a:t>
                      </a:r>
                      <a:r>
                        <a:rPr sz="1000" dirty="0">
                          <a:latin typeface="Franklin Gothic Book"/>
                          <a:cs typeface="Franklin Gothic Book"/>
                        </a:rPr>
                        <a:t>application</a:t>
                      </a:r>
                      <a:r>
                        <a:rPr sz="1000" spc="-30" dirty="0">
                          <a:latin typeface="Franklin Gothic Book"/>
                          <a:cs typeface="Franklin Gothic Book"/>
                        </a:rPr>
                        <a:t> </a:t>
                      </a:r>
                      <a:r>
                        <a:rPr sz="1000" dirty="0">
                          <a:latin typeface="Franklin Gothic Book"/>
                          <a:cs typeface="Franklin Gothic Book"/>
                        </a:rPr>
                        <a:t>functions,</a:t>
                      </a:r>
                      <a:r>
                        <a:rPr sz="1000" spc="-30" dirty="0">
                          <a:latin typeface="Franklin Gothic Book"/>
                          <a:cs typeface="Franklin Gothic Book"/>
                        </a:rPr>
                        <a:t> </a:t>
                      </a:r>
                      <a:r>
                        <a:rPr sz="1000" dirty="0">
                          <a:latin typeface="Franklin Gothic Book"/>
                          <a:cs typeface="Franklin Gothic Book"/>
                        </a:rPr>
                        <a:t>time</a:t>
                      </a:r>
                      <a:r>
                        <a:rPr sz="1000" spc="-40" dirty="0">
                          <a:latin typeface="Franklin Gothic Book"/>
                          <a:cs typeface="Franklin Gothic Book"/>
                        </a:rPr>
                        <a:t> </a:t>
                      </a:r>
                      <a:r>
                        <a:rPr sz="1000" dirty="0">
                          <a:latin typeface="Franklin Gothic Book"/>
                          <a:cs typeface="Franklin Gothic Book"/>
                        </a:rPr>
                        <a:t>of</a:t>
                      </a:r>
                      <a:r>
                        <a:rPr sz="1000" spc="-40" dirty="0">
                          <a:latin typeface="Franklin Gothic Book"/>
                          <a:cs typeface="Franklin Gothic Book"/>
                        </a:rPr>
                        <a:t> </a:t>
                      </a:r>
                      <a:r>
                        <a:rPr sz="1000" dirty="0">
                          <a:latin typeface="Franklin Gothic Book"/>
                          <a:cs typeface="Franklin Gothic Book"/>
                        </a:rPr>
                        <a:t>day</a:t>
                      </a:r>
                      <a:r>
                        <a:rPr sz="1000" spc="-40" dirty="0">
                          <a:latin typeface="Franklin Gothic Book"/>
                          <a:cs typeface="Franklin Gothic Book"/>
                        </a:rPr>
                        <a:t> </a:t>
                      </a:r>
                      <a:r>
                        <a:rPr sz="1000" dirty="0">
                          <a:latin typeface="Franklin Gothic Book"/>
                          <a:cs typeface="Franklin Gothic Book"/>
                        </a:rPr>
                        <a:t>or</a:t>
                      </a:r>
                      <a:r>
                        <a:rPr sz="1000" spc="-35" dirty="0">
                          <a:latin typeface="Franklin Gothic Book"/>
                          <a:cs typeface="Franklin Gothic Book"/>
                        </a:rPr>
                        <a:t> </a:t>
                      </a:r>
                      <a:r>
                        <a:rPr sz="1000" dirty="0">
                          <a:latin typeface="Franklin Gothic Book"/>
                          <a:cs typeface="Franklin Gothic Book"/>
                        </a:rPr>
                        <a:t>amount</a:t>
                      </a:r>
                      <a:r>
                        <a:rPr sz="1000" spc="-45" dirty="0">
                          <a:latin typeface="Franklin Gothic Book"/>
                          <a:cs typeface="Franklin Gothic Book"/>
                        </a:rPr>
                        <a:t> </a:t>
                      </a:r>
                      <a:r>
                        <a:rPr sz="1000" dirty="0">
                          <a:latin typeface="Franklin Gothic Book"/>
                          <a:cs typeface="Franklin Gothic Book"/>
                        </a:rPr>
                        <a:t>of</a:t>
                      </a:r>
                      <a:r>
                        <a:rPr sz="1000" spc="-40" dirty="0">
                          <a:latin typeface="Franklin Gothic Book"/>
                          <a:cs typeface="Franklin Gothic Book"/>
                        </a:rPr>
                        <a:t> </a:t>
                      </a:r>
                      <a:r>
                        <a:rPr sz="1000" spc="-10" dirty="0">
                          <a:latin typeface="Franklin Gothic Book"/>
                          <a:cs typeface="Franklin Gothic Book"/>
                        </a:rPr>
                        <a:t>utilization, </a:t>
                      </a:r>
                      <a:r>
                        <a:rPr sz="1000" dirty="0">
                          <a:latin typeface="Franklin Gothic Book"/>
                          <a:cs typeface="Franklin Gothic Book"/>
                        </a:rPr>
                        <a:t>or</a:t>
                      </a:r>
                      <a:r>
                        <a:rPr sz="1000" spc="-25"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dynamically</a:t>
                      </a:r>
                      <a:r>
                        <a:rPr sz="1000" spc="-30" dirty="0">
                          <a:latin typeface="Franklin Gothic Book"/>
                          <a:cs typeface="Franklin Gothic Book"/>
                        </a:rPr>
                        <a:t> </a:t>
                      </a:r>
                      <a:r>
                        <a:rPr sz="1000" dirty="0">
                          <a:latin typeface="Franklin Gothic Book"/>
                          <a:cs typeface="Franklin Gothic Book"/>
                        </a:rPr>
                        <a:t>updated</a:t>
                      </a:r>
                      <a:r>
                        <a:rPr sz="1000" spc="-10" dirty="0">
                          <a:latin typeface="Franklin Gothic Book"/>
                          <a:cs typeface="Franklin Gothic Book"/>
                        </a:rPr>
                        <a:t> </a:t>
                      </a:r>
                      <a:r>
                        <a:rPr sz="1000" dirty="0">
                          <a:latin typeface="Franklin Gothic Book"/>
                          <a:cs typeface="Franklin Gothic Book"/>
                        </a:rPr>
                        <a:t>reputation</a:t>
                      </a:r>
                      <a:r>
                        <a:rPr sz="1000" spc="-15"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spc="-10" dirty="0">
                          <a:latin typeface="Franklin Gothic Book"/>
                          <a:cs typeface="Franklin Gothic Book"/>
                        </a:rPr>
                        <a:t>destination.</a:t>
                      </a:r>
                      <a:r>
                        <a:rPr sz="1000" spc="-30" dirty="0">
                          <a:latin typeface="Franklin Gothic Book"/>
                          <a:cs typeface="Franklin Gothic Book"/>
                        </a:rPr>
                        <a:t> </a:t>
                      </a:r>
                      <a:r>
                        <a:rPr sz="1000" dirty="0">
                          <a:latin typeface="Franklin Gothic Book"/>
                          <a:cs typeface="Franklin Gothic Book"/>
                        </a:rPr>
                        <a:t>Bandwidth</a:t>
                      </a:r>
                      <a:r>
                        <a:rPr sz="1000" spc="-15" dirty="0">
                          <a:latin typeface="Franklin Gothic Book"/>
                          <a:cs typeface="Franklin Gothic Book"/>
                        </a:rPr>
                        <a:t> </a:t>
                      </a:r>
                      <a:r>
                        <a:rPr sz="1000" spc="-10" dirty="0">
                          <a:latin typeface="Franklin Gothic Book"/>
                          <a:cs typeface="Franklin Gothic Book"/>
                        </a:rPr>
                        <a:t>Preservation</a:t>
                      </a:r>
                      <a:r>
                        <a:rPr sz="1000" spc="-20" dirty="0">
                          <a:latin typeface="Franklin Gothic Book"/>
                          <a:cs typeface="Franklin Gothic Book"/>
                        </a:rPr>
                        <a:t> </a:t>
                      </a:r>
                      <a:r>
                        <a:rPr sz="1000" dirty="0">
                          <a:latin typeface="Franklin Gothic Book"/>
                          <a:cs typeface="Franklin Gothic Book"/>
                        </a:rPr>
                        <a:t>–</a:t>
                      </a:r>
                      <a:r>
                        <a:rPr sz="1000" spc="-15"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spc="-10" dirty="0">
                          <a:latin typeface="Franklin Gothic Book"/>
                          <a:cs typeface="Franklin Gothic Book"/>
                        </a:rPr>
                        <a:t>Local</a:t>
                      </a:r>
                      <a:r>
                        <a:rPr sz="1000" spc="500" dirty="0">
                          <a:latin typeface="Franklin Gothic Book"/>
                          <a:cs typeface="Franklin Gothic Book"/>
                        </a:rPr>
                        <a:t> </a:t>
                      </a:r>
                      <a:r>
                        <a:rPr sz="1000" dirty="0">
                          <a:latin typeface="Franklin Gothic Book"/>
                          <a:cs typeface="Franklin Gothic Book"/>
                        </a:rPr>
                        <a:t>Area</a:t>
                      </a:r>
                      <a:r>
                        <a:rPr sz="1000" spc="-20" dirty="0">
                          <a:latin typeface="Franklin Gothic Book"/>
                          <a:cs typeface="Franklin Gothic Book"/>
                        </a:rPr>
                        <a:t> </a:t>
                      </a:r>
                      <a:r>
                        <a:rPr sz="1000" dirty="0">
                          <a:latin typeface="Franklin Gothic Book"/>
                          <a:cs typeface="Franklin Gothic Book"/>
                        </a:rPr>
                        <a:t>Network</a:t>
                      </a:r>
                      <a:r>
                        <a:rPr sz="1000" spc="-25" dirty="0">
                          <a:latin typeface="Franklin Gothic Book"/>
                          <a:cs typeface="Franklin Gothic Book"/>
                        </a:rPr>
                        <a:t> </a:t>
                      </a:r>
                      <a:r>
                        <a:rPr sz="1000" dirty="0">
                          <a:latin typeface="Franklin Gothic Book"/>
                          <a:cs typeface="Franklin Gothic Book"/>
                        </a:rPr>
                        <a:t>(LAN)</a:t>
                      </a:r>
                      <a:r>
                        <a:rPr sz="1000" spc="-2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Wide</a:t>
                      </a:r>
                      <a:r>
                        <a:rPr sz="1000" spc="-25" dirty="0">
                          <a:latin typeface="Franklin Gothic Book"/>
                          <a:cs typeface="Franklin Gothic Book"/>
                        </a:rPr>
                        <a:t> </a:t>
                      </a:r>
                      <a:r>
                        <a:rPr sz="1000" dirty="0">
                          <a:latin typeface="Franklin Gothic Book"/>
                          <a:cs typeface="Franklin Gothic Book"/>
                        </a:rPr>
                        <a:t>Area</a:t>
                      </a:r>
                      <a:r>
                        <a:rPr sz="1000" spc="-30" dirty="0">
                          <a:latin typeface="Franklin Gothic Book"/>
                          <a:cs typeface="Franklin Gothic Book"/>
                        </a:rPr>
                        <a:t> </a:t>
                      </a:r>
                      <a:r>
                        <a:rPr sz="1000" dirty="0">
                          <a:latin typeface="Franklin Gothic Book"/>
                          <a:cs typeface="Franklin Gothic Book"/>
                        </a:rPr>
                        <a:t>Network</a:t>
                      </a:r>
                      <a:r>
                        <a:rPr sz="1000" spc="-30" dirty="0">
                          <a:latin typeface="Franklin Gothic Book"/>
                          <a:cs typeface="Franklin Gothic Book"/>
                        </a:rPr>
                        <a:t> </a:t>
                      </a:r>
                      <a:r>
                        <a:rPr sz="1000" dirty="0">
                          <a:latin typeface="Franklin Gothic Book"/>
                          <a:cs typeface="Franklin Gothic Book"/>
                        </a:rPr>
                        <a:t>(WAN)</a:t>
                      </a:r>
                      <a:r>
                        <a:rPr sz="1000" spc="-20" dirty="0">
                          <a:latin typeface="Franklin Gothic Book"/>
                          <a:cs typeface="Franklin Gothic Book"/>
                        </a:rPr>
                        <a:t> </a:t>
                      </a:r>
                      <a:r>
                        <a:rPr sz="1000" spc="-10" dirty="0">
                          <a:latin typeface="Franklin Gothic Book"/>
                          <a:cs typeface="Franklin Gothic Book"/>
                        </a:rPr>
                        <a:t>resources</a:t>
                      </a:r>
                      <a:r>
                        <a:rPr sz="1000" spc="-25" dirty="0">
                          <a:latin typeface="Franklin Gothic Book"/>
                          <a:cs typeface="Franklin Gothic Book"/>
                        </a:rPr>
                        <a:t> </a:t>
                      </a:r>
                      <a:r>
                        <a:rPr sz="1000" dirty="0">
                          <a:latin typeface="Franklin Gothic Book"/>
                          <a:cs typeface="Franklin Gothic Book"/>
                        </a:rPr>
                        <a:t>within</a:t>
                      </a:r>
                      <a:r>
                        <a:rPr sz="1000" spc="-2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Agency</a:t>
                      </a:r>
                      <a:r>
                        <a:rPr sz="1000" spc="-40" dirty="0">
                          <a:latin typeface="Franklin Gothic Book"/>
                          <a:cs typeface="Franklin Gothic Book"/>
                        </a:rPr>
                        <a:t> </a:t>
                      </a:r>
                      <a:r>
                        <a:rPr sz="1000" dirty="0">
                          <a:latin typeface="Franklin Gothic Book"/>
                          <a:cs typeface="Franklin Gothic Book"/>
                        </a:rPr>
                        <a:t>locations</a:t>
                      </a:r>
                      <a:r>
                        <a:rPr sz="1000" spc="-30" dirty="0">
                          <a:latin typeface="Franklin Gothic Book"/>
                          <a:cs typeface="Franklin Gothic Book"/>
                        </a:rPr>
                        <a:t> </a:t>
                      </a:r>
                      <a:r>
                        <a:rPr sz="1000" spc="-25" dirty="0">
                          <a:latin typeface="Franklin Gothic Book"/>
                          <a:cs typeface="Franklin Gothic Book"/>
                        </a:rPr>
                        <a:t>are </a:t>
                      </a:r>
                      <a:r>
                        <a:rPr sz="1000" dirty="0">
                          <a:latin typeface="Franklin Gothic Book"/>
                          <a:cs typeface="Franklin Gothic Book"/>
                        </a:rPr>
                        <a:t>limited</a:t>
                      </a:r>
                      <a:r>
                        <a:rPr sz="1000" spc="-3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heavily</a:t>
                      </a:r>
                      <a:r>
                        <a:rPr sz="1000" spc="-25" dirty="0">
                          <a:latin typeface="Franklin Gothic Book"/>
                          <a:cs typeface="Franklin Gothic Book"/>
                        </a:rPr>
                        <a:t> </a:t>
                      </a:r>
                      <a:r>
                        <a:rPr sz="1000" dirty="0">
                          <a:latin typeface="Franklin Gothic Book"/>
                          <a:cs typeface="Franklin Gothic Book"/>
                        </a:rPr>
                        <a:t>utilized</a:t>
                      </a:r>
                      <a:r>
                        <a:rPr sz="1000" spc="-25" dirty="0">
                          <a:latin typeface="Franklin Gothic Book"/>
                          <a:cs typeface="Franklin Gothic Book"/>
                        </a:rPr>
                        <a:t> </a:t>
                      </a:r>
                      <a:r>
                        <a:rPr sz="1000" dirty="0">
                          <a:latin typeface="Franklin Gothic Book"/>
                          <a:cs typeface="Franklin Gothic Book"/>
                        </a:rPr>
                        <a:t>for</a:t>
                      </a:r>
                      <a:r>
                        <a:rPr sz="1000" spc="-30" dirty="0">
                          <a:latin typeface="Franklin Gothic Book"/>
                          <a:cs typeface="Franklin Gothic Book"/>
                        </a:rPr>
                        <a:t> </a:t>
                      </a:r>
                      <a:r>
                        <a:rPr sz="1000" dirty="0">
                          <a:latin typeface="Franklin Gothic Book"/>
                          <a:cs typeface="Franklin Gothic Book"/>
                        </a:rPr>
                        <a:t>conducting</a:t>
                      </a:r>
                      <a:r>
                        <a:rPr sz="1000" spc="-20" dirty="0">
                          <a:latin typeface="Franklin Gothic Book"/>
                          <a:cs typeface="Franklin Gothic Book"/>
                        </a:rPr>
                        <a:t> </a:t>
                      </a:r>
                      <a:r>
                        <a:rPr sz="1000" spc="-10" dirty="0">
                          <a:latin typeface="Franklin Gothic Book"/>
                          <a:cs typeface="Franklin Gothic Book"/>
                        </a:rPr>
                        <a:t>business.</a:t>
                      </a:r>
                      <a:r>
                        <a:rPr sz="1000" spc="-35"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Bandwidth</a:t>
                      </a:r>
                      <a:r>
                        <a:rPr sz="1000" spc="-20" dirty="0">
                          <a:latin typeface="Franklin Gothic Book"/>
                          <a:cs typeface="Franklin Gothic Book"/>
                        </a:rPr>
                        <a:t> </a:t>
                      </a:r>
                      <a:r>
                        <a:rPr sz="1000" spc="-10" dirty="0">
                          <a:latin typeface="Franklin Gothic Book"/>
                          <a:cs typeface="Franklin Gothic Book"/>
                        </a:rPr>
                        <a:t>Preservation</a:t>
                      </a:r>
                      <a:r>
                        <a:rPr sz="1000" spc="-15" dirty="0">
                          <a:latin typeface="Franklin Gothic Book"/>
                          <a:cs typeface="Franklin Gothic Book"/>
                        </a:rPr>
                        <a:t> </a:t>
                      </a:r>
                      <a:r>
                        <a:rPr sz="1000" dirty="0">
                          <a:latin typeface="Franklin Gothic Book"/>
                          <a:cs typeface="Franklin Gothic Book"/>
                        </a:rPr>
                        <a:t>aspect</a:t>
                      </a:r>
                      <a:r>
                        <a:rPr sz="1000" spc="-35" dirty="0">
                          <a:latin typeface="Franklin Gothic Book"/>
                          <a:cs typeface="Franklin Gothic Book"/>
                        </a:rPr>
                        <a:t> </a:t>
                      </a:r>
                      <a:r>
                        <a:rPr sz="1000" spc="-25" dirty="0">
                          <a:latin typeface="Franklin Gothic Book"/>
                          <a:cs typeface="Franklin Gothic Book"/>
                        </a:rPr>
                        <a:t>of</a:t>
                      </a:r>
                      <a:r>
                        <a:rPr sz="1000" spc="500" dirty="0">
                          <a:latin typeface="Franklin Gothic Book"/>
                          <a:cs typeface="Franklin Gothic Book"/>
                        </a:rPr>
                        <a:t> </a:t>
                      </a:r>
                      <a:r>
                        <a:rPr sz="1000" dirty="0">
                          <a:latin typeface="Franklin Gothic Book"/>
                          <a:cs typeface="Franklin Gothic Book"/>
                        </a:rPr>
                        <a:t>Internet</a:t>
                      </a:r>
                      <a:r>
                        <a:rPr sz="1000" spc="-30" dirty="0">
                          <a:latin typeface="Franklin Gothic Book"/>
                          <a:cs typeface="Franklin Gothic Book"/>
                        </a:rPr>
                        <a:t> </a:t>
                      </a:r>
                      <a:r>
                        <a:rPr sz="1000" dirty="0">
                          <a:latin typeface="Franklin Gothic Book"/>
                          <a:cs typeface="Franklin Gothic Book"/>
                        </a:rPr>
                        <a:t>Content</a:t>
                      </a:r>
                      <a:r>
                        <a:rPr sz="1000" spc="-25" dirty="0">
                          <a:latin typeface="Franklin Gothic Book"/>
                          <a:cs typeface="Franklin Gothic Book"/>
                        </a:rPr>
                        <a:t> </a:t>
                      </a:r>
                      <a:r>
                        <a:rPr sz="1000" dirty="0">
                          <a:latin typeface="Franklin Gothic Book"/>
                          <a:cs typeface="Franklin Gothic Book"/>
                        </a:rPr>
                        <a:t>Filtering</a:t>
                      </a:r>
                      <a:r>
                        <a:rPr sz="1000" spc="-30" dirty="0">
                          <a:latin typeface="Franklin Gothic Book"/>
                          <a:cs typeface="Franklin Gothic Book"/>
                        </a:rPr>
                        <a:t> </a:t>
                      </a:r>
                      <a:r>
                        <a:rPr sz="1000" dirty="0">
                          <a:latin typeface="Franklin Gothic Book"/>
                          <a:cs typeface="Franklin Gothic Book"/>
                        </a:rPr>
                        <a:t>is</a:t>
                      </a:r>
                      <a:r>
                        <a:rPr sz="1000" spc="-20" dirty="0">
                          <a:latin typeface="Franklin Gothic Book"/>
                          <a:cs typeface="Franklin Gothic Book"/>
                        </a:rPr>
                        <a:t> </a:t>
                      </a:r>
                      <a:r>
                        <a:rPr sz="1000" dirty="0">
                          <a:latin typeface="Franklin Gothic Book"/>
                          <a:cs typeface="Franklin Gothic Book"/>
                        </a:rPr>
                        <a:t>designed</a:t>
                      </a:r>
                      <a:r>
                        <a:rPr sz="1000" spc="-15"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spc="-10" dirty="0">
                          <a:latin typeface="Franklin Gothic Book"/>
                          <a:cs typeface="Franklin Gothic Book"/>
                        </a:rPr>
                        <a:t>remove</a:t>
                      </a:r>
                      <a:r>
                        <a:rPr sz="1000" spc="-30" dirty="0">
                          <a:latin typeface="Franklin Gothic Book"/>
                          <a:cs typeface="Franklin Gothic Book"/>
                        </a:rPr>
                        <a:t> </a:t>
                      </a:r>
                      <a:r>
                        <a:rPr sz="1000" spc="-10" dirty="0">
                          <a:latin typeface="Franklin Gothic Book"/>
                          <a:cs typeface="Franklin Gothic Book"/>
                        </a:rPr>
                        <a:t>unnecessary</a:t>
                      </a:r>
                      <a:r>
                        <a:rPr sz="1000" spc="-25" dirty="0">
                          <a:latin typeface="Franklin Gothic Book"/>
                          <a:cs typeface="Franklin Gothic Book"/>
                        </a:rPr>
                        <a:t> </a:t>
                      </a:r>
                      <a:r>
                        <a:rPr sz="1000" dirty="0">
                          <a:latin typeface="Franklin Gothic Book"/>
                          <a:cs typeface="Franklin Gothic Book"/>
                        </a:rPr>
                        <a:t>bandwidth</a:t>
                      </a:r>
                      <a:r>
                        <a:rPr sz="1000" spc="-35" dirty="0">
                          <a:latin typeface="Franklin Gothic Book"/>
                          <a:cs typeface="Franklin Gothic Book"/>
                        </a:rPr>
                        <a:t> </a:t>
                      </a:r>
                      <a:r>
                        <a:rPr sz="1000" dirty="0">
                          <a:latin typeface="Franklin Gothic Book"/>
                          <a:cs typeface="Franklin Gothic Book"/>
                        </a:rPr>
                        <a:t>usage</a:t>
                      </a:r>
                      <a:r>
                        <a:rPr sz="1000" spc="-20" dirty="0">
                          <a:latin typeface="Franklin Gothic Book"/>
                          <a:cs typeface="Franklin Gothic Book"/>
                        </a:rPr>
                        <a:t> </a:t>
                      </a:r>
                      <a:r>
                        <a:rPr sz="1000" dirty="0">
                          <a:latin typeface="Franklin Gothic Book"/>
                          <a:cs typeface="Franklin Gothic Book"/>
                        </a:rPr>
                        <a:t>from</a:t>
                      </a:r>
                      <a:r>
                        <a:rPr sz="1000" spc="-3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spc="-10" dirty="0">
                          <a:latin typeface="Franklin Gothic Book"/>
                          <a:cs typeface="Franklin Gothic Book"/>
                        </a:rPr>
                        <a:t>network </a:t>
                      </a:r>
                      <a:r>
                        <a:rPr sz="1000" dirty="0">
                          <a:latin typeface="Franklin Gothic Book"/>
                          <a:cs typeface="Franklin Gothic Book"/>
                        </a:rPr>
                        <a:t>by</a:t>
                      </a:r>
                      <a:r>
                        <a:rPr sz="1000" spc="-35" dirty="0">
                          <a:latin typeface="Franklin Gothic Book"/>
                          <a:cs typeface="Franklin Gothic Book"/>
                        </a:rPr>
                        <a:t> </a:t>
                      </a:r>
                      <a:r>
                        <a:rPr sz="1000" dirty="0">
                          <a:latin typeface="Franklin Gothic Book"/>
                          <a:cs typeface="Franklin Gothic Book"/>
                        </a:rPr>
                        <a:t>blocking</a:t>
                      </a:r>
                      <a:r>
                        <a:rPr sz="1000" spc="-30" dirty="0">
                          <a:latin typeface="Franklin Gothic Book"/>
                          <a:cs typeface="Franklin Gothic Book"/>
                        </a:rPr>
                        <a:t> </a:t>
                      </a:r>
                      <a:r>
                        <a:rPr sz="1000" dirty="0">
                          <a:latin typeface="Franklin Gothic Book"/>
                          <a:cs typeface="Franklin Gothic Book"/>
                        </a:rPr>
                        <a:t>access</a:t>
                      </a:r>
                      <a:r>
                        <a:rPr sz="1000" spc="-30" dirty="0">
                          <a:latin typeface="Franklin Gothic Book"/>
                          <a:cs typeface="Franklin Gothic Book"/>
                        </a:rPr>
                        <a:t> </a:t>
                      </a:r>
                      <a:r>
                        <a:rPr sz="1000" dirty="0">
                          <a:latin typeface="Franklin Gothic Book"/>
                          <a:cs typeface="Franklin Gothic Book"/>
                        </a:rPr>
                        <a:t>to</a:t>
                      </a:r>
                      <a:r>
                        <a:rPr sz="1000" spc="-35" dirty="0">
                          <a:latin typeface="Franklin Gothic Book"/>
                          <a:cs typeface="Franklin Gothic Book"/>
                        </a:rPr>
                        <a:t> </a:t>
                      </a:r>
                      <a:r>
                        <a:rPr sz="1000" dirty="0">
                          <a:latin typeface="Franklin Gothic Book"/>
                          <a:cs typeface="Franklin Gothic Book"/>
                        </a:rPr>
                        <a:t>sites</a:t>
                      </a:r>
                      <a:r>
                        <a:rPr sz="1000" spc="-30" dirty="0">
                          <a:latin typeface="Franklin Gothic Book"/>
                          <a:cs typeface="Franklin Gothic Book"/>
                        </a:rPr>
                        <a:t> </a:t>
                      </a:r>
                      <a:r>
                        <a:rPr sz="1000" dirty="0">
                          <a:latin typeface="Franklin Gothic Book"/>
                          <a:cs typeface="Franklin Gothic Book"/>
                        </a:rPr>
                        <a:t>that</a:t>
                      </a:r>
                      <a:r>
                        <a:rPr sz="1000" spc="-40" dirty="0">
                          <a:latin typeface="Franklin Gothic Book"/>
                          <a:cs typeface="Franklin Gothic Book"/>
                        </a:rPr>
                        <a:t> </a:t>
                      </a:r>
                      <a:r>
                        <a:rPr sz="1000" dirty="0">
                          <a:latin typeface="Franklin Gothic Book"/>
                          <a:cs typeface="Franklin Gothic Book"/>
                        </a:rPr>
                        <a:t>are</a:t>
                      </a:r>
                      <a:r>
                        <a:rPr sz="1000" spc="-30" dirty="0">
                          <a:latin typeface="Franklin Gothic Book"/>
                          <a:cs typeface="Franklin Gothic Book"/>
                        </a:rPr>
                        <a:t> </a:t>
                      </a:r>
                      <a:r>
                        <a:rPr sz="1000" dirty="0">
                          <a:latin typeface="Franklin Gothic Book"/>
                          <a:cs typeface="Franklin Gothic Book"/>
                        </a:rPr>
                        <a:t>not</a:t>
                      </a:r>
                      <a:r>
                        <a:rPr sz="1000" spc="-30" dirty="0">
                          <a:latin typeface="Franklin Gothic Book"/>
                          <a:cs typeface="Franklin Gothic Book"/>
                        </a:rPr>
                        <a:t> </a:t>
                      </a:r>
                      <a:r>
                        <a:rPr sz="1000" dirty="0">
                          <a:latin typeface="Franklin Gothic Book"/>
                          <a:cs typeface="Franklin Gothic Book"/>
                        </a:rPr>
                        <a:t>business</a:t>
                      </a:r>
                      <a:r>
                        <a:rPr sz="1000" spc="-30" dirty="0">
                          <a:latin typeface="Franklin Gothic Book"/>
                          <a:cs typeface="Franklin Gothic Book"/>
                        </a:rPr>
                        <a:t> </a:t>
                      </a:r>
                      <a:r>
                        <a:rPr sz="1000" dirty="0">
                          <a:latin typeface="Franklin Gothic Book"/>
                          <a:cs typeface="Franklin Gothic Book"/>
                        </a:rPr>
                        <a:t>related</a:t>
                      </a:r>
                      <a:r>
                        <a:rPr sz="1000" spc="-35"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spc="-10" dirty="0">
                          <a:latin typeface="Franklin Gothic Book"/>
                          <a:cs typeface="Franklin Gothic Book"/>
                        </a:rPr>
                        <a:t>consume</a:t>
                      </a:r>
                      <a:r>
                        <a:rPr sz="1000" spc="-35" dirty="0">
                          <a:latin typeface="Franklin Gothic Book"/>
                          <a:cs typeface="Franklin Gothic Book"/>
                        </a:rPr>
                        <a:t> </a:t>
                      </a:r>
                      <a:r>
                        <a:rPr sz="1000" dirty="0">
                          <a:latin typeface="Franklin Gothic Book"/>
                          <a:cs typeface="Franklin Gothic Book"/>
                        </a:rPr>
                        <a:t>excessive</a:t>
                      </a:r>
                      <a:r>
                        <a:rPr sz="1000" spc="-25" dirty="0">
                          <a:latin typeface="Franklin Gothic Book"/>
                          <a:cs typeface="Franklin Gothic Book"/>
                        </a:rPr>
                        <a:t> </a:t>
                      </a:r>
                      <a:r>
                        <a:rPr sz="1000" spc="-10" dirty="0">
                          <a:latin typeface="Franklin Gothic Book"/>
                          <a:cs typeface="Franklin Gothic Book"/>
                        </a:rPr>
                        <a:t>bandwidth.</a:t>
                      </a:r>
                      <a:endParaRPr sz="1000" dirty="0">
                        <a:latin typeface="Franklin Gothic Book"/>
                        <a:cs typeface="Franklin Gothic Book"/>
                      </a:endParaRPr>
                    </a:p>
                    <a:p>
                      <a:pPr marL="68580">
                        <a:lnSpc>
                          <a:spcPts val="1165"/>
                        </a:lnSpc>
                      </a:pPr>
                      <a:r>
                        <a:rPr sz="1000" spc="-10" dirty="0">
                          <a:latin typeface="Franklin Gothic Book"/>
                          <a:cs typeface="Franklin Gothic Book"/>
                        </a:rPr>
                        <a:t>Inappropriate</a:t>
                      </a:r>
                      <a:r>
                        <a:rPr sz="1000" spc="-20" dirty="0">
                          <a:latin typeface="Franklin Gothic Book"/>
                          <a:cs typeface="Franklin Gothic Book"/>
                        </a:rPr>
                        <a:t> </a:t>
                      </a:r>
                      <a:r>
                        <a:rPr sz="1000" dirty="0">
                          <a:latin typeface="Franklin Gothic Book"/>
                          <a:cs typeface="Franklin Gothic Book"/>
                        </a:rPr>
                        <a:t>Content</a:t>
                      </a:r>
                      <a:r>
                        <a:rPr sz="1000" spc="-20" dirty="0">
                          <a:latin typeface="Franklin Gothic Book"/>
                          <a:cs typeface="Franklin Gothic Book"/>
                        </a:rPr>
                        <a:t> </a:t>
                      </a:r>
                      <a:r>
                        <a:rPr sz="1000" dirty="0">
                          <a:latin typeface="Franklin Gothic Book"/>
                          <a:cs typeface="Franklin Gothic Book"/>
                        </a:rPr>
                        <a:t>–</a:t>
                      </a:r>
                      <a:r>
                        <a:rPr sz="1000" spc="-20"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dirty="0">
                          <a:latin typeface="Franklin Gothic Book"/>
                          <a:cs typeface="Franklin Gothic Book"/>
                        </a:rPr>
                        <a:t>Internet</a:t>
                      </a:r>
                      <a:r>
                        <a:rPr sz="1000" spc="-25" dirty="0">
                          <a:latin typeface="Franklin Gothic Book"/>
                          <a:cs typeface="Franklin Gothic Book"/>
                        </a:rPr>
                        <a:t> </a:t>
                      </a:r>
                      <a:r>
                        <a:rPr sz="1000" dirty="0">
                          <a:latin typeface="Franklin Gothic Book"/>
                          <a:cs typeface="Franklin Gothic Book"/>
                        </a:rPr>
                        <a:t>contains</a:t>
                      </a:r>
                      <a:r>
                        <a:rPr sz="1000" spc="-15" dirty="0">
                          <a:latin typeface="Franklin Gothic Book"/>
                          <a:cs typeface="Franklin Gothic Book"/>
                        </a:rPr>
                        <a:t> </a:t>
                      </a:r>
                      <a:r>
                        <a:rPr sz="1000" dirty="0">
                          <a:latin typeface="Franklin Gothic Book"/>
                          <a:cs typeface="Franklin Gothic Book"/>
                        </a:rPr>
                        <a:t>content</a:t>
                      </a:r>
                      <a:r>
                        <a:rPr sz="1000" spc="-25" dirty="0">
                          <a:latin typeface="Franklin Gothic Book"/>
                          <a:cs typeface="Franklin Gothic Book"/>
                        </a:rPr>
                        <a:t> </a:t>
                      </a:r>
                      <a:r>
                        <a:rPr sz="1000" dirty="0">
                          <a:latin typeface="Franklin Gothic Book"/>
                          <a:cs typeface="Franklin Gothic Book"/>
                        </a:rPr>
                        <a:t>that</a:t>
                      </a:r>
                      <a:r>
                        <a:rPr sz="1000" spc="-20" dirty="0">
                          <a:latin typeface="Franklin Gothic Book"/>
                          <a:cs typeface="Franklin Gothic Book"/>
                        </a:rPr>
                        <a:t> </a:t>
                      </a:r>
                      <a:r>
                        <a:rPr sz="1000" dirty="0">
                          <a:latin typeface="Franklin Gothic Book"/>
                          <a:cs typeface="Franklin Gothic Book"/>
                        </a:rPr>
                        <a:t>is</a:t>
                      </a:r>
                      <a:r>
                        <a:rPr sz="1000" spc="-20" dirty="0">
                          <a:latin typeface="Franklin Gothic Book"/>
                          <a:cs typeface="Franklin Gothic Book"/>
                        </a:rPr>
                        <a:t> </a:t>
                      </a:r>
                      <a:r>
                        <a:rPr sz="1000" spc="-10" dirty="0">
                          <a:latin typeface="Franklin Gothic Book"/>
                          <a:cs typeface="Franklin Gothic Book"/>
                        </a:rPr>
                        <a:t>inappropriate</a:t>
                      </a:r>
                      <a:r>
                        <a:rPr sz="1000" spc="-15" dirty="0">
                          <a:latin typeface="Franklin Gothic Book"/>
                          <a:cs typeface="Franklin Gothic Book"/>
                        </a:rPr>
                        <a:t> </a:t>
                      </a:r>
                      <a:r>
                        <a:rPr sz="1000" dirty="0">
                          <a:latin typeface="Franklin Gothic Book"/>
                          <a:cs typeface="Franklin Gothic Book"/>
                        </a:rPr>
                        <a:t>in</a:t>
                      </a:r>
                      <a:r>
                        <a:rPr sz="1000" spc="-30" dirty="0">
                          <a:latin typeface="Franklin Gothic Book"/>
                          <a:cs typeface="Franklin Gothic Book"/>
                        </a:rPr>
                        <a:t> </a:t>
                      </a:r>
                      <a:r>
                        <a:rPr sz="1000" dirty="0">
                          <a:latin typeface="Franklin Gothic Book"/>
                          <a:cs typeface="Franklin Gothic Book"/>
                        </a:rPr>
                        <a:t>nature</a:t>
                      </a:r>
                      <a:r>
                        <a:rPr sz="1000" spc="-25" dirty="0">
                          <a:latin typeface="Franklin Gothic Book"/>
                          <a:cs typeface="Franklin Gothic Book"/>
                        </a:rPr>
                        <a:t> and</a:t>
                      </a:r>
                      <a:endParaRPr sz="1000" dirty="0">
                        <a:latin typeface="Franklin Gothic Book"/>
                        <a:cs typeface="Franklin Gothic Book"/>
                      </a:endParaRPr>
                    </a:p>
                    <a:p>
                      <a:pPr marL="67945" marR="79375">
                        <a:lnSpc>
                          <a:spcPct val="94400"/>
                        </a:lnSpc>
                        <a:spcBef>
                          <a:spcPts val="40"/>
                        </a:spcBef>
                      </a:pPr>
                      <a:r>
                        <a:rPr sz="1000" spc="-10" dirty="0">
                          <a:latin typeface="Franklin Gothic Book"/>
                          <a:cs typeface="Franklin Gothic Book"/>
                        </a:rPr>
                        <a:t>unacceptable</a:t>
                      </a:r>
                      <a:r>
                        <a:rPr sz="1000" spc="-25" dirty="0">
                          <a:latin typeface="Franklin Gothic Book"/>
                          <a:cs typeface="Franklin Gothic Book"/>
                        </a:rPr>
                        <a:t> </a:t>
                      </a:r>
                      <a:r>
                        <a:rPr sz="1000" dirty="0">
                          <a:latin typeface="Franklin Gothic Book"/>
                          <a:cs typeface="Franklin Gothic Book"/>
                        </a:rPr>
                        <a:t>for</a:t>
                      </a:r>
                      <a:r>
                        <a:rPr sz="1000" spc="-30" dirty="0">
                          <a:latin typeface="Franklin Gothic Book"/>
                          <a:cs typeface="Franklin Gothic Book"/>
                        </a:rPr>
                        <a:t> </a:t>
                      </a:r>
                      <a:r>
                        <a:rPr sz="1000" dirty="0">
                          <a:latin typeface="Franklin Gothic Book"/>
                          <a:cs typeface="Franklin Gothic Book"/>
                        </a:rPr>
                        <a:t>access</a:t>
                      </a:r>
                      <a:r>
                        <a:rPr sz="1000" spc="-15" dirty="0">
                          <a:latin typeface="Franklin Gothic Book"/>
                          <a:cs typeface="Franklin Gothic Book"/>
                        </a:rPr>
                        <a:t> </a:t>
                      </a:r>
                      <a:r>
                        <a:rPr sz="1000" dirty="0">
                          <a:latin typeface="Franklin Gothic Book"/>
                          <a:cs typeface="Franklin Gothic Book"/>
                        </a:rPr>
                        <a:t>in</a:t>
                      </a:r>
                      <a:r>
                        <a:rPr sz="1000" spc="-20"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dirty="0">
                          <a:latin typeface="Franklin Gothic Book"/>
                          <a:cs typeface="Franklin Gothic Book"/>
                        </a:rPr>
                        <a:t>workplace.</a:t>
                      </a:r>
                      <a:r>
                        <a:rPr sz="1000" spc="-15"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spc="-10" dirty="0">
                          <a:latin typeface="Franklin Gothic Book"/>
                          <a:cs typeface="Franklin Gothic Book"/>
                        </a:rPr>
                        <a:t>Inappropriate</a:t>
                      </a:r>
                      <a:r>
                        <a:rPr sz="1000" spc="-15" dirty="0">
                          <a:latin typeface="Franklin Gothic Book"/>
                          <a:cs typeface="Franklin Gothic Book"/>
                        </a:rPr>
                        <a:t> </a:t>
                      </a:r>
                      <a:r>
                        <a:rPr sz="1000" dirty="0">
                          <a:latin typeface="Franklin Gothic Book"/>
                          <a:cs typeface="Franklin Gothic Book"/>
                        </a:rPr>
                        <a:t>Content</a:t>
                      </a:r>
                      <a:r>
                        <a:rPr sz="1000" spc="-20" dirty="0">
                          <a:latin typeface="Franklin Gothic Book"/>
                          <a:cs typeface="Franklin Gothic Book"/>
                        </a:rPr>
                        <a:t> </a:t>
                      </a:r>
                      <a:r>
                        <a:rPr sz="1000" dirty="0">
                          <a:latin typeface="Franklin Gothic Book"/>
                          <a:cs typeface="Franklin Gothic Book"/>
                        </a:rPr>
                        <a:t>service</a:t>
                      </a:r>
                      <a:r>
                        <a:rPr sz="1000" spc="-25" dirty="0">
                          <a:latin typeface="Franklin Gothic Book"/>
                          <a:cs typeface="Franklin Gothic Book"/>
                        </a:rPr>
                        <a:t> </a:t>
                      </a:r>
                      <a:r>
                        <a:rPr sz="1000" dirty="0">
                          <a:latin typeface="Franklin Gothic Book"/>
                          <a:cs typeface="Franklin Gothic Book"/>
                        </a:rPr>
                        <a:t>within</a:t>
                      </a:r>
                      <a:r>
                        <a:rPr sz="1000" spc="-15" dirty="0">
                          <a:latin typeface="Franklin Gothic Book"/>
                          <a:cs typeface="Franklin Gothic Book"/>
                        </a:rPr>
                        <a:t> </a:t>
                      </a:r>
                      <a:r>
                        <a:rPr sz="1000" dirty="0">
                          <a:latin typeface="Franklin Gothic Book"/>
                          <a:cs typeface="Franklin Gothic Book"/>
                        </a:rPr>
                        <a:t>the</a:t>
                      </a:r>
                      <a:r>
                        <a:rPr sz="1000" spc="-15" dirty="0">
                          <a:latin typeface="Franklin Gothic Book"/>
                          <a:cs typeface="Franklin Gothic Book"/>
                        </a:rPr>
                        <a:t> </a:t>
                      </a:r>
                      <a:r>
                        <a:rPr sz="1000" spc="-10" dirty="0">
                          <a:latin typeface="Franklin Gothic Book"/>
                          <a:cs typeface="Franklin Gothic Book"/>
                        </a:rPr>
                        <a:t>Internet </a:t>
                      </a:r>
                      <a:r>
                        <a:rPr sz="1000" dirty="0">
                          <a:latin typeface="Franklin Gothic Book"/>
                          <a:cs typeface="Franklin Gothic Book"/>
                        </a:rPr>
                        <a:t>Content</a:t>
                      </a:r>
                      <a:r>
                        <a:rPr sz="1000" spc="-35" dirty="0">
                          <a:latin typeface="Franklin Gothic Book"/>
                          <a:cs typeface="Franklin Gothic Book"/>
                        </a:rPr>
                        <a:t> </a:t>
                      </a:r>
                      <a:r>
                        <a:rPr sz="1000" dirty="0">
                          <a:latin typeface="Franklin Gothic Book"/>
                          <a:cs typeface="Franklin Gothic Book"/>
                        </a:rPr>
                        <a:t>Filtering</a:t>
                      </a:r>
                      <a:r>
                        <a:rPr sz="1000" spc="-40" dirty="0">
                          <a:latin typeface="Franklin Gothic Book"/>
                          <a:cs typeface="Franklin Gothic Book"/>
                        </a:rPr>
                        <a:t> </a:t>
                      </a:r>
                      <a:r>
                        <a:rPr sz="1000" dirty="0">
                          <a:latin typeface="Franklin Gothic Book"/>
                          <a:cs typeface="Franklin Gothic Book"/>
                        </a:rPr>
                        <a:t>function</a:t>
                      </a:r>
                      <a:r>
                        <a:rPr sz="1000" spc="-30" dirty="0">
                          <a:latin typeface="Franklin Gothic Book"/>
                          <a:cs typeface="Franklin Gothic Book"/>
                        </a:rPr>
                        <a:t> </a:t>
                      </a:r>
                      <a:r>
                        <a:rPr sz="1000" dirty="0">
                          <a:latin typeface="Franklin Gothic Book"/>
                          <a:cs typeface="Franklin Gothic Book"/>
                        </a:rPr>
                        <a:t>is</a:t>
                      </a:r>
                      <a:r>
                        <a:rPr sz="1000" spc="-30" dirty="0">
                          <a:latin typeface="Franklin Gothic Book"/>
                          <a:cs typeface="Franklin Gothic Book"/>
                        </a:rPr>
                        <a:t> </a:t>
                      </a:r>
                      <a:r>
                        <a:rPr sz="1000" dirty="0">
                          <a:latin typeface="Franklin Gothic Book"/>
                          <a:cs typeface="Franklin Gothic Book"/>
                        </a:rPr>
                        <a:t>intended</a:t>
                      </a:r>
                      <a:r>
                        <a:rPr sz="1000" spc="-25" dirty="0">
                          <a:latin typeface="Franklin Gothic Book"/>
                          <a:cs typeface="Franklin Gothic Book"/>
                        </a:rPr>
                        <a:t> </a:t>
                      </a:r>
                      <a:r>
                        <a:rPr sz="1000" dirty="0">
                          <a:latin typeface="Franklin Gothic Book"/>
                          <a:cs typeface="Franklin Gothic Book"/>
                        </a:rPr>
                        <a:t>to</a:t>
                      </a:r>
                      <a:r>
                        <a:rPr sz="1000" spc="-35" dirty="0">
                          <a:latin typeface="Franklin Gothic Book"/>
                          <a:cs typeface="Franklin Gothic Book"/>
                        </a:rPr>
                        <a:t> </a:t>
                      </a:r>
                      <a:r>
                        <a:rPr sz="1000" dirty="0">
                          <a:latin typeface="Franklin Gothic Book"/>
                          <a:cs typeface="Franklin Gothic Book"/>
                        </a:rPr>
                        <a:t>support</a:t>
                      </a:r>
                      <a:r>
                        <a:rPr sz="1000" spc="-35"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spc="-10" dirty="0">
                          <a:latin typeface="Franklin Gothic Book"/>
                          <a:cs typeface="Franklin Gothic Book"/>
                        </a:rPr>
                        <a:t>Management</a:t>
                      </a:r>
                      <a:r>
                        <a:rPr sz="1000" spc="-4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Human</a:t>
                      </a:r>
                      <a:r>
                        <a:rPr sz="1000" spc="-40" dirty="0">
                          <a:latin typeface="Franklin Gothic Book"/>
                          <a:cs typeface="Franklin Gothic Book"/>
                        </a:rPr>
                        <a:t> </a:t>
                      </a:r>
                      <a:r>
                        <a:rPr sz="1000" dirty="0">
                          <a:latin typeface="Franklin Gothic Book"/>
                          <a:cs typeface="Franklin Gothic Book"/>
                        </a:rPr>
                        <a:t>Resources</a:t>
                      </a:r>
                      <a:r>
                        <a:rPr sz="1000" spc="-25" dirty="0">
                          <a:latin typeface="Franklin Gothic Book"/>
                          <a:cs typeface="Franklin Gothic Book"/>
                        </a:rPr>
                        <a:t> </a:t>
                      </a:r>
                      <a:r>
                        <a:rPr sz="1000" spc="-10" dirty="0">
                          <a:latin typeface="Franklin Gothic Book"/>
                          <a:cs typeface="Franklin Gothic Book"/>
                        </a:rPr>
                        <a:t>policies </a:t>
                      </a:r>
                      <a:r>
                        <a:rPr sz="1000" dirty="0">
                          <a:latin typeface="Franklin Gothic Book"/>
                          <a:cs typeface="Franklin Gothic Book"/>
                        </a:rPr>
                        <a:t>to</a:t>
                      </a:r>
                      <a:r>
                        <a:rPr sz="1000" spc="-5" dirty="0">
                          <a:latin typeface="Franklin Gothic Book"/>
                          <a:cs typeface="Franklin Gothic Book"/>
                        </a:rPr>
                        <a:t> </a:t>
                      </a:r>
                      <a:r>
                        <a:rPr sz="1000" dirty="0">
                          <a:latin typeface="Franklin Gothic Book"/>
                          <a:cs typeface="Franklin Gothic Book"/>
                        </a:rPr>
                        <a:t>provide</a:t>
                      </a:r>
                      <a:r>
                        <a:rPr sz="1000" spc="-15" dirty="0">
                          <a:latin typeface="Franklin Gothic Book"/>
                          <a:cs typeface="Franklin Gothic Book"/>
                        </a:rPr>
                        <a:t> </a:t>
                      </a:r>
                      <a:r>
                        <a:rPr sz="1000" dirty="0">
                          <a:latin typeface="Franklin Gothic Book"/>
                          <a:cs typeface="Franklin Gothic Book"/>
                        </a:rPr>
                        <a:t>a</a:t>
                      </a:r>
                      <a:r>
                        <a:rPr sz="1000" spc="5" dirty="0">
                          <a:latin typeface="Franklin Gothic Book"/>
                          <a:cs typeface="Franklin Gothic Book"/>
                        </a:rPr>
                        <a:t> </a:t>
                      </a:r>
                      <a:r>
                        <a:rPr sz="1000" spc="-10" dirty="0">
                          <a:latin typeface="Franklin Gothic Book"/>
                          <a:cs typeface="Franklin Gothic Book"/>
                        </a:rPr>
                        <a:t>non-threatening </a:t>
                      </a:r>
                      <a:r>
                        <a:rPr sz="1000" dirty="0">
                          <a:latin typeface="Franklin Gothic Book"/>
                          <a:cs typeface="Franklin Gothic Book"/>
                        </a:rPr>
                        <a:t>or</a:t>
                      </a:r>
                      <a:r>
                        <a:rPr sz="1000" spc="-5" dirty="0">
                          <a:latin typeface="Franklin Gothic Book"/>
                          <a:cs typeface="Franklin Gothic Book"/>
                        </a:rPr>
                        <a:t> </a:t>
                      </a:r>
                      <a:r>
                        <a:rPr sz="1000" dirty="0">
                          <a:latin typeface="Franklin Gothic Book"/>
                          <a:cs typeface="Franklin Gothic Book"/>
                        </a:rPr>
                        <a:t>offensive</a:t>
                      </a:r>
                      <a:r>
                        <a:rPr sz="1000" spc="-5" dirty="0">
                          <a:latin typeface="Franklin Gothic Book"/>
                          <a:cs typeface="Franklin Gothic Book"/>
                        </a:rPr>
                        <a:t> </a:t>
                      </a:r>
                      <a:r>
                        <a:rPr sz="1000" dirty="0">
                          <a:latin typeface="Franklin Gothic Book"/>
                          <a:cs typeface="Franklin Gothic Book"/>
                        </a:rPr>
                        <a:t>workplace</a:t>
                      </a:r>
                      <a:r>
                        <a:rPr sz="1000" spc="-10" dirty="0">
                          <a:latin typeface="Franklin Gothic Book"/>
                          <a:cs typeface="Franklin Gothic Book"/>
                        </a:rPr>
                        <a:t> environment.</a:t>
                      </a:r>
                      <a:r>
                        <a:rPr sz="1000" spc="-5" dirty="0">
                          <a:latin typeface="Franklin Gothic Book"/>
                          <a:cs typeface="Franklin Gothic Book"/>
                        </a:rPr>
                        <a:t> </a:t>
                      </a:r>
                      <a:r>
                        <a:rPr sz="1000" spc="-10" dirty="0">
                          <a:latin typeface="Franklin Gothic Book"/>
                          <a:cs typeface="Franklin Gothic Book"/>
                        </a:rPr>
                        <a:t>Additionally,</a:t>
                      </a:r>
                      <a:r>
                        <a:rPr sz="1000" spc="-20" dirty="0">
                          <a:latin typeface="Franklin Gothic Book"/>
                          <a:cs typeface="Franklin Gothic Book"/>
                        </a:rPr>
                        <a:t> </a:t>
                      </a:r>
                      <a:r>
                        <a:rPr sz="1000" dirty="0">
                          <a:latin typeface="Franklin Gothic Book"/>
                          <a:cs typeface="Franklin Gothic Book"/>
                        </a:rPr>
                        <a:t>the </a:t>
                      </a:r>
                      <a:r>
                        <a:rPr sz="1000" spc="-10" dirty="0">
                          <a:latin typeface="Franklin Gothic Book"/>
                          <a:cs typeface="Franklin Gothic Book"/>
                        </a:rPr>
                        <a:t>Inappropriate </a:t>
                      </a:r>
                      <a:r>
                        <a:rPr sz="1000" dirty="0">
                          <a:latin typeface="Franklin Gothic Book"/>
                          <a:cs typeface="Franklin Gothic Book"/>
                        </a:rPr>
                        <a:t>Content</a:t>
                      </a:r>
                      <a:r>
                        <a:rPr sz="1000" spc="-20" dirty="0">
                          <a:latin typeface="Franklin Gothic Book"/>
                          <a:cs typeface="Franklin Gothic Book"/>
                        </a:rPr>
                        <a:t> </a:t>
                      </a:r>
                      <a:r>
                        <a:rPr sz="1000" dirty="0">
                          <a:latin typeface="Franklin Gothic Book"/>
                          <a:cs typeface="Franklin Gothic Book"/>
                        </a:rPr>
                        <a:t>service</a:t>
                      </a:r>
                      <a:r>
                        <a:rPr sz="1000" spc="-15" dirty="0">
                          <a:latin typeface="Franklin Gothic Book"/>
                          <a:cs typeface="Franklin Gothic Book"/>
                        </a:rPr>
                        <a:t> </a:t>
                      </a:r>
                      <a:r>
                        <a:rPr sz="1000" dirty="0">
                          <a:latin typeface="Franklin Gothic Book"/>
                          <a:cs typeface="Franklin Gothic Book"/>
                        </a:rPr>
                        <a:t>provides</a:t>
                      </a:r>
                      <a:r>
                        <a:rPr sz="1000" spc="-20" dirty="0">
                          <a:latin typeface="Franklin Gothic Book"/>
                          <a:cs typeface="Franklin Gothic Book"/>
                        </a:rPr>
                        <a:t> </a:t>
                      </a:r>
                      <a:r>
                        <a:rPr sz="1000" spc="-10" dirty="0">
                          <a:latin typeface="Franklin Gothic Book"/>
                          <a:cs typeface="Franklin Gothic Book"/>
                        </a:rPr>
                        <a:t>management</a:t>
                      </a:r>
                      <a:r>
                        <a:rPr sz="1000" spc="-2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monitoring</a:t>
                      </a:r>
                      <a:r>
                        <a:rPr sz="1000" spc="-20" dirty="0">
                          <a:latin typeface="Franklin Gothic Book"/>
                          <a:cs typeface="Franklin Gothic Book"/>
                        </a:rPr>
                        <a:t> </a:t>
                      </a:r>
                      <a:r>
                        <a:rPr sz="1000" dirty="0">
                          <a:latin typeface="Franklin Gothic Book"/>
                          <a:cs typeface="Franklin Gothic Book"/>
                        </a:rPr>
                        <a:t>tools</a:t>
                      </a:r>
                      <a:r>
                        <a:rPr sz="1000" spc="-20" dirty="0">
                          <a:latin typeface="Franklin Gothic Book"/>
                          <a:cs typeface="Franklin Gothic Book"/>
                        </a:rPr>
                        <a:t> </a:t>
                      </a:r>
                      <a:r>
                        <a:rPr sz="1000" dirty="0">
                          <a:latin typeface="Franklin Gothic Book"/>
                          <a:cs typeface="Franklin Gothic Book"/>
                        </a:rPr>
                        <a:t>for</a:t>
                      </a:r>
                      <a:r>
                        <a:rPr sz="1000" spc="-25"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enforcement</a:t>
                      </a:r>
                      <a:r>
                        <a:rPr sz="1000" spc="-20"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waste</a:t>
                      </a:r>
                      <a:r>
                        <a:rPr sz="1000" spc="-15"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abuse</a:t>
                      </a:r>
                      <a:r>
                        <a:rPr sz="1000" spc="-35" dirty="0">
                          <a:latin typeface="Franklin Gothic Book"/>
                          <a:cs typeface="Franklin Gothic Book"/>
                        </a:rPr>
                        <a:t> </a:t>
                      </a:r>
                      <a:r>
                        <a:rPr sz="1000" dirty="0">
                          <a:latin typeface="Franklin Gothic Book"/>
                          <a:cs typeface="Franklin Gothic Book"/>
                        </a:rPr>
                        <a:t>of</a:t>
                      </a:r>
                      <a:r>
                        <a:rPr sz="1000" spc="-35" dirty="0">
                          <a:latin typeface="Franklin Gothic Book"/>
                          <a:cs typeface="Franklin Gothic Book"/>
                        </a:rPr>
                        <a:t> </a:t>
                      </a:r>
                      <a:r>
                        <a:rPr sz="1000" dirty="0">
                          <a:latin typeface="Franklin Gothic Book"/>
                          <a:cs typeface="Franklin Gothic Book"/>
                        </a:rPr>
                        <a:t>state</a:t>
                      </a:r>
                      <a:r>
                        <a:rPr sz="1000" spc="-25" dirty="0">
                          <a:latin typeface="Franklin Gothic Book"/>
                          <a:cs typeface="Franklin Gothic Book"/>
                        </a:rPr>
                        <a:t> </a:t>
                      </a:r>
                      <a:r>
                        <a:rPr sz="1000" spc="-10" dirty="0">
                          <a:latin typeface="Franklin Gothic Book"/>
                          <a:cs typeface="Franklin Gothic Book"/>
                        </a:rPr>
                        <a:t>resources.</a:t>
                      </a:r>
                      <a:r>
                        <a:rPr sz="1000" spc="-35" dirty="0">
                          <a:latin typeface="Franklin Gothic Book"/>
                          <a:cs typeface="Franklin Gothic Book"/>
                        </a:rPr>
                        <a:t> </a:t>
                      </a:r>
                      <a:r>
                        <a:rPr sz="1000" dirty="0">
                          <a:latin typeface="Franklin Gothic Book"/>
                          <a:cs typeface="Franklin Gothic Book"/>
                        </a:rPr>
                        <a:t>Malware</a:t>
                      </a:r>
                      <a:r>
                        <a:rPr sz="1000" spc="-25"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spc="-10" dirty="0">
                          <a:latin typeface="Franklin Gothic Book"/>
                          <a:cs typeface="Franklin Gothic Book"/>
                        </a:rPr>
                        <a:t>Cyber-</a:t>
                      </a:r>
                      <a:r>
                        <a:rPr sz="1000" dirty="0">
                          <a:latin typeface="Franklin Gothic Book"/>
                          <a:cs typeface="Franklin Gothic Book"/>
                        </a:rPr>
                        <a:t>Threat</a:t>
                      </a:r>
                      <a:r>
                        <a:rPr sz="1000" spc="-40" dirty="0">
                          <a:latin typeface="Franklin Gothic Book"/>
                          <a:cs typeface="Franklin Gothic Book"/>
                        </a:rPr>
                        <a:t> </a:t>
                      </a:r>
                      <a:r>
                        <a:rPr sz="1000" dirty="0">
                          <a:latin typeface="Franklin Gothic Book"/>
                          <a:cs typeface="Franklin Gothic Book"/>
                        </a:rPr>
                        <a:t>Prevention-</a:t>
                      </a:r>
                      <a:r>
                        <a:rPr sz="1000" spc="-20" dirty="0">
                          <a:latin typeface="Franklin Gothic Book"/>
                          <a:cs typeface="Franklin Gothic Book"/>
                        </a:rPr>
                        <a:t> </a:t>
                      </a:r>
                      <a:r>
                        <a:rPr sz="1000" dirty="0">
                          <a:latin typeface="Franklin Gothic Book"/>
                          <a:cs typeface="Franklin Gothic Book"/>
                        </a:rPr>
                        <a:t>Internet</a:t>
                      </a:r>
                      <a:r>
                        <a:rPr sz="1000" spc="-30" dirty="0">
                          <a:latin typeface="Franklin Gothic Book"/>
                          <a:cs typeface="Franklin Gothic Book"/>
                        </a:rPr>
                        <a:t> </a:t>
                      </a:r>
                      <a:r>
                        <a:rPr sz="1000" dirty="0">
                          <a:latin typeface="Franklin Gothic Book"/>
                          <a:cs typeface="Franklin Gothic Book"/>
                        </a:rPr>
                        <a:t>content</a:t>
                      </a:r>
                      <a:r>
                        <a:rPr sz="1000" spc="-30" dirty="0">
                          <a:latin typeface="Franklin Gothic Book"/>
                          <a:cs typeface="Franklin Gothic Book"/>
                        </a:rPr>
                        <a:t> </a:t>
                      </a:r>
                      <a:r>
                        <a:rPr sz="1000" dirty="0">
                          <a:latin typeface="Franklin Gothic Book"/>
                          <a:cs typeface="Franklin Gothic Book"/>
                        </a:rPr>
                        <a:t>is</a:t>
                      </a:r>
                      <a:r>
                        <a:rPr sz="1000" spc="-25" dirty="0">
                          <a:latin typeface="Franklin Gothic Book"/>
                          <a:cs typeface="Franklin Gothic Book"/>
                        </a:rPr>
                        <a:t> </a:t>
                      </a:r>
                      <a:r>
                        <a:rPr sz="1000" dirty="0">
                          <a:latin typeface="Franklin Gothic Book"/>
                          <a:cs typeface="Franklin Gothic Book"/>
                        </a:rPr>
                        <a:t>often</a:t>
                      </a:r>
                      <a:r>
                        <a:rPr sz="1000" spc="-30" dirty="0">
                          <a:latin typeface="Franklin Gothic Book"/>
                          <a:cs typeface="Franklin Gothic Book"/>
                        </a:rPr>
                        <a:t> </a:t>
                      </a:r>
                      <a:r>
                        <a:rPr sz="1000" dirty="0">
                          <a:latin typeface="Franklin Gothic Book"/>
                          <a:cs typeface="Franklin Gothic Book"/>
                        </a:rPr>
                        <a:t>used</a:t>
                      </a:r>
                      <a:r>
                        <a:rPr sz="1000" spc="-20" dirty="0">
                          <a:latin typeface="Franklin Gothic Book"/>
                          <a:cs typeface="Franklin Gothic Book"/>
                        </a:rPr>
                        <a:t> </a:t>
                      </a:r>
                      <a:r>
                        <a:rPr sz="1000" spc="-25" dirty="0">
                          <a:latin typeface="Franklin Gothic Book"/>
                          <a:cs typeface="Franklin Gothic Book"/>
                        </a:rPr>
                        <a:t>to </a:t>
                      </a:r>
                      <a:r>
                        <a:rPr sz="1000" dirty="0">
                          <a:latin typeface="Franklin Gothic Book"/>
                          <a:cs typeface="Franklin Gothic Book"/>
                        </a:rPr>
                        <a:t>propagate</a:t>
                      </a:r>
                      <a:r>
                        <a:rPr sz="1000" spc="-45" dirty="0">
                          <a:latin typeface="Franklin Gothic Book"/>
                          <a:cs typeface="Franklin Gothic Book"/>
                        </a:rPr>
                        <a:t> </a:t>
                      </a:r>
                      <a:r>
                        <a:rPr sz="1000" dirty="0">
                          <a:latin typeface="Franklin Gothic Book"/>
                          <a:cs typeface="Franklin Gothic Book"/>
                        </a:rPr>
                        <a:t>malware</a:t>
                      </a:r>
                      <a:r>
                        <a:rPr sz="1000" spc="-45" dirty="0">
                          <a:latin typeface="Franklin Gothic Book"/>
                          <a:cs typeface="Franklin Gothic Book"/>
                        </a:rPr>
                        <a:t> </a:t>
                      </a:r>
                      <a:r>
                        <a:rPr sz="1000" dirty="0">
                          <a:latin typeface="Franklin Gothic Book"/>
                          <a:cs typeface="Franklin Gothic Book"/>
                        </a:rPr>
                        <a:t>and</a:t>
                      </a:r>
                      <a:r>
                        <a:rPr sz="1000" spc="-45" dirty="0">
                          <a:latin typeface="Franklin Gothic Book"/>
                          <a:cs typeface="Franklin Gothic Book"/>
                        </a:rPr>
                        <a:t> </a:t>
                      </a:r>
                      <a:r>
                        <a:rPr sz="1000" spc="-10" dirty="0">
                          <a:latin typeface="Franklin Gothic Book"/>
                          <a:cs typeface="Franklin Gothic Book"/>
                        </a:rPr>
                        <a:t>cyber-</a:t>
                      </a:r>
                      <a:r>
                        <a:rPr sz="1000" dirty="0">
                          <a:latin typeface="Franklin Gothic Book"/>
                          <a:cs typeface="Franklin Gothic Book"/>
                        </a:rPr>
                        <a:t>threats.</a:t>
                      </a:r>
                      <a:r>
                        <a:rPr sz="1000" spc="-35" dirty="0">
                          <a:latin typeface="Franklin Gothic Book"/>
                          <a:cs typeface="Franklin Gothic Book"/>
                        </a:rPr>
                        <a:t> </a:t>
                      </a:r>
                      <a:r>
                        <a:rPr sz="1000" dirty="0">
                          <a:latin typeface="Franklin Gothic Book"/>
                          <a:cs typeface="Franklin Gothic Book"/>
                        </a:rPr>
                        <a:t>Even</a:t>
                      </a:r>
                      <a:r>
                        <a:rPr sz="1000" spc="-35"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dirty="0">
                          <a:latin typeface="Franklin Gothic Book"/>
                          <a:cs typeface="Franklin Gothic Book"/>
                        </a:rPr>
                        <a:t>most</a:t>
                      </a:r>
                      <a:r>
                        <a:rPr sz="1000" spc="-40" dirty="0">
                          <a:latin typeface="Franklin Gothic Book"/>
                          <a:cs typeface="Franklin Gothic Book"/>
                        </a:rPr>
                        <a:t> </a:t>
                      </a:r>
                      <a:r>
                        <a:rPr sz="1000" dirty="0">
                          <a:latin typeface="Franklin Gothic Book"/>
                          <a:cs typeface="Franklin Gothic Book"/>
                        </a:rPr>
                        <a:t>popular</a:t>
                      </a:r>
                      <a:r>
                        <a:rPr sz="1000" spc="-40" dirty="0">
                          <a:latin typeface="Franklin Gothic Book"/>
                          <a:cs typeface="Franklin Gothic Book"/>
                        </a:rPr>
                        <a:t> </a:t>
                      </a:r>
                      <a:r>
                        <a:rPr sz="1000" dirty="0">
                          <a:latin typeface="Franklin Gothic Book"/>
                          <a:cs typeface="Franklin Gothic Book"/>
                        </a:rPr>
                        <a:t>Internet</a:t>
                      </a:r>
                      <a:r>
                        <a:rPr sz="1000" spc="-40" dirty="0">
                          <a:latin typeface="Franklin Gothic Book"/>
                          <a:cs typeface="Franklin Gothic Book"/>
                        </a:rPr>
                        <a:t> </a:t>
                      </a:r>
                      <a:r>
                        <a:rPr sz="1000" dirty="0">
                          <a:latin typeface="Franklin Gothic Book"/>
                          <a:cs typeface="Franklin Gothic Book"/>
                        </a:rPr>
                        <a:t>sites</a:t>
                      </a:r>
                      <a:r>
                        <a:rPr sz="1000" spc="-35" dirty="0">
                          <a:latin typeface="Franklin Gothic Book"/>
                          <a:cs typeface="Franklin Gothic Book"/>
                        </a:rPr>
                        <a:t> </a:t>
                      </a:r>
                      <a:r>
                        <a:rPr sz="1000" dirty="0">
                          <a:latin typeface="Franklin Gothic Book"/>
                          <a:cs typeface="Franklin Gothic Book"/>
                        </a:rPr>
                        <a:t>have</a:t>
                      </a:r>
                      <a:r>
                        <a:rPr sz="1000" spc="-35" dirty="0">
                          <a:latin typeface="Franklin Gothic Book"/>
                          <a:cs typeface="Franklin Gothic Book"/>
                        </a:rPr>
                        <a:t> </a:t>
                      </a:r>
                      <a:r>
                        <a:rPr sz="1000" dirty="0">
                          <a:latin typeface="Franklin Gothic Book"/>
                          <a:cs typeface="Franklin Gothic Book"/>
                        </a:rPr>
                        <a:t>become</a:t>
                      </a:r>
                      <a:r>
                        <a:rPr sz="1000" spc="-45" dirty="0">
                          <a:latin typeface="Franklin Gothic Book"/>
                          <a:cs typeface="Franklin Gothic Book"/>
                        </a:rPr>
                        <a:t> </a:t>
                      </a:r>
                      <a:r>
                        <a:rPr sz="1000" spc="-10" dirty="0">
                          <a:latin typeface="Franklin Gothic Book"/>
                          <a:cs typeface="Franklin Gothic Book"/>
                        </a:rPr>
                        <a:t>infected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used</a:t>
                      </a:r>
                      <a:r>
                        <a:rPr sz="1000" spc="-15"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spread</a:t>
                      </a:r>
                      <a:r>
                        <a:rPr sz="1000" spc="-30" dirty="0">
                          <a:latin typeface="Franklin Gothic Book"/>
                          <a:cs typeface="Franklin Gothic Book"/>
                        </a:rPr>
                        <a:t> </a:t>
                      </a:r>
                      <a:r>
                        <a:rPr sz="1000" dirty="0">
                          <a:latin typeface="Franklin Gothic Book"/>
                          <a:cs typeface="Franklin Gothic Book"/>
                        </a:rPr>
                        <a:t>malicious</a:t>
                      </a:r>
                      <a:r>
                        <a:rPr sz="1000" spc="-30" dirty="0">
                          <a:latin typeface="Franklin Gothic Book"/>
                          <a:cs typeface="Franklin Gothic Book"/>
                        </a:rPr>
                        <a:t> </a:t>
                      </a:r>
                      <a:r>
                        <a:rPr sz="1000" dirty="0">
                          <a:latin typeface="Franklin Gothic Book"/>
                          <a:cs typeface="Franklin Gothic Book"/>
                        </a:rPr>
                        <a:t>code.</a:t>
                      </a:r>
                      <a:r>
                        <a:rPr sz="1000" spc="-30"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Malware</a:t>
                      </a:r>
                      <a:r>
                        <a:rPr sz="1000" spc="-3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spc="-10" dirty="0">
                          <a:latin typeface="Franklin Gothic Book"/>
                          <a:cs typeface="Franklin Gothic Book"/>
                        </a:rPr>
                        <a:t>Cyber-</a:t>
                      </a:r>
                      <a:r>
                        <a:rPr sz="1000" dirty="0">
                          <a:latin typeface="Franklin Gothic Book"/>
                          <a:cs typeface="Franklin Gothic Book"/>
                        </a:rPr>
                        <a:t>Threat</a:t>
                      </a:r>
                      <a:r>
                        <a:rPr sz="1000" spc="-20" dirty="0">
                          <a:latin typeface="Franklin Gothic Book"/>
                          <a:cs typeface="Franklin Gothic Book"/>
                        </a:rPr>
                        <a:t> </a:t>
                      </a:r>
                      <a:r>
                        <a:rPr sz="1000" spc="-10" dirty="0">
                          <a:latin typeface="Franklin Gothic Book"/>
                          <a:cs typeface="Franklin Gothic Book"/>
                        </a:rPr>
                        <a:t>Prevention</a:t>
                      </a:r>
                      <a:r>
                        <a:rPr sz="1000" spc="-30" dirty="0">
                          <a:latin typeface="Franklin Gothic Book"/>
                          <a:cs typeface="Franklin Gothic Book"/>
                        </a:rPr>
                        <a:t> </a:t>
                      </a:r>
                      <a:r>
                        <a:rPr sz="1000" dirty="0">
                          <a:latin typeface="Franklin Gothic Book"/>
                          <a:cs typeface="Franklin Gothic Book"/>
                        </a:rPr>
                        <a:t>aspect</a:t>
                      </a:r>
                      <a:r>
                        <a:rPr sz="1000" spc="-25"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spc="-10" dirty="0">
                          <a:latin typeface="Franklin Gothic Book"/>
                          <a:cs typeface="Franklin Gothic Book"/>
                        </a:rPr>
                        <a:t>Internet </a:t>
                      </a:r>
                      <a:r>
                        <a:rPr sz="1000" dirty="0">
                          <a:latin typeface="Franklin Gothic Book"/>
                          <a:cs typeface="Franklin Gothic Book"/>
                        </a:rPr>
                        <a:t>Content</a:t>
                      </a:r>
                      <a:r>
                        <a:rPr sz="1000" spc="-40" dirty="0">
                          <a:latin typeface="Franklin Gothic Book"/>
                          <a:cs typeface="Franklin Gothic Book"/>
                        </a:rPr>
                        <a:t> </a:t>
                      </a:r>
                      <a:r>
                        <a:rPr sz="1000" dirty="0">
                          <a:latin typeface="Franklin Gothic Book"/>
                          <a:cs typeface="Franklin Gothic Book"/>
                        </a:rPr>
                        <a:t>Filtering</a:t>
                      </a:r>
                      <a:r>
                        <a:rPr sz="1000" spc="-35" dirty="0">
                          <a:latin typeface="Franklin Gothic Book"/>
                          <a:cs typeface="Franklin Gothic Book"/>
                        </a:rPr>
                        <a:t> </a:t>
                      </a:r>
                      <a:r>
                        <a:rPr sz="1000" dirty="0">
                          <a:latin typeface="Franklin Gothic Book"/>
                          <a:cs typeface="Franklin Gothic Book"/>
                        </a:rPr>
                        <a:t>is</a:t>
                      </a:r>
                      <a:r>
                        <a:rPr sz="1000" spc="-40" dirty="0">
                          <a:latin typeface="Franklin Gothic Book"/>
                          <a:cs typeface="Franklin Gothic Book"/>
                        </a:rPr>
                        <a:t> </a:t>
                      </a:r>
                      <a:r>
                        <a:rPr sz="1000" dirty="0">
                          <a:latin typeface="Franklin Gothic Book"/>
                          <a:cs typeface="Franklin Gothic Book"/>
                        </a:rPr>
                        <a:t>designed</a:t>
                      </a:r>
                      <a:r>
                        <a:rPr sz="1000" spc="-25" dirty="0">
                          <a:latin typeface="Franklin Gothic Book"/>
                          <a:cs typeface="Franklin Gothic Book"/>
                        </a:rPr>
                        <a:t> </a:t>
                      </a:r>
                      <a:r>
                        <a:rPr sz="1000" dirty="0">
                          <a:latin typeface="Franklin Gothic Book"/>
                          <a:cs typeface="Franklin Gothic Book"/>
                        </a:rPr>
                        <a:t>to</a:t>
                      </a:r>
                      <a:r>
                        <a:rPr sz="1000" spc="-35" dirty="0">
                          <a:latin typeface="Franklin Gothic Book"/>
                          <a:cs typeface="Franklin Gothic Book"/>
                        </a:rPr>
                        <a:t> </a:t>
                      </a:r>
                      <a:r>
                        <a:rPr sz="1000" dirty="0">
                          <a:latin typeface="Franklin Gothic Book"/>
                          <a:cs typeface="Franklin Gothic Book"/>
                        </a:rPr>
                        <a:t>prevent</a:t>
                      </a:r>
                      <a:r>
                        <a:rPr sz="1000" spc="-3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infection</a:t>
                      </a:r>
                      <a:r>
                        <a:rPr sz="1000" spc="-40"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spread</a:t>
                      </a:r>
                      <a:r>
                        <a:rPr sz="1000" spc="-40" dirty="0">
                          <a:latin typeface="Franklin Gothic Book"/>
                          <a:cs typeface="Franklin Gothic Book"/>
                        </a:rPr>
                        <a:t> </a:t>
                      </a:r>
                      <a:r>
                        <a:rPr sz="1000" dirty="0">
                          <a:latin typeface="Franklin Gothic Book"/>
                          <a:cs typeface="Franklin Gothic Book"/>
                        </a:rPr>
                        <a:t>of</a:t>
                      </a:r>
                      <a:r>
                        <a:rPr sz="1000" spc="-40" dirty="0">
                          <a:latin typeface="Franklin Gothic Book"/>
                          <a:cs typeface="Franklin Gothic Book"/>
                        </a:rPr>
                        <a:t> </a:t>
                      </a:r>
                      <a:r>
                        <a:rPr sz="1000" dirty="0">
                          <a:latin typeface="Franklin Gothic Book"/>
                          <a:cs typeface="Franklin Gothic Book"/>
                        </a:rPr>
                        <a:t>malware</a:t>
                      </a:r>
                      <a:r>
                        <a:rPr sz="1000" spc="-30" dirty="0">
                          <a:latin typeface="Franklin Gothic Book"/>
                          <a:cs typeface="Franklin Gothic Book"/>
                        </a:rPr>
                        <a:t> </a:t>
                      </a:r>
                      <a:r>
                        <a:rPr sz="1000" dirty="0">
                          <a:latin typeface="Franklin Gothic Book"/>
                          <a:cs typeface="Franklin Gothic Book"/>
                        </a:rPr>
                        <a:t>through</a:t>
                      </a:r>
                      <a:r>
                        <a:rPr sz="1000" spc="-30" dirty="0">
                          <a:latin typeface="Franklin Gothic Book"/>
                          <a:cs typeface="Franklin Gothic Book"/>
                        </a:rPr>
                        <a:t> </a:t>
                      </a:r>
                      <a:r>
                        <a:rPr sz="1000" spc="-10" dirty="0">
                          <a:latin typeface="Franklin Gothic Book"/>
                          <a:cs typeface="Franklin Gothic Book"/>
                        </a:rPr>
                        <a:t>Internet content.</a:t>
                      </a:r>
                      <a:endParaRPr sz="1000" dirty="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831539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45746" y="564776"/>
            <a:ext cx="8100732" cy="5603"/>
          </a:xfrm>
          <a:custGeom>
            <a:avLst/>
            <a:gdLst/>
            <a:ahLst/>
            <a:cxnLst/>
            <a:rect l="l" t="t" r="r" b="b"/>
            <a:pathLst>
              <a:path w="9180830" h="6350">
                <a:moveTo>
                  <a:pt x="9180576" y="0"/>
                </a:moveTo>
                <a:lnTo>
                  <a:pt x="0" y="0"/>
                </a:lnTo>
                <a:lnTo>
                  <a:pt x="0" y="6096"/>
                </a:lnTo>
                <a:lnTo>
                  <a:pt x="9180576" y="6096"/>
                </a:lnTo>
                <a:lnTo>
                  <a:pt x="9180576" y="0"/>
                </a:lnTo>
                <a:close/>
              </a:path>
            </a:pathLst>
          </a:custGeom>
          <a:solidFill>
            <a:srgbClr val="D9D9D9"/>
          </a:solidFill>
        </p:spPr>
        <p:txBody>
          <a:bodyPr wrap="square" lIns="0" tIns="0" rIns="0" bIns="0" rtlCol="0"/>
          <a:lstStyle/>
          <a:p>
            <a:endParaRPr sz="1588"/>
          </a:p>
        </p:txBody>
      </p:sp>
      <p:graphicFrame>
        <p:nvGraphicFramePr>
          <p:cNvPr id="4" name="object 4"/>
          <p:cNvGraphicFramePr>
            <a:graphicFrameLocks noGrp="1"/>
          </p:cNvGraphicFramePr>
          <p:nvPr/>
        </p:nvGraphicFramePr>
        <p:xfrm>
          <a:off x="2092810" y="720762"/>
          <a:ext cx="7904069" cy="5797288"/>
        </p:xfrm>
        <a:graphic>
          <a:graphicData uri="http://schemas.openxmlformats.org/drawingml/2006/table">
            <a:tbl>
              <a:tblPr firstRow="1" bandRow="1">
                <a:tableStyleId>{2D5ABB26-0587-4C30-8999-92F81FD0307C}</a:tableStyleId>
              </a:tblPr>
              <a:tblGrid>
                <a:gridCol w="1180540">
                  <a:extLst>
                    <a:ext uri="{9D8B030D-6E8A-4147-A177-3AD203B41FA5}">
                      <a16:colId xmlns:a16="http://schemas.microsoft.com/office/drawing/2014/main" val="20000"/>
                    </a:ext>
                  </a:extLst>
                </a:gridCol>
                <a:gridCol w="1508872">
                  <a:extLst>
                    <a:ext uri="{9D8B030D-6E8A-4147-A177-3AD203B41FA5}">
                      <a16:colId xmlns:a16="http://schemas.microsoft.com/office/drawing/2014/main" val="20001"/>
                    </a:ext>
                  </a:extLst>
                </a:gridCol>
                <a:gridCol w="5214657">
                  <a:extLst>
                    <a:ext uri="{9D8B030D-6E8A-4147-A177-3AD203B41FA5}">
                      <a16:colId xmlns:a16="http://schemas.microsoft.com/office/drawing/2014/main" val="20002"/>
                    </a:ext>
                  </a:extLst>
                </a:gridCol>
              </a:tblGrid>
              <a:tr h="158563">
                <a:tc>
                  <a:txBody>
                    <a:bodyPr/>
                    <a:lstStyle/>
                    <a:p>
                      <a:pPr marL="67945">
                        <a:lnSpc>
                          <a:spcPts val="1315"/>
                        </a:lnSpc>
                      </a:pPr>
                      <a:r>
                        <a:rPr sz="1100" b="1" dirty="0">
                          <a:latin typeface="Franklin Gothic Demi"/>
                          <a:cs typeface="Franklin Gothic Demi"/>
                        </a:rPr>
                        <a:t>Functional</a:t>
                      </a:r>
                      <a:r>
                        <a:rPr sz="1100" b="1" spc="-60" dirty="0">
                          <a:latin typeface="Franklin Gothic Demi"/>
                          <a:cs typeface="Franklin Gothic Demi"/>
                        </a:rPr>
                        <a:t> </a:t>
                      </a:r>
                      <a:r>
                        <a:rPr sz="1100" b="1" spc="-20" dirty="0">
                          <a:latin typeface="Franklin Gothic Demi"/>
                          <a:cs typeface="Franklin Gothic Demi"/>
                        </a:rPr>
                        <a:t>Area</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dirty="0">
                          <a:latin typeface="Franklin Gothic Demi"/>
                          <a:cs typeface="Franklin Gothic Demi"/>
                        </a:rPr>
                        <a:t>Security</a:t>
                      </a:r>
                      <a:r>
                        <a:rPr sz="1100" b="1" spc="-40" dirty="0">
                          <a:latin typeface="Franklin Gothic Demi"/>
                          <a:cs typeface="Franklin Gothic Demi"/>
                        </a:rPr>
                        <a:t> </a:t>
                      </a:r>
                      <a:r>
                        <a:rPr sz="1100" b="1" spc="-10" dirty="0">
                          <a:latin typeface="Franklin Gothic Demi"/>
                          <a:cs typeface="Franklin Gothic Demi"/>
                        </a:rPr>
                        <a:t>Objective</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spc="-10" dirty="0">
                          <a:latin typeface="Franklin Gothic Demi"/>
                          <a:cs typeface="Franklin Gothic Demi"/>
                        </a:rPr>
                        <a:t>Definition</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extLst>
                  <a:ext uri="{0D108BD9-81ED-4DB2-BD59-A6C34878D82A}">
                    <a16:rowId xmlns:a16="http://schemas.microsoft.com/office/drawing/2014/main" val="10000"/>
                  </a:ext>
                </a:extLst>
              </a:tr>
              <a:tr h="698687">
                <a:tc rowSpan="6">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a:lnSpc>
                          <a:spcPct val="100000"/>
                        </a:lnSpc>
                        <a:spcBef>
                          <a:spcPts val="530"/>
                        </a:spcBef>
                      </a:pPr>
                      <a:r>
                        <a:rPr sz="1000" dirty="0">
                          <a:latin typeface="Franklin Gothic Book"/>
                          <a:cs typeface="Franklin Gothic Book"/>
                        </a:rPr>
                        <a:t>Data</a:t>
                      </a:r>
                      <a:r>
                        <a:rPr sz="1000" spc="-30" dirty="0">
                          <a:latin typeface="Franklin Gothic Book"/>
                          <a:cs typeface="Franklin Gothic Book"/>
                        </a:rPr>
                        <a:t> </a:t>
                      </a:r>
                      <a:r>
                        <a:rPr sz="1000" dirty="0">
                          <a:latin typeface="Franklin Gothic Book"/>
                          <a:cs typeface="Franklin Gothic Book"/>
                        </a:rPr>
                        <a:t>Loss</a:t>
                      </a:r>
                      <a:r>
                        <a:rPr sz="1000" spc="-30" dirty="0">
                          <a:latin typeface="Franklin Gothic Book"/>
                          <a:cs typeface="Franklin Gothic Book"/>
                        </a:rPr>
                        <a:t> </a:t>
                      </a:r>
                      <a:r>
                        <a:rPr sz="1000" spc="-10" dirty="0">
                          <a:latin typeface="Franklin Gothic Book"/>
                          <a:cs typeface="Franklin Gothic Book"/>
                        </a:rPr>
                        <a:t>Prevention</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97790">
                        <a:lnSpc>
                          <a:spcPts val="1250"/>
                        </a:lnSpc>
                        <a:spcBef>
                          <a:spcPts val="630"/>
                        </a:spcBef>
                      </a:pPr>
                      <a:r>
                        <a:rPr sz="1000" dirty="0">
                          <a:latin typeface="Franklin Gothic Book"/>
                          <a:cs typeface="Franklin Gothic Book"/>
                        </a:rPr>
                        <a:t>Solution</a:t>
                      </a:r>
                      <a:r>
                        <a:rPr sz="1000" spc="-50" dirty="0">
                          <a:latin typeface="Franklin Gothic Book"/>
                          <a:cs typeface="Franklin Gothic Book"/>
                        </a:rPr>
                        <a:t> </a:t>
                      </a:r>
                      <a:r>
                        <a:rPr sz="1000" dirty="0">
                          <a:latin typeface="Franklin Gothic Book"/>
                          <a:cs typeface="Franklin Gothic Book"/>
                        </a:rPr>
                        <a:t>designed</a:t>
                      </a:r>
                      <a:r>
                        <a:rPr sz="1000" spc="-30" dirty="0">
                          <a:latin typeface="Franklin Gothic Book"/>
                          <a:cs typeface="Franklin Gothic Book"/>
                        </a:rPr>
                        <a:t> </a:t>
                      </a:r>
                      <a:r>
                        <a:rPr sz="1000" dirty="0">
                          <a:latin typeface="Franklin Gothic Book"/>
                          <a:cs typeface="Franklin Gothic Book"/>
                        </a:rPr>
                        <a:t>to</a:t>
                      </a:r>
                      <a:r>
                        <a:rPr sz="1000" spc="-40" dirty="0">
                          <a:latin typeface="Franklin Gothic Book"/>
                          <a:cs typeface="Franklin Gothic Book"/>
                        </a:rPr>
                        <a:t> </a:t>
                      </a:r>
                      <a:r>
                        <a:rPr sz="1000" dirty="0">
                          <a:latin typeface="Franklin Gothic Book"/>
                          <a:cs typeface="Franklin Gothic Book"/>
                        </a:rPr>
                        <a:t>detect</a:t>
                      </a:r>
                      <a:r>
                        <a:rPr sz="1000" spc="-40"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prevent</a:t>
                      </a:r>
                      <a:r>
                        <a:rPr sz="1000" spc="-40" dirty="0">
                          <a:latin typeface="Franklin Gothic Book"/>
                          <a:cs typeface="Franklin Gothic Book"/>
                        </a:rPr>
                        <a:t> </a:t>
                      </a:r>
                      <a:r>
                        <a:rPr sz="1000" dirty="0">
                          <a:latin typeface="Franklin Gothic Book"/>
                          <a:cs typeface="Franklin Gothic Book"/>
                        </a:rPr>
                        <a:t>potential</a:t>
                      </a:r>
                      <a:r>
                        <a:rPr sz="1000" spc="-50" dirty="0">
                          <a:latin typeface="Franklin Gothic Book"/>
                          <a:cs typeface="Franklin Gothic Book"/>
                        </a:rPr>
                        <a:t> </a:t>
                      </a:r>
                      <a:r>
                        <a:rPr sz="1000" dirty="0">
                          <a:latin typeface="Franklin Gothic Book"/>
                          <a:cs typeface="Franklin Gothic Book"/>
                        </a:rPr>
                        <a:t>data</a:t>
                      </a:r>
                      <a:r>
                        <a:rPr sz="1000" spc="-35" dirty="0">
                          <a:latin typeface="Franklin Gothic Book"/>
                          <a:cs typeface="Franklin Gothic Book"/>
                        </a:rPr>
                        <a:t> </a:t>
                      </a:r>
                      <a:r>
                        <a:rPr sz="1000" dirty="0">
                          <a:latin typeface="Franklin Gothic Book"/>
                          <a:cs typeface="Franklin Gothic Book"/>
                        </a:rPr>
                        <a:t>breach</a:t>
                      </a:r>
                      <a:r>
                        <a:rPr sz="1000" spc="-35" dirty="0">
                          <a:latin typeface="Franklin Gothic Book"/>
                          <a:cs typeface="Franklin Gothic Book"/>
                        </a:rPr>
                        <a:t> </a:t>
                      </a:r>
                      <a:r>
                        <a:rPr sz="1000" dirty="0">
                          <a:latin typeface="Franklin Gothic Book"/>
                          <a:cs typeface="Franklin Gothic Book"/>
                        </a:rPr>
                        <a:t>incidents</a:t>
                      </a:r>
                      <a:r>
                        <a:rPr sz="1000" spc="-40" dirty="0">
                          <a:latin typeface="Franklin Gothic Book"/>
                          <a:cs typeface="Franklin Gothic Book"/>
                        </a:rPr>
                        <a:t> </a:t>
                      </a:r>
                      <a:r>
                        <a:rPr sz="1000" dirty="0">
                          <a:latin typeface="Franklin Gothic Book"/>
                          <a:cs typeface="Franklin Gothic Book"/>
                        </a:rPr>
                        <a:t>where</a:t>
                      </a:r>
                      <a:r>
                        <a:rPr sz="1000" spc="-35" dirty="0">
                          <a:latin typeface="Franklin Gothic Book"/>
                          <a:cs typeface="Franklin Gothic Book"/>
                        </a:rPr>
                        <a:t> </a:t>
                      </a:r>
                      <a:r>
                        <a:rPr sz="1000" dirty="0">
                          <a:latin typeface="Franklin Gothic Book"/>
                          <a:cs typeface="Franklin Gothic Book"/>
                        </a:rPr>
                        <a:t>sensitive</a:t>
                      </a:r>
                      <a:r>
                        <a:rPr sz="1000" spc="-40" dirty="0">
                          <a:latin typeface="Franklin Gothic Book"/>
                          <a:cs typeface="Franklin Gothic Book"/>
                        </a:rPr>
                        <a:t> </a:t>
                      </a:r>
                      <a:r>
                        <a:rPr sz="1000" dirty="0">
                          <a:latin typeface="Franklin Gothic Book"/>
                          <a:cs typeface="Franklin Gothic Book"/>
                        </a:rPr>
                        <a:t>may</a:t>
                      </a:r>
                      <a:r>
                        <a:rPr sz="1000" spc="-40" dirty="0">
                          <a:latin typeface="Franklin Gothic Book"/>
                          <a:cs typeface="Franklin Gothic Book"/>
                        </a:rPr>
                        <a:t> </a:t>
                      </a:r>
                      <a:r>
                        <a:rPr sz="1000" spc="-25" dirty="0">
                          <a:latin typeface="Franklin Gothic Book"/>
                          <a:cs typeface="Franklin Gothic Book"/>
                        </a:rPr>
                        <a:t>be </a:t>
                      </a:r>
                      <a:r>
                        <a:rPr sz="1000" dirty="0">
                          <a:latin typeface="Franklin Gothic Book"/>
                          <a:cs typeface="Franklin Gothic Book"/>
                        </a:rPr>
                        <a:t>disclosed</a:t>
                      </a:r>
                      <a:r>
                        <a:rPr sz="1000" spc="-20"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spc="-10" dirty="0">
                          <a:latin typeface="Franklin Gothic Book"/>
                          <a:cs typeface="Franklin Gothic Book"/>
                        </a:rPr>
                        <a:t>unauthorized</a:t>
                      </a:r>
                      <a:r>
                        <a:rPr sz="1000" spc="-40" dirty="0">
                          <a:latin typeface="Franklin Gothic Book"/>
                          <a:cs typeface="Franklin Gothic Book"/>
                        </a:rPr>
                        <a:t> </a:t>
                      </a:r>
                      <a:r>
                        <a:rPr sz="1000" dirty="0">
                          <a:latin typeface="Franklin Gothic Book"/>
                          <a:cs typeface="Franklin Gothic Book"/>
                        </a:rPr>
                        <a:t>personnel</a:t>
                      </a:r>
                      <a:r>
                        <a:rPr sz="1000" spc="-25" dirty="0">
                          <a:latin typeface="Franklin Gothic Book"/>
                          <a:cs typeface="Franklin Gothic Book"/>
                        </a:rPr>
                        <a:t> </a:t>
                      </a:r>
                      <a:r>
                        <a:rPr sz="1000" dirty="0">
                          <a:latin typeface="Franklin Gothic Book"/>
                          <a:cs typeface="Franklin Gothic Book"/>
                        </a:rPr>
                        <a:t>by</a:t>
                      </a:r>
                      <a:r>
                        <a:rPr sz="1000" spc="-25" dirty="0">
                          <a:latin typeface="Franklin Gothic Book"/>
                          <a:cs typeface="Franklin Gothic Book"/>
                        </a:rPr>
                        <a:t> </a:t>
                      </a:r>
                      <a:r>
                        <a:rPr sz="1000" dirty="0">
                          <a:latin typeface="Franklin Gothic Book"/>
                          <a:cs typeface="Franklin Gothic Book"/>
                        </a:rPr>
                        <a:t>malicious</a:t>
                      </a:r>
                      <a:r>
                        <a:rPr sz="1000" spc="-20" dirty="0">
                          <a:latin typeface="Franklin Gothic Book"/>
                          <a:cs typeface="Franklin Gothic Book"/>
                        </a:rPr>
                        <a:t> </a:t>
                      </a:r>
                      <a:r>
                        <a:rPr sz="1000" dirty="0">
                          <a:latin typeface="Franklin Gothic Book"/>
                          <a:cs typeface="Franklin Gothic Book"/>
                        </a:rPr>
                        <a:t>intent</a:t>
                      </a:r>
                      <a:r>
                        <a:rPr sz="1000" spc="-25" dirty="0">
                          <a:latin typeface="Franklin Gothic Book"/>
                          <a:cs typeface="Franklin Gothic Book"/>
                        </a:rPr>
                        <a:t> </a:t>
                      </a:r>
                      <a:r>
                        <a:rPr sz="1000" dirty="0">
                          <a:latin typeface="Franklin Gothic Book"/>
                          <a:cs typeface="Franklin Gothic Book"/>
                        </a:rPr>
                        <a:t>or</a:t>
                      </a:r>
                      <a:r>
                        <a:rPr sz="1000" spc="-25" dirty="0">
                          <a:latin typeface="Franklin Gothic Book"/>
                          <a:cs typeface="Franklin Gothic Book"/>
                        </a:rPr>
                        <a:t> </a:t>
                      </a:r>
                      <a:r>
                        <a:rPr sz="1000" spc="-10" dirty="0">
                          <a:latin typeface="Franklin Gothic Book"/>
                          <a:cs typeface="Franklin Gothic Book"/>
                        </a:rPr>
                        <a:t>inadvertent</a:t>
                      </a:r>
                      <a:r>
                        <a:rPr sz="1000" spc="-35" dirty="0">
                          <a:latin typeface="Franklin Gothic Book"/>
                          <a:cs typeface="Franklin Gothic Book"/>
                        </a:rPr>
                        <a:t> </a:t>
                      </a:r>
                      <a:r>
                        <a:rPr sz="1000" dirty="0">
                          <a:latin typeface="Franklin Gothic Book"/>
                          <a:cs typeface="Franklin Gothic Book"/>
                        </a:rPr>
                        <a:t>mistake.</a:t>
                      </a:r>
                      <a:r>
                        <a:rPr sz="1000" spc="-25" dirty="0">
                          <a:latin typeface="Franklin Gothic Book"/>
                          <a:cs typeface="Franklin Gothic Book"/>
                        </a:rPr>
                        <a:t> </a:t>
                      </a:r>
                      <a:r>
                        <a:rPr sz="1000" dirty="0">
                          <a:latin typeface="Franklin Gothic Book"/>
                          <a:cs typeface="Franklin Gothic Book"/>
                        </a:rPr>
                        <a:t>Detection</a:t>
                      </a:r>
                      <a:r>
                        <a:rPr sz="1000" spc="-20"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spc="-20" dirty="0">
                          <a:latin typeface="Franklin Gothic Book"/>
                          <a:cs typeface="Franklin Gothic Book"/>
                        </a:rPr>
                        <a:t>data </a:t>
                      </a:r>
                      <a:r>
                        <a:rPr sz="1000" dirty="0">
                          <a:latin typeface="Franklin Gothic Book"/>
                          <a:cs typeface="Franklin Gothic Book"/>
                        </a:rPr>
                        <a:t>at</a:t>
                      </a:r>
                      <a:r>
                        <a:rPr sz="1000" spc="-20" dirty="0">
                          <a:latin typeface="Franklin Gothic Book"/>
                          <a:cs typeface="Franklin Gothic Book"/>
                        </a:rPr>
                        <a:t> </a:t>
                      </a:r>
                      <a:r>
                        <a:rPr sz="1000" dirty="0">
                          <a:latin typeface="Franklin Gothic Book"/>
                          <a:cs typeface="Franklin Gothic Book"/>
                        </a:rPr>
                        <a:t>risk</a:t>
                      </a:r>
                      <a:r>
                        <a:rPr sz="1000" spc="-15" dirty="0">
                          <a:latin typeface="Franklin Gothic Book"/>
                          <a:cs typeface="Franklin Gothic Book"/>
                        </a:rPr>
                        <a:t> </a:t>
                      </a:r>
                      <a:r>
                        <a:rPr sz="1000" dirty="0">
                          <a:latin typeface="Franklin Gothic Book"/>
                          <a:cs typeface="Franklin Gothic Book"/>
                        </a:rPr>
                        <a:t>can</a:t>
                      </a:r>
                      <a:r>
                        <a:rPr sz="1000" spc="-10" dirty="0">
                          <a:latin typeface="Franklin Gothic Book"/>
                          <a:cs typeface="Franklin Gothic Book"/>
                        </a:rPr>
                        <a:t> </a:t>
                      </a:r>
                      <a:r>
                        <a:rPr sz="1000" dirty="0">
                          <a:latin typeface="Franklin Gothic Book"/>
                          <a:cs typeface="Franklin Gothic Book"/>
                        </a:rPr>
                        <a:t>be</a:t>
                      </a:r>
                      <a:r>
                        <a:rPr sz="1000" spc="-15" dirty="0">
                          <a:latin typeface="Franklin Gothic Book"/>
                          <a:cs typeface="Franklin Gothic Book"/>
                        </a:rPr>
                        <a:t> </a:t>
                      </a:r>
                      <a:r>
                        <a:rPr sz="1000" spc="-10" dirty="0">
                          <a:latin typeface="Franklin Gothic Book"/>
                          <a:cs typeface="Franklin Gothic Book"/>
                        </a:rPr>
                        <a:t>performed</a:t>
                      </a:r>
                      <a:r>
                        <a:rPr sz="1000" spc="-20" dirty="0">
                          <a:latin typeface="Franklin Gothic Book"/>
                          <a:cs typeface="Franklin Gothic Book"/>
                        </a:rPr>
                        <a:t> </a:t>
                      </a:r>
                      <a:r>
                        <a:rPr sz="1000" dirty="0">
                          <a:latin typeface="Franklin Gothic Book"/>
                          <a:cs typeface="Franklin Gothic Book"/>
                        </a:rPr>
                        <a:t>while</a:t>
                      </a:r>
                      <a:r>
                        <a:rPr sz="1000" spc="-10" dirty="0">
                          <a:latin typeface="Franklin Gothic Book"/>
                          <a:cs typeface="Franklin Gothic Book"/>
                        </a:rPr>
                        <a:t> </a:t>
                      </a:r>
                      <a:r>
                        <a:rPr sz="1000" dirty="0">
                          <a:latin typeface="Franklin Gothic Book"/>
                          <a:cs typeface="Franklin Gothic Book"/>
                        </a:rPr>
                        <a:t>in</a:t>
                      </a:r>
                      <a:r>
                        <a:rPr sz="1000" spc="-25" dirty="0">
                          <a:latin typeface="Franklin Gothic Book"/>
                          <a:cs typeface="Franklin Gothic Book"/>
                        </a:rPr>
                        <a:t> </a:t>
                      </a:r>
                      <a:r>
                        <a:rPr sz="1000" dirty="0">
                          <a:latin typeface="Franklin Gothic Book"/>
                          <a:cs typeface="Franklin Gothic Book"/>
                        </a:rPr>
                        <a:t>use</a:t>
                      </a:r>
                      <a:r>
                        <a:rPr sz="1000" spc="-20" dirty="0">
                          <a:latin typeface="Franklin Gothic Book"/>
                          <a:cs typeface="Franklin Gothic Book"/>
                        </a:rPr>
                        <a:t> </a:t>
                      </a:r>
                      <a:r>
                        <a:rPr sz="1000" dirty="0">
                          <a:latin typeface="Franklin Gothic Book"/>
                          <a:cs typeface="Franklin Gothic Book"/>
                        </a:rPr>
                        <a:t>at</a:t>
                      </a:r>
                      <a:r>
                        <a:rPr sz="1000" spc="-15"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endpoint,</a:t>
                      </a:r>
                      <a:r>
                        <a:rPr sz="1000" spc="-15" dirty="0">
                          <a:latin typeface="Franklin Gothic Book"/>
                          <a:cs typeface="Franklin Gothic Book"/>
                        </a:rPr>
                        <a:t> </a:t>
                      </a:r>
                      <a:r>
                        <a:rPr sz="1000" dirty="0">
                          <a:latin typeface="Franklin Gothic Book"/>
                          <a:cs typeface="Franklin Gothic Book"/>
                        </a:rPr>
                        <a:t>while</a:t>
                      </a:r>
                      <a:r>
                        <a:rPr sz="1000" spc="-10" dirty="0">
                          <a:latin typeface="Franklin Gothic Book"/>
                          <a:cs typeface="Franklin Gothic Book"/>
                        </a:rPr>
                        <a:t> </a:t>
                      </a:r>
                      <a:r>
                        <a:rPr sz="1000" dirty="0">
                          <a:latin typeface="Franklin Gothic Book"/>
                          <a:cs typeface="Franklin Gothic Book"/>
                        </a:rPr>
                        <a:t>in</a:t>
                      </a:r>
                      <a:r>
                        <a:rPr sz="1000" spc="-20" dirty="0">
                          <a:latin typeface="Franklin Gothic Book"/>
                          <a:cs typeface="Franklin Gothic Book"/>
                        </a:rPr>
                        <a:t> </a:t>
                      </a:r>
                      <a:r>
                        <a:rPr sz="1000" dirty="0">
                          <a:latin typeface="Franklin Gothic Book"/>
                          <a:cs typeface="Franklin Gothic Book"/>
                        </a:rPr>
                        <a:t>motion</a:t>
                      </a:r>
                      <a:r>
                        <a:rPr sz="1000" spc="-15" dirty="0">
                          <a:latin typeface="Franklin Gothic Book"/>
                          <a:cs typeface="Franklin Gothic Book"/>
                        </a:rPr>
                        <a:t> </a:t>
                      </a:r>
                      <a:r>
                        <a:rPr sz="1000" dirty="0">
                          <a:latin typeface="Franklin Gothic Book"/>
                          <a:cs typeface="Franklin Gothic Book"/>
                        </a:rPr>
                        <a:t>during</a:t>
                      </a:r>
                      <a:r>
                        <a:rPr sz="1000" spc="-25" dirty="0">
                          <a:latin typeface="Franklin Gothic Book"/>
                          <a:cs typeface="Franklin Gothic Book"/>
                        </a:rPr>
                        <a:t> </a:t>
                      </a:r>
                      <a:r>
                        <a:rPr sz="1000" spc="-10" dirty="0">
                          <a:latin typeface="Franklin Gothic Book"/>
                          <a:cs typeface="Franklin Gothic Book"/>
                        </a:rPr>
                        <a:t>transmission across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network,</a:t>
                      </a:r>
                      <a:r>
                        <a:rPr sz="1000" spc="-2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while</a:t>
                      </a:r>
                      <a:r>
                        <a:rPr sz="1000" spc="-25" dirty="0">
                          <a:latin typeface="Franklin Gothic Book"/>
                          <a:cs typeface="Franklin Gothic Book"/>
                        </a:rPr>
                        <a:t> </a:t>
                      </a:r>
                      <a:r>
                        <a:rPr sz="1000" dirty="0">
                          <a:latin typeface="Franklin Gothic Book"/>
                          <a:cs typeface="Franklin Gothic Book"/>
                        </a:rPr>
                        <a:t>at</a:t>
                      </a:r>
                      <a:r>
                        <a:rPr sz="1000" spc="-35" dirty="0">
                          <a:latin typeface="Franklin Gothic Book"/>
                          <a:cs typeface="Franklin Gothic Book"/>
                        </a:rPr>
                        <a:t> </a:t>
                      </a:r>
                      <a:r>
                        <a:rPr sz="1000" dirty="0">
                          <a:latin typeface="Franklin Gothic Book"/>
                          <a:cs typeface="Franklin Gothic Book"/>
                        </a:rPr>
                        <a:t>rest</a:t>
                      </a:r>
                      <a:r>
                        <a:rPr sz="1000" spc="-30" dirty="0">
                          <a:latin typeface="Franklin Gothic Book"/>
                          <a:cs typeface="Franklin Gothic Book"/>
                        </a:rPr>
                        <a:t> </a:t>
                      </a:r>
                      <a:r>
                        <a:rPr sz="1000" dirty="0">
                          <a:latin typeface="Franklin Gothic Book"/>
                          <a:cs typeface="Franklin Gothic Book"/>
                        </a:rPr>
                        <a:t>on</a:t>
                      </a:r>
                      <a:r>
                        <a:rPr sz="1000" spc="-30" dirty="0">
                          <a:latin typeface="Franklin Gothic Book"/>
                          <a:cs typeface="Franklin Gothic Book"/>
                        </a:rPr>
                        <a:t> </a:t>
                      </a:r>
                      <a:r>
                        <a:rPr sz="1000" dirty="0">
                          <a:latin typeface="Franklin Gothic Book"/>
                          <a:cs typeface="Franklin Gothic Book"/>
                        </a:rPr>
                        <a:t>data</a:t>
                      </a:r>
                      <a:r>
                        <a:rPr sz="1000" spc="-20" dirty="0">
                          <a:latin typeface="Franklin Gothic Book"/>
                          <a:cs typeface="Franklin Gothic Book"/>
                        </a:rPr>
                        <a:t> </a:t>
                      </a:r>
                      <a:r>
                        <a:rPr sz="1000" dirty="0">
                          <a:latin typeface="Franklin Gothic Book"/>
                          <a:cs typeface="Franklin Gothic Book"/>
                        </a:rPr>
                        <a:t>storage</a:t>
                      </a:r>
                      <a:r>
                        <a:rPr sz="1000" spc="-35" dirty="0">
                          <a:latin typeface="Franklin Gothic Book"/>
                          <a:cs typeface="Franklin Gothic Book"/>
                        </a:rPr>
                        <a:t> </a:t>
                      </a:r>
                      <a:r>
                        <a:rPr sz="1000" spc="-10" dirty="0">
                          <a:latin typeface="Franklin Gothic Book"/>
                          <a:cs typeface="Franklin Gothic Book"/>
                        </a:rPr>
                        <a:t>devices.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117226">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602615">
                        <a:lnSpc>
                          <a:spcPts val="1250"/>
                        </a:lnSpc>
                        <a:spcBef>
                          <a:spcPts val="630"/>
                        </a:spcBef>
                      </a:pPr>
                      <a:r>
                        <a:rPr sz="1000" dirty="0">
                          <a:latin typeface="Franklin Gothic Book"/>
                          <a:cs typeface="Franklin Gothic Book"/>
                        </a:rPr>
                        <a:t>Identification</a:t>
                      </a:r>
                      <a:r>
                        <a:rPr sz="1000" spc="-50" dirty="0">
                          <a:latin typeface="Franklin Gothic Book"/>
                          <a:cs typeface="Franklin Gothic Book"/>
                        </a:rPr>
                        <a:t> </a:t>
                      </a:r>
                      <a:r>
                        <a:rPr sz="1000" spc="-25" dirty="0">
                          <a:latin typeface="Franklin Gothic Book"/>
                          <a:cs typeface="Franklin Gothic Book"/>
                        </a:rPr>
                        <a:t>and </a:t>
                      </a:r>
                      <a:r>
                        <a:rPr sz="1000" spc="-10" dirty="0">
                          <a:latin typeface="Franklin Gothic Book"/>
                          <a:cs typeface="Franklin Gothic Book"/>
                        </a:rPr>
                        <a:t>Authentication</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230504">
                        <a:lnSpc>
                          <a:spcPct val="94400"/>
                        </a:lnSpc>
                        <a:spcBef>
                          <a:spcPts val="605"/>
                        </a:spcBef>
                      </a:pP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verification</a:t>
                      </a:r>
                      <a:r>
                        <a:rPr sz="1000" spc="-25"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claimed</a:t>
                      </a:r>
                      <a:r>
                        <a:rPr sz="1000" spc="-20" dirty="0">
                          <a:latin typeface="Franklin Gothic Book"/>
                          <a:cs typeface="Franklin Gothic Book"/>
                        </a:rPr>
                        <a:t> </a:t>
                      </a:r>
                      <a:r>
                        <a:rPr sz="1000" dirty="0">
                          <a:latin typeface="Franklin Gothic Book"/>
                          <a:cs typeface="Franklin Gothic Book"/>
                        </a:rPr>
                        <a:t>identity</a:t>
                      </a:r>
                      <a:r>
                        <a:rPr sz="1000" spc="-25"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users,</a:t>
                      </a:r>
                      <a:r>
                        <a:rPr sz="1000" spc="-25" dirty="0">
                          <a:latin typeface="Franklin Gothic Book"/>
                          <a:cs typeface="Franklin Gothic Book"/>
                        </a:rPr>
                        <a:t> </a:t>
                      </a:r>
                      <a:r>
                        <a:rPr sz="1000" spc="-10" dirty="0">
                          <a:latin typeface="Franklin Gothic Book"/>
                          <a:cs typeface="Franklin Gothic Book"/>
                        </a:rPr>
                        <a:t>processes,</a:t>
                      </a:r>
                      <a:r>
                        <a:rPr sz="1000" spc="-35" dirty="0">
                          <a:latin typeface="Franklin Gothic Book"/>
                          <a:cs typeface="Franklin Gothic Book"/>
                        </a:rPr>
                        <a:t> </a:t>
                      </a:r>
                      <a:r>
                        <a:rPr sz="1000" dirty="0">
                          <a:latin typeface="Franklin Gothic Book"/>
                          <a:cs typeface="Franklin Gothic Book"/>
                        </a:rPr>
                        <a:t>or</a:t>
                      </a:r>
                      <a:r>
                        <a:rPr sz="1000" spc="-30" dirty="0">
                          <a:latin typeface="Franklin Gothic Book"/>
                          <a:cs typeface="Franklin Gothic Book"/>
                        </a:rPr>
                        <a:t> </a:t>
                      </a:r>
                      <a:r>
                        <a:rPr sz="1000" dirty="0">
                          <a:latin typeface="Franklin Gothic Book"/>
                          <a:cs typeface="Franklin Gothic Book"/>
                        </a:rPr>
                        <a:t>devices</a:t>
                      </a:r>
                      <a:r>
                        <a:rPr sz="1000" spc="-30" dirty="0">
                          <a:latin typeface="Franklin Gothic Book"/>
                          <a:cs typeface="Franklin Gothic Book"/>
                        </a:rPr>
                        <a:t> </a:t>
                      </a:r>
                      <a:r>
                        <a:rPr sz="1000" dirty="0">
                          <a:latin typeface="Franklin Gothic Book"/>
                          <a:cs typeface="Franklin Gothic Book"/>
                        </a:rPr>
                        <a:t>as</a:t>
                      </a:r>
                      <a:r>
                        <a:rPr sz="1000" spc="-35" dirty="0">
                          <a:latin typeface="Franklin Gothic Book"/>
                          <a:cs typeface="Franklin Gothic Book"/>
                        </a:rPr>
                        <a:t> </a:t>
                      </a:r>
                      <a:r>
                        <a:rPr sz="1000" dirty="0">
                          <a:latin typeface="Franklin Gothic Book"/>
                          <a:cs typeface="Franklin Gothic Book"/>
                        </a:rPr>
                        <a:t>a</a:t>
                      </a:r>
                      <a:r>
                        <a:rPr sz="1000" spc="-20" dirty="0">
                          <a:latin typeface="Franklin Gothic Book"/>
                          <a:cs typeface="Franklin Gothic Book"/>
                        </a:rPr>
                        <a:t> </a:t>
                      </a:r>
                      <a:r>
                        <a:rPr sz="1000" dirty="0">
                          <a:latin typeface="Franklin Gothic Book"/>
                          <a:cs typeface="Franklin Gothic Book"/>
                        </a:rPr>
                        <a:t>prerequisite</a:t>
                      </a:r>
                      <a:r>
                        <a:rPr sz="1000" spc="-20" dirty="0">
                          <a:latin typeface="Franklin Gothic Book"/>
                          <a:cs typeface="Franklin Gothic Book"/>
                        </a:rPr>
                        <a:t> </a:t>
                      </a:r>
                      <a:r>
                        <a:rPr sz="1000" spc="-25" dirty="0">
                          <a:latin typeface="Franklin Gothic Book"/>
                          <a:cs typeface="Franklin Gothic Book"/>
                        </a:rPr>
                        <a:t>to </a:t>
                      </a:r>
                      <a:r>
                        <a:rPr sz="1000" dirty="0">
                          <a:latin typeface="Franklin Gothic Book"/>
                          <a:cs typeface="Franklin Gothic Book"/>
                        </a:rPr>
                        <a:t>permitting</a:t>
                      </a:r>
                      <a:r>
                        <a:rPr sz="1000" spc="-40" dirty="0">
                          <a:latin typeface="Franklin Gothic Book"/>
                          <a:cs typeface="Franklin Gothic Book"/>
                        </a:rPr>
                        <a:t> </a:t>
                      </a:r>
                      <a:r>
                        <a:rPr sz="1000" dirty="0">
                          <a:latin typeface="Franklin Gothic Book"/>
                          <a:cs typeface="Franklin Gothic Book"/>
                        </a:rPr>
                        <a:t>access.</a:t>
                      </a:r>
                      <a:r>
                        <a:rPr sz="1000" spc="-35" dirty="0">
                          <a:latin typeface="Franklin Gothic Book"/>
                          <a:cs typeface="Franklin Gothic Book"/>
                        </a:rPr>
                        <a:t> </a:t>
                      </a:r>
                      <a:r>
                        <a:rPr sz="1000" dirty="0">
                          <a:latin typeface="Franklin Gothic Book"/>
                          <a:cs typeface="Franklin Gothic Book"/>
                        </a:rPr>
                        <a:t>Verification</a:t>
                      </a:r>
                      <a:r>
                        <a:rPr sz="1000" spc="-30" dirty="0">
                          <a:latin typeface="Franklin Gothic Book"/>
                          <a:cs typeface="Franklin Gothic Book"/>
                        </a:rPr>
                        <a:t> </a:t>
                      </a:r>
                      <a:r>
                        <a:rPr sz="1000" dirty="0">
                          <a:latin typeface="Franklin Gothic Book"/>
                          <a:cs typeface="Franklin Gothic Book"/>
                        </a:rPr>
                        <a:t>can</a:t>
                      </a:r>
                      <a:r>
                        <a:rPr sz="1000" spc="-35" dirty="0">
                          <a:latin typeface="Franklin Gothic Book"/>
                          <a:cs typeface="Franklin Gothic Book"/>
                        </a:rPr>
                        <a:t> </a:t>
                      </a:r>
                      <a:r>
                        <a:rPr sz="1000" dirty="0">
                          <a:latin typeface="Franklin Gothic Book"/>
                          <a:cs typeface="Franklin Gothic Book"/>
                        </a:rPr>
                        <a:t>be</a:t>
                      </a:r>
                      <a:r>
                        <a:rPr sz="1000" spc="-35" dirty="0">
                          <a:latin typeface="Franklin Gothic Book"/>
                          <a:cs typeface="Franklin Gothic Book"/>
                        </a:rPr>
                        <a:t> </a:t>
                      </a:r>
                      <a:r>
                        <a:rPr sz="1000" dirty="0">
                          <a:latin typeface="Franklin Gothic Book"/>
                          <a:cs typeface="Franklin Gothic Book"/>
                        </a:rPr>
                        <a:t>performed</a:t>
                      </a:r>
                      <a:r>
                        <a:rPr sz="1000" spc="-30" dirty="0">
                          <a:latin typeface="Franklin Gothic Book"/>
                          <a:cs typeface="Franklin Gothic Book"/>
                        </a:rPr>
                        <a:t> </a:t>
                      </a:r>
                      <a:r>
                        <a:rPr sz="1000" dirty="0">
                          <a:latin typeface="Franklin Gothic Book"/>
                          <a:cs typeface="Franklin Gothic Book"/>
                        </a:rPr>
                        <a:t>by</a:t>
                      </a:r>
                      <a:r>
                        <a:rPr sz="1000" spc="-45" dirty="0">
                          <a:latin typeface="Franklin Gothic Book"/>
                          <a:cs typeface="Franklin Gothic Book"/>
                        </a:rPr>
                        <a:t> </a:t>
                      </a:r>
                      <a:r>
                        <a:rPr sz="1000" dirty="0">
                          <a:latin typeface="Franklin Gothic Book"/>
                          <a:cs typeface="Franklin Gothic Book"/>
                        </a:rPr>
                        <a:t>accepting</a:t>
                      </a:r>
                      <a:r>
                        <a:rPr sz="1000" spc="-40" dirty="0">
                          <a:latin typeface="Franklin Gothic Book"/>
                          <a:cs typeface="Franklin Gothic Book"/>
                        </a:rPr>
                        <a:t> </a:t>
                      </a:r>
                      <a:r>
                        <a:rPr sz="1000" dirty="0">
                          <a:latin typeface="Franklin Gothic Book"/>
                          <a:cs typeface="Franklin Gothic Book"/>
                        </a:rPr>
                        <a:t>a</a:t>
                      </a:r>
                      <a:r>
                        <a:rPr sz="1000" spc="-25" dirty="0">
                          <a:latin typeface="Franklin Gothic Book"/>
                          <a:cs typeface="Franklin Gothic Book"/>
                        </a:rPr>
                        <a:t> </a:t>
                      </a:r>
                      <a:r>
                        <a:rPr sz="1000" dirty="0">
                          <a:latin typeface="Franklin Gothic Book"/>
                          <a:cs typeface="Franklin Gothic Book"/>
                        </a:rPr>
                        <a:t>password,</a:t>
                      </a:r>
                      <a:r>
                        <a:rPr sz="1000" spc="-35" dirty="0">
                          <a:latin typeface="Franklin Gothic Book"/>
                          <a:cs typeface="Franklin Gothic Book"/>
                        </a:rPr>
                        <a:t> </a:t>
                      </a:r>
                      <a:r>
                        <a:rPr sz="1000" dirty="0">
                          <a:latin typeface="Franklin Gothic Book"/>
                          <a:cs typeface="Franklin Gothic Book"/>
                        </a:rPr>
                        <a:t>a</a:t>
                      </a:r>
                      <a:r>
                        <a:rPr sz="1000" spc="-30" dirty="0">
                          <a:latin typeface="Franklin Gothic Book"/>
                          <a:cs typeface="Franklin Gothic Book"/>
                        </a:rPr>
                        <a:t> </a:t>
                      </a:r>
                      <a:r>
                        <a:rPr sz="1000" spc="-10" dirty="0">
                          <a:latin typeface="Franklin Gothic Book"/>
                          <a:cs typeface="Franklin Gothic Book"/>
                        </a:rPr>
                        <a:t>Personal </a:t>
                      </a:r>
                      <a:r>
                        <a:rPr sz="1000" dirty="0">
                          <a:latin typeface="Franklin Gothic Book"/>
                          <a:cs typeface="Franklin Gothic Book"/>
                        </a:rPr>
                        <a:t>Identification</a:t>
                      </a:r>
                      <a:r>
                        <a:rPr sz="1000" spc="-35" dirty="0">
                          <a:latin typeface="Franklin Gothic Book"/>
                          <a:cs typeface="Franklin Gothic Book"/>
                        </a:rPr>
                        <a:t> </a:t>
                      </a:r>
                      <a:r>
                        <a:rPr sz="1000" dirty="0">
                          <a:latin typeface="Franklin Gothic Book"/>
                          <a:cs typeface="Franklin Gothic Book"/>
                        </a:rPr>
                        <a:t>Number</a:t>
                      </a:r>
                      <a:r>
                        <a:rPr sz="1000" spc="-25" dirty="0">
                          <a:latin typeface="Franklin Gothic Book"/>
                          <a:cs typeface="Franklin Gothic Book"/>
                        </a:rPr>
                        <a:t> </a:t>
                      </a:r>
                      <a:r>
                        <a:rPr sz="1000" dirty="0">
                          <a:latin typeface="Franklin Gothic Book"/>
                          <a:cs typeface="Franklin Gothic Book"/>
                        </a:rPr>
                        <a:t>(PIN),</a:t>
                      </a:r>
                      <a:r>
                        <a:rPr sz="1000" spc="-25" dirty="0">
                          <a:latin typeface="Franklin Gothic Book"/>
                          <a:cs typeface="Franklin Gothic Book"/>
                        </a:rPr>
                        <a:t> </a:t>
                      </a:r>
                      <a:r>
                        <a:rPr sz="1000" dirty="0">
                          <a:latin typeface="Franklin Gothic Book"/>
                          <a:cs typeface="Franklin Gothic Book"/>
                        </a:rPr>
                        <a:t>smart</a:t>
                      </a:r>
                      <a:r>
                        <a:rPr sz="1000" spc="-30" dirty="0">
                          <a:latin typeface="Franklin Gothic Book"/>
                          <a:cs typeface="Franklin Gothic Book"/>
                        </a:rPr>
                        <a:t> </a:t>
                      </a:r>
                      <a:r>
                        <a:rPr sz="1000" dirty="0">
                          <a:latin typeface="Franklin Gothic Book"/>
                          <a:cs typeface="Franklin Gothic Book"/>
                        </a:rPr>
                        <a:t>card,</a:t>
                      </a:r>
                      <a:r>
                        <a:rPr sz="1000" spc="-20" dirty="0">
                          <a:latin typeface="Franklin Gothic Book"/>
                          <a:cs typeface="Franklin Gothic Book"/>
                        </a:rPr>
                        <a:t> </a:t>
                      </a:r>
                      <a:r>
                        <a:rPr sz="1000" dirty="0">
                          <a:latin typeface="Franklin Gothic Book"/>
                          <a:cs typeface="Franklin Gothic Book"/>
                        </a:rPr>
                        <a:t>biometric,</a:t>
                      </a:r>
                      <a:r>
                        <a:rPr sz="1000" spc="-40" dirty="0">
                          <a:latin typeface="Franklin Gothic Book"/>
                          <a:cs typeface="Franklin Gothic Book"/>
                        </a:rPr>
                        <a:t> </a:t>
                      </a:r>
                      <a:r>
                        <a:rPr sz="1000" dirty="0">
                          <a:latin typeface="Franklin Gothic Book"/>
                          <a:cs typeface="Franklin Gothic Book"/>
                        </a:rPr>
                        <a:t>token,</a:t>
                      </a:r>
                      <a:r>
                        <a:rPr sz="1000" spc="-20" dirty="0">
                          <a:latin typeface="Franklin Gothic Book"/>
                          <a:cs typeface="Franklin Gothic Book"/>
                        </a:rPr>
                        <a:t> </a:t>
                      </a:r>
                      <a:r>
                        <a:rPr sz="1000" dirty="0">
                          <a:latin typeface="Franklin Gothic Book"/>
                          <a:cs typeface="Franklin Gothic Book"/>
                        </a:rPr>
                        <a:t>exchange</a:t>
                      </a:r>
                      <a:r>
                        <a:rPr sz="1000" spc="-35"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spc="-10" dirty="0">
                          <a:latin typeface="Franklin Gothic Book"/>
                          <a:cs typeface="Franklin Gothic Book"/>
                        </a:rPr>
                        <a:t>cryptographic</a:t>
                      </a:r>
                      <a:r>
                        <a:rPr sz="1000" spc="-25" dirty="0">
                          <a:latin typeface="Franklin Gothic Book"/>
                          <a:cs typeface="Franklin Gothic Book"/>
                        </a:rPr>
                        <a:t> </a:t>
                      </a:r>
                      <a:r>
                        <a:rPr sz="1000" dirty="0">
                          <a:latin typeface="Franklin Gothic Book"/>
                          <a:cs typeface="Franklin Gothic Book"/>
                        </a:rPr>
                        <a:t>keys,</a:t>
                      </a:r>
                      <a:r>
                        <a:rPr sz="1000" spc="-20" dirty="0">
                          <a:latin typeface="Franklin Gothic Book"/>
                          <a:cs typeface="Franklin Gothic Book"/>
                        </a:rPr>
                        <a:t> etc. </a:t>
                      </a:r>
                      <a:r>
                        <a:rPr sz="1000" dirty="0">
                          <a:latin typeface="Franklin Gothic Book"/>
                          <a:cs typeface="Franklin Gothic Book"/>
                        </a:rPr>
                        <a:t>Passwords</a:t>
                      </a:r>
                      <a:r>
                        <a:rPr sz="1000" spc="-35" dirty="0">
                          <a:latin typeface="Franklin Gothic Book"/>
                          <a:cs typeface="Franklin Gothic Book"/>
                        </a:rPr>
                        <a:t> </a:t>
                      </a:r>
                      <a:r>
                        <a:rPr sz="1000" dirty="0">
                          <a:latin typeface="Franklin Gothic Book"/>
                          <a:cs typeface="Franklin Gothic Book"/>
                        </a:rPr>
                        <a:t>are</a:t>
                      </a:r>
                      <a:r>
                        <a:rPr sz="1000" spc="-30"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dirty="0">
                          <a:latin typeface="Franklin Gothic Book"/>
                          <a:cs typeface="Franklin Gothic Book"/>
                        </a:rPr>
                        <a:t>most</a:t>
                      </a:r>
                      <a:r>
                        <a:rPr sz="1000" spc="-35" dirty="0">
                          <a:latin typeface="Franklin Gothic Book"/>
                          <a:cs typeface="Franklin Gothic Book"/>
                        </a:rPr>
                        <a:t> </a:t>
                      </a:r>
                      <a:r>
                        <a:rPr sz="1000" dirty="0">
                          <a:latin typeface="Franklin Gothic Book"/>
                          <a:cs typeface="Franklin Gothic Book"/>
                        </a:rPr>
                        <a:t>common</a:t>
                      </a:r>
                      <a:r>
                        <a:rPr sz="1000" spc="-30" dirty="0">
                          <a:latin typeface="Franklin Gothic Book"/>
                          <a:cs typeface="Franklin Gothic Book"/>
                        </a:rPr>
                        <a:t> </a:t>
                      </a:r>
                      <a:r>
                        <a:rPr sz="1000" spc="-10" dirty="0">
                          <a:latin typeface="Franklin Gothic Book"/>
                          <a:cs typeface="Franklin Gothic Book"/>
                        </a:rPr>
                        <a:t>authentication</a:t>
                      </a:r>
                      <a:r>
                        <a:rPr sz="1000" spc="-35" dirty="0">
                          <a:latin typeface="Franklin Gothic Book"/>
                          <a:cs typeface="Franklin Gothic Book"/>
                        </a:rPr>
                        <a:t> </a:t>
                      </a:r>
                      <a:r>
                        <a:rPr sz="1000" dirty="0">
                          <a:latin typeface="Franklin Gothic Book"/>
                          <a:cs typeface="Franklin Gothic Book"/>
                        </a:rPr>
                        <a:t>factor</a:t>
                      </a:r>
                      <a:r>
                        <a:rPr sz="1000" spc="-40" dirty="0">
                          <a:latin typeface="Franklin Gothic Book"/>
                          <a:cs typeface="Franklin Gothic Book"/>
                        </a:rPr>
                        <a:t> </a:t>
                      </a:r>
                      <a:r>
                        <a:rPr sz="1000" dirty="0">
                          <a:latin typeface="Franklin Gothic Book"/>
                          <a:cs typeface="Franklin Gothic Book"/>
                        </a:rPr>
                        <a:t>used</a:t>
                      </a:r>
                      <a:r>
                        <a:rPr sz="1000" spc="-25" dirty="0">
                          <a:latin typeface="Franklin Gothic Book"/>
                          <a:cs typeface="Franklin Gothic Book"/>
                        </a:rPr>
                        <a:t> </a:t>
                      </a:r>
                      <a:r>
                        <a:rPr sz="1000" dirty="0">
                          <a:latin typeface="Franklin Gothic Book"/>
                          <a:cs typeface="Franklin Gothic Book"/>
                        </a:rPr>
                        <a:t>in</a:t>
                      </a:r>
                      <a:r>
                        <a:rPr sz="1000" spc="-3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identification</a:t>
                      </a:r>
                      <a:r>
                        <a:rPr sz="1000" spc="-30" dirty="0">
                          <a:latin typeface="Franklin Gothic Book"/>
                          <a:cs typeface="Franklin Gothic Book"/>
                        </a:rPr>
                        <a:t> </a:t>
                      </a:r>
                      <a:r>
                        <a:rPr sz="1000" dirty="0">
                          <a:latin typeface="Franklin Gothic Book"/>
                          <a:cs typeface="Franklin Gothic Book"/>
                        </a:rPr>
                        <a:t>process</a:t>
                      </a:r>
                      <a:r>
                        <a:rPr sz="1000" spc="-45" dirty="0">
                          <a:latin typeface="Franklin Gothic Book"/>
                          <a:cs typeface="Franklin Gothic Book"/>
                        </a:rPr>
                        <a:t> </a:t>
                      </a:r>
                      <a:r>
                        <a:rPr sz="1000" spc="-25" dirty="0">
                          <a:latin typeface="Franklin Gothic Book"/>
                          <a:cs typeface="Franklin Gothic Book"/>
                        </a:rPr>
                        <a:t>for </a:t>
                      </a:r>
                      <a:r>
                        <a:rPr sz="1000" dirty="0">
                          <a:latin typeface="Franklin Gothic Book"/>
                          <a:cs typeface="Franklin Gothic Book"/>
                        </a:rPr>
                        <a:t>users.</a:t>
                      </a:r>
                      <a:r>
                        <a:rPr sz="1000" spc="-55" dirty="0">
                          <a:latin typeface="Franklin Gothic Book"/>
                          <a:cs typeface="Franklin Gothic Book"/>
                        </a:rPr>
                        <a:t> </a:t>
                      </a:r>
                      <a:r>
                        <a:rPr sz="1000" dirty="0">
                          <a:latin typeface="Franklin Gothic Book"/>
                          <a:cs typeface="Franklin Gothic Book"/>
                        </a:rPr>
                        <a:t>Password</a:t>
                      </a:r>
                      <a:r>
                        <a:rPr sz="1000" spc="-35" dirty="0">
                          <a:latin typeface="Franklin Gothic Book"/>
                          <a:cs typeface="Franklin Gothic Book"/>
                        </a:rPr>
                        <a:t> </a:t>
                      </a:r>
                      <a:r>
                        <a:rPr sz="1000" dirty="0">
                          <a:latin typeface="Franklin Gothic Book"/>
                          <a:cs typeface="Franklin Gothic Book"/>
                        </a:rPr>
                        <a:t>standards</a:t>
                      </a:r>
                      <a:r>
                        <a:rPr sz="1000" spc="-35" dirty="0">
                          <a:latin typeface="Franklin Gothic Book"/>
                          <a:cs typeface="Franklin Gothic Book"/>
                        </a:rPr>
                        <a:t> </a:t>
                      </a:r>
                      <a:r>
                        <a:rPr sz="1000" dirty="0">
                          <a:latin typeface="Franklin Gothic Book"/>
                          <a:cs typeface="Franklin Gothic Book"/>
                        </a:rPr>
                        <a:t>establish</a:t>
                      </a:r>
                      <a:r>
                        <a:rPr sz="1000" spc="-40" dirty="0">
                          <a:latin typeface="Franklin Gothic Book"/>
                          <a:cs typeface="Franklin Gothic Book"/>
                        </a:rPr>
                        <a:t> </a:t>
                      </a:r>
                      <a:r>
                        <a:rPr sz="1000" dirty="0">
                          <a:latin typeface="Franklin Gothic Book"/>
                          <a:cs typeface="Franklin Gothic Book"/>
                        </a:rPr>
                        <a:t>the</a:t>
                      </a:r>
                      <a:r>
                        <a:rPr sz="1000" spc="-40" dirty="0">
                          <a:latin typeface="Franklin Gothic Book"/>
                          <a:cs typeface="Franklin Gothic Book"/>
                        </a:rPr>
                        <a:t> </a:t>
                      </a:r>
                      <a:r>
                        <a:rPr sz="1000" dirty="0">
                          <a:latin typeface="Franklin Gothic Book"/>
                          <a:cs typeface="Franklin Gothic Book"/>
                        </a:rPr>
                        <a:t>rules</a:t>
                      </a:r>
                      <a:r>
                        <a:rPr sz="1000" spc="-35" dirty="0">
                          <a:latin typeface="Franklin Gothic Book"/>
                          <a:cs typeface="Franklin Gothic Book"/>
                        </a:rPr>
                        <a:t> </a:t>
                      </a:r>
                      <a:r>
                        <a:rPr sz="1000" dirty="0">
                          <a:latin typeface="Franklin Gothic Book"/>
                          <a:cs typeface="Franklin Gothic Book"/>
                        </a:rPr>
                        <a:t>for</a:t>
                      </a:r>
                      <a:r>
                        <a:rPr sz="1000" spc="-45"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dirty="0">
                          <a:latin typeface="Franklin Gothic Book"/>
                          <a:cs typeface="Franklin Gothic Book"/>
                        </a:rPr>
                        <a:t>creation,</a:t>
                      </a:r>
                      <a:r>
                        <a:rPr sz="1000" spc="-40" dirty="0">
                          <a:latin typeface="Franklin Gothic Book"/>
                          <a:cs typeface="Franklin Gothic Book"/>
                        </a:rPr>
                        <a:t> </a:t>
                      </a:r>
                      <a:r>
                        <a:rPr sz="1000" dirty="0">
                          <a:latin typeface="Franklin Gothic Book"/>
                          <a:cs typeface="Franklin Gothic Book"/>
                        </a:rPr>
                        <a:t>length</a:t>
                      </a:r>
                      <a:r>
                        <a:rPr sz="1000" spc="-40" dirty="0">
                          <a:latin typeface="Franklin Gothic Book"/>
                          <a:cs typeface="Franklin Gothic Book"/>
                        </a:rPr>
                        <a:t> </a:t>
                      </a:r>
                      <a:r>
                        <a:rPr sz="1000" dirty="0">
                          <a:latin typeface="Franklin Gothic Book"/>
                          <a:cs typeface="Franklin Gothic Book"/>
                        </a:rPr>
                        <a:t>and</a:t>
                      </a:r>
                      <a:r>
                        <a:rPr sz="1000" spc="-45" dirty="0">
                          <a:latin typeface="Franklin Gothic Book"/>
                          <a:cs typeface="Franklin Gothic Book"/>
                        </a:rPr>
                        <a:t> </a:t>
                      </a:r>
                      <a:r>
                        <a:rPr sz="1000" spc="-10" dirty="0">
                          <a:latin typeface="Franklin Gothic Book"/>
                          <a:cs typeface="Franklin Gothic Book"/>
                        </a:rPr>
                        <a:t>complexity requirements,</a:t>
                      </a:r>
                      <a:r>
                        <a:rPr sz="1000" spc="-25" dirty="0">
                          <a:latin typeface="Franklin Gothic Book"/>
                          <a:cs typeface="Franklin Gothic Book"/>
                        </a:rPr>
                        <a:t> </a:t>
                      </a:r>
                      <a:r>
                        <a:rPr sz="1000" dirty="0">
                          <a:latin typeface="Franklin Gothic Book"/>
                          <a:cs typeface="Franklin Gothic Book"/>
                        </a:rPr>
                        <a:t>distribution,</a:t>
                      </a:r>
                      <a:r>
                        <a:rPr sz="1000" spc="-20" dirty="0">
                          <a:latin typeface="Franklin Gothic Book"/>
                          <a:cs typeface="Franklin Gothic Book"/>
                        </a:rPr>
                        <a:t> </a:t>
                      </a:r>
                      <a:r>
                        <a:rPr sz="1000" dirty="0">
                          <a:latin typeface="Franklin Gothic Book"/>
                          <a:cs typeface="Franklin Gothic Book"/>
                        </a:rPr>
                        <a:t>retention</a:t>
                      </a:r>
                      <a:r>
                        <a:rPr sz="1000" spc="-3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periodic</a:t>
                      </a:r>
                      <a:r>
                        <a:rPr sz="1000" spc="-20" dirty="0">
                          <a:latin typeface="Franklin Gothic Book"/>
                          <a:cs typeface="Franklin Gothic Book"/>
                        </a:rPr>
                        <a:t> </a:t>
                      </a:r>
                      <a:r>
                        <a:rPr sz="1000" dirty="0">
                          <a:latin typeface="Franklin Gothic Book"/>
                          <a:cs typeface="Franklin Gothic Book"/>
                        </a:rPr>
                        <a:t>change</a:t>
                      </a:r>
                      <a:r>
                        <a:rPr sz="1000" spc="-30" dirty="0">
                          <a:latin typeface="Franklin Gothic Book"/>
                          <a:cs typeface="Franklin Gothic Book"/>
                        </a:rPr>
                        <a:t> </a:t>
                      </a:r>
                      <a:r>
                        <a:rPr sz="1000" dirty="0">
                          <a:latin typeface="Franklin Gothic Book"/>
                          <a:cs typeface="Franklin Gothic Book"/>
                        </a:rPr>
                        <a:t>as</a:t>
                      </a:r>
                      <a:r>
                        <a:rPr sz="1000" spc="-20" dirty="0">
                          <a:latin typeface="Franklin Gothic Book"/>
                          <a:cs typeface="Franklin Gothic Book"/>
                        </a:rPr>
                        <a:t> </a:t>
                      </a:r>
                      <a:r>
                        <a:rPr sz="1000" dirty="0">
                          <a:latin typeface="Franklin Gothic Book"/>
                          <a:cs typeface="Franklin Gothic Book"/>
                        </a:rPr>
                        <a:t>well</a:t>
                      </a:r>
                      <a:r>
                        <a:rPr sz="1000" spc="-25" dirty="0">
                          <a:latin typeface="Franklin Gothic Book"/>
                          <a:cs typeface="Franklin Gothic Book"/>
                        </a:rPr>
                        <a:t> </a:t>
                      </a:r>
                      <a:r>
                        <a:rPr sz="1000" dirty="0">
                          <a:latin typeface="Franklin Gothic Book"/>
                          <a:cs typeface="Franklin Gothic Book"/>
                        </a:rPr>
                        <a:t>as</a:t>
                      </a:r>
                      <a:r>
                        <a:rPr sz="1000" spc="-25" dirty="0">
                          <a:latin typeface="Franklin Gothic Book"/>
                          <a:cs typeface="Franklin Gothic Book"/>
                        </a:rPr>
                        <a:t> </a:t>
                      </a:r>
                      <a:r>
                        <a:rPr sz="1000" spc="-10" dirty="0">
                          <a:latin typeface="Franklin Gothic Book"/>
                          <a:cs typeface="Franklin Gothic Book"/>
                        </a:rPr>
                        <a:t>suspension</a:t>
                      </a:r>
                      <a:r>
                        <a:rPr sz="1000" spc="-20" dirty="0">
                          <a:latin typeface="Franklin Gothic Book"/>
                          <a:cs typeface="Franklin Gothic Book"/>
                        </a:rPr>
                        <a:t> </a:t>
                      </a:r>
                      <a:r>
                        <a:rPr sz="1000" dirty="0">
                          <a:latin typeface="Franklin Gothic Book"/>
                          <a:cs typeface="Franklin Gothic Book"/>
                        </a:rPr>
                        <a:t>or</a:t>
                      </a:r>
                      <a:r>
                        <a:rPr sz="1000" spc="-25" dirty="0">
                          <a:latin typeface="Franklin Gothic Book"/>
                          <a:cs typeface="Franklin Gothic Book"/>
                        </a:rPr>
                        <a:t> </a:t>
                      </a:r>
                      <a:r>
                        <a:rPr sz="1000" dirty="0">
                          <a:latin typeface="Franklin Gothic Book"/>
                          <a:cs typeface="Franklin Gothic Book"/>
                        </a:rPr>
                        <a:t>expiration</a:t>
                      </a:r>
                      <a:r>
                        <a:rPr sz="1000" spc="-20" dirty="0">
                          <a:latin typeface="Franklin Gothic Book"/>
                          <a:cs typeface="Franklin Gothic Book"/>
                        </a:rPr>
                        <a:t> </a:t>
                      </a:r>
                      <a:r>
                        <a:rPr sz="1000" spc="-25" dirty="0">
                          <a:latin typeface="Franklin Gothic Book"/>
                          <a:cs typeface="Franklin Gothic Book"/>
                        </a:rPr>
                        <a:t>of </a:t>
                      </a:r>
                      <a:r>
                        <a:rPr sz="1000" spc="-10" dirty="0">
                          <a:latin typeface="Franklin Gothic Book"/>
                          <a:cs typeface="Franklin Gothic Book"/>
                        </a:rPr>
                        <a:t>authenticators.</a:t>
                      </a:r>
                      <a:endParaRPr sz="1000">
                        <a:latin typeface="Franklin Gothic Book"/>
                        <a:cs typeface="Franklin Gothic Book"/>
                      </a:endParaRPr>
                    </a:p>
                  </a:txBody>
                  <a:tcPr marL="0" marR="0" marT="6779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978834">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a:lnSpc>
                          <a:spcPct val="100000"/>
                        </a:lnSpc>
                        <a:spcBef>
                          <a:spcPts val="545"/>
                        </a:spcBef>
                      </a:pPr>
                      <a:r>
                        <a:rPr sz="1000" dirty="0">
                          <a:latin typeface="Franklin Gothic Book"/>
                          <a:cs typeface="Franklin Gothic Book"/>
                        </a:rPr>
                        <a:t>Spam</a:t>
                      </a:r>
                      <a:r>
                        <a:rPr sz="1000" spc="-25" dirty="0">
                          <a:latin typeface="Franklin Gothic Book"/>
                          <a:cs typeface="Franklin Gothic Book"/>
                        </a:rPr>
                        <a:t> </a:t>
                      </a:r>
                      <a:r>
                        <a:rPr sz="1000" spc="-10" dirty="0">
                          <a:latin typeface="Franklin Gothic Book"/>
                          <a:cs typeface="Franklin Gothic Book"/>
                        </a:rPr>
                        <a:t>Filtering</a:t>
                      </a:r>
                      <a:endParaRPr sz="1000">
                        <a:latin typeface="Franklin Gothic Book"/>
                        <a:cs typeface="Franklin Gothic Book"/>
                      </a:endParaRPr>
                    </a:p>
                  </a:txBody>
                  <a:tcPr marL="0" marR="0" marT="6107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73025">
                        <a:lnSpc>
                          <a:spcPct val="94300"/>
                        </a:lnSpc>
                        <a:spcBef>
                          <a:spcPts val="620"/>
                        </a:spcBef>
                      </a:pPr>
                      <a:r>
                        <a:rPr sz="1000" dirty="0">
                          <a:latin typeface="Franklin Gothic Book"/>
                          <a:cs typeface="Franklin Gothic Book"/>
                        </a:rPr>
                        <a:t>As</a:t>
                      </a:r>
                      <a:r>
                        <a:rPr sz="1000" spc="-35" dirty="0">
                          <a:latin typeface="Franklin Gothic Book"/>
                          <a:cs typeface="Franklin Gothic Book"/>
                        </a:rPr>
                        <a:t> </a:t>
                      </a:r>
                      <a:r>
                        <a:rPr sz="1000" dirty="0">
                          <a:latin typeface="Franklin Gothic Book"/>
                          <a:cs typeface="Franklin Gothic Book"/>
                        </a:rPr>
                        <a:t>digital</a:t>
                      </a:r>
                      <a:r>
                        <a:rPr sz="1000" spc="-45" dirty="0">
                          <a:latin typeface="Franklin Gothic Book"/>
                          <a:cs typeface="Franklin Gothic Book"/>
                        </a:rPr>
                        <a:t> </a:t>
                      </a:r>
                      <a:r>
                        <a:rPr sz="1000" dirty="0">
                          <a:latin typeface="Franklin Gothic Book"/>
                          <a:cs typeface="Franklin Gothic Book"/>
                        </a:rPr>
                        <a:t>messaging</a:t>
                      </a:r>
                      <a:r>
                        <a:rPr sz="1000" spc="-35" dirty="0">
                          <a:latin typeface="Franklin Gothic Book"/>
                          <a:cs typeface="Franklin Gothic Book"/>
                        </a:rPr>
                        <a:t> </a:t>
                      </a:r>
                      <a:r>
                        <a:rPr sz="1000" spc="-10" dirty="0">
                          <a:latin typeface="Franklin Gothic Book"/>
                          <a:cs typeface="Franklin Gothic Book"/>
                        </a:rPr>
                        <a:t>(e-</a:t>
                      </a:r>
                      <a:r>
                        <a:rPr sz="1000" dirty="0">
                          <a:latin typeface="Franklin Gothic Book"/>
                          <a:cs typeface="Franklin Gothic Book"/>
                        </a:rPr>
                        <a:t>mail,</a:t>
                      </a:r>
                      <a:r>
                        <a:rPr sz="1000" spc="-30" dirty="0">
                          <a:latin typeface="Franklin Gothic Book"/>
                          <a:cs typeface="Franklin Gothic Book"/>
                        </a:rPr>
                        <a:t> </a:t>
                      </a:r>
                      <a:r>
                        <a:rPr sz="1000" dirty="0">
                          <a:latin typeface="Franklin Gothic Book"/>
                          <a:cs typeface="Franklin Gothic Book"/>
                        </a:rPr>
                        <a:t>cellular</a:t>
                      </a:r>
                      <a:r>
                        <a:rPr sz="1000" spc="-40" dirty="0">
                          <a:latin typeface="Franklin Gothic Book"/>
                          <a:cs typeface="Franklin Gothic Book"/>
                        </a:rPr>
                        <a:t> </a:t>
                      </a:r>
                      <a:r>
                        <a:rPr sz="1000" dirty="0">
                          <a:latin typeface="Franklin Gothic Book"/>
                          <a:cs typeface="Franklin Gothic Book"/>
                        </a:rPr>
                        <a:t>messaging,</a:t>
                      </a:r>
                      <a:r>
                        <a:rPr sz="1000" spc="-30" dirty="0">
                          <a:latin typeface="Franklin Gothic Book"/>
                          <a:cs typeface="Franklin Gothic Book"/>
                        </a:rPr>
                        <a:t> </a:t>
                      </a:r>
                      <a:r>
                        <a:rPr sz="1000" dirty="0">
                          <a:latin typeface="Franklin Gothic Book"/>
                          <a:cs typeface="Franklin Gothic Book"/>
                        </a:rPr>
                        <a:t>etc.)</a:t>
                      </a:r>
                      <a:r>
                        <a:rPr sz="1000" spc="-30" dirty="0">
                          <a:latin typeface="Franklin Gothic Book"/>
                          <a:cs typeface="Franklin Gothic Book"/>
                        </a:rPr>
                        <a:t> </a:t>
                      </a:r>
                      <a:r>
                        <a:rPr sz="1000" dirty="0">
                          <a:latin typeface="Franklin Gothic Book"/>
                          <a:cs typeface="Franklin Gothic Book"/>
                        </a:rPr>
                        <a:t>has</a:t>
                      </a:r>
                      <a:r>
                        <a:rPr sz="1000" spc="-35" dirty="0">
                          <a:latin typeface="Franklin Gothic Book"/>
                          <a:cs typeface="Franklin Gothic Book"/>
                        </a:rPr>
                        <a:t> </a:t>
                      </a:r>
                      <a:r>
                        <a:rPr sz="1000" dirty="0">
                          <a:latin typeface="Franklin Gothic Book"/>
                          <a:cs typeface="Franklin Gothic Book"/>
                        </a:rPr>
                        <a:t>become</a:t>
                      </a:r>
                      <a:r>
                        <a:rPr sz="1000" spc="-40" dirty="0">
                          <a:latin typeface="Franklin Gothic Book"/>
                          <a:cs typeface="Franklin Gothic Book"/>
                        </a:rPr>
                        <a:t> </a:t>
                      </a:r>
                      <a:r>
                        <a:rPr sz="1000" dirty="0">
                          <a:latin typeface="Franklin Gothic Book"/>
                          <a:cs typeface="Franklin Gothic Book"/>
                        </a:rPr>
                        <a:t>an</a:t>
                      </a:r>
                      <a:r>
                        <a:rPr sz="1000" spc="-30" dirty="0">
                          <a:latin typeface="Franklin Gothic Book"/>
                          <a:cs typeface="Franklin Gothic Book"/>
                        </a:rPr>
                        <a:t> </a:t>
                      </a:r>
                      <a:r>
                        <a:rPr sz="1000" dirty="0">
                          <a:latin typeface="Franklin Gothic Book"/>
                          <a:cs typeface="Franklin Gothic Book"/>
                        </a:rPr>
                        <a:t>integral</a:t>
                      </a:r>
                      <a:r>
                        <a:rPr sz="1000" spc="-45" dirty="0">
                          <a:latin typeface="Franklin Gothic Book"/>
                          <a:cs typeface="Franklin Gothic Book"/>
                        </a:rPr>
                        <a:t> </a:t>
                      </a:r>
                      <a:r>
                        <a:rPr sz="1000" dirty="0">
                          <a:latin typeface="Franklin Gothic Book"/>
                          <a:cs typeface="Franklin Gothic Book"/>
                        </a:rPr>
                        <a:t>part</a:t>
                      </a:r>
                      <a:r>
                        <a:rPr sz="1000" spc="-40"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spc="-10" dirty="0">
                          <a:latin typeface="Franklin Gothic Book"/>
                          <a:cs typeface="Franklin Gothic Book"/>
                        </a:rPr>
                        <a:t>business </a:t>
                      </a:r>
                      <a:r>
                        <a:rPr sz="1000" dirty="0">
                          <a:latin typeface="Franklin Gothic Book"/>
                          <a:cs typeface="Franklin Gothic Book"/>
                        </a:rPr>
                        <a:t>process,</a:t>
                      </a:r>
                      <a:r>
                        <a:rPr sz="1000" spc="-30" dirty="0">
                          <a:latin typeface="Franklin Gothic Book"/>
                          <a:cs typeface="Franklin Gothic Book"/>
                        </a:rPr>
                        <a:t> </a:t>
                      </a:r>
                      <a:r>
                        <a:rPr sz="1000" dirty="0">
                          <a:latin typeface="Franklin Gothic Book"/>
                          <a:cs typeface="Franklin Gothic Book"/>
                        </a:rPr>
                        <a:t>its</a:t>
                      </a:r>
                      <a:r>
                        <a:rPr sz="1000" spc="-30" dirty="0">
                          <a:latin typeface="Franklin Gothic Book"/>
                          <a:cs typeface="Franklin Gothic Book"/>
                        </a:rPr>
                        <a:t> </a:t>
                      </a:r>
                      <a:r>
                        <a:rPr sz="1000" dirty="0">
                          <a:latin typeface="Franklin Gothic Book"/>
                          <a:cs typeface="Franklin Gothic Book"/>
                        </a:rPr>
                        <a:t>abuse</a:t>
                      </a:r>
                      <a:r>
                        <a:rPr sz="1000" spc="-25" dirty="0">
                          <a:latin typeface="Franklin Gothic Book"/>
                          <a:cs typeface="Franklin Gothic Book"/>
                        </a:rPr>
                        <a:t> </a:t>
                      </a:r>
                      <a:r>
                        <a:rPr sz="1000" dirty="0">
                          <a:latin typeface="Franklin Gothic Book"/>
                          <a:cs typeface="Franklin Gothic Book"/>
                        </a:rPr>
                        <a:t>has</a:t>
                      </a:r>
                      <a:r>
                        <a:rPr sz="1000" spc="-35" dirty="0">
                          <a:latin typeface="Franklin Gothic Book"/>
                          <a:cs typeface="Franklin Gothic Book"/>
                        </a:rPr>
                        <a:t> </a:t>
                      </a:r>
                      <a:r>
                        <a:rPr sz="1000" dirty="0">
                          <a:latin typeface="Franklin Gothic Book"/>
                          <a:cs typeface="Franklin Gothic Book"/>
                        </a:rPr>
                        <a:t>also</a:t>
                      </a:r>
                      <a:r>
                        <a:rPr sz="1000" spc="-25" dirty="0">
                          <a:latin typeface="Franklin Gothic Book"/>
                          <a:cs typeface="Franklin Gothic Book"/>
                        </a:rPr>
                        <a:t> </a:t>
                      </a:r>
                      <a:r>
                        <a:rPr sz="1000" dirty="0">
                          <a:latin typeface="Franklin Gothic Book"/>
                          <a:cs typeface="Franklin Gothic Book"/>
                        </a:rPr>
                        <a:t>grown.</a:t>
                      </a:r>
                      <a:r>
                        <a:rPr sz="1000" spc="-40" dirty="0">
                          <a:latin typeface="Franklin Gothic Book"/>
                          <a:cs typeface="Franklin Gothic Book"/>
                        </a:rPr>
                        <a:t> </a:t>
                      </a:r>
                      <a:r>
                        <a:rPr sz="1000" dirty="0">
                          <a:latin typeface="Franklin Gothic Book"/>
                          <a:cs typeface="Franklin Gothic Book"/>
                        </a:rPr>
                        <a:t>This</a:t>
                      </a:r>
                      <a:r>
                        <a:rPr sz="1000" spc="-25" dirty="0">
                          <a:latin typeface="Franklin Gothic Book"/>
                          <a:cs typeface="Franklin Gothic Book"/>
                        </a:rPr>
                        <a:t> </a:t>
                      </a:r>
                      <a:r>
                        <a:rPr sz="1000" dirty="0">
                          <a:latin typeface="Franklin Gothic Book"/>
                          <a:cs typeface="Franklin Gothic Book"/>
                        </a:rPr>
                        <a:t>abuse</a:t>
                      </a:r>
                      <a:r>
                        <a:rPr sz="1000" spc="-35" dirty="0">
                          <a:latin typeface="Franklin Gothic Book"/>
                          <a:cs typeface="Franklin Gothic Book"/>
                        </a:rPr>
                        <a:t> </a:t>
                      </a:r>
                      <a:r>
                        <a:rPr sz="1000" dirty="0">
                          <a:latin typeface="Franklin Gothic Book"/>
                          <a:cs typeface="Franklin Gothic Book"/>
                        </a:rPr>
                        <a:t>often</a:t>
                      </a:r>
                      <a:r>
                        <a:rPr sz="1000" spc="-50" dirty="0">
                          <a:latin typeface="Franklin Gothic Book"/>
                          <a:cs typeface="Franklin Gothic Book"/>
                        </a:rPr>
                        <a:t> </a:t>
                      </a:r>
                      <a:r>
                        <a:rPr sz="1000" dirty="0">
                          <a:latin typeface="Franklin Gothic Book"/>
                          <a:cs typeface="Franklin Gothic Book"/>
                        </a:rPr>
                        <a:t>is</a:t>
                      </a:r>
                      <a:r>
                        <a:rPr sz="1000" spc="-25" dirty="0">
                          <a:latin typeface="Franklin Gothic Book"/>
                          <a:cs typeface="Franklin Gothic Book"/>
                        </a:rPr>
                        <a:t> </a:t>
                      </a:r>
                      <a:r>
                        <a:rPr sz="1000" dirty="0">
                          <a:latin typeface="Franklin Gothic Book"/>
                          <a:cs typeface="Franklin Gothic Book"/>
                        </a:rPr>
                        <a:t>manifested</a:t>
                      </a:r>
                      <a:r>
                        <a:rPr sz="1000" spc="-20" dirty="0">
                          <a:latin typeface="Franklin Gothic Book"/>
                          <a:cs typeface="Franklin Gothic Book"/>
                        </a:rPr>
                        <a:t> </a:t>
                      </a:r>
                      <a:r>
                        <a:rPr sz="1000" dirty="0">
                          <a:latin typeface="Franklin Gothic Book"/>
                          <a:cs typeface="Franklin Gothic Book"/>
                        </a:rPr>
                        <a:t>as</a:t>
                      </a:r>
                      <a:r>
                        <a:rPr sz="1000" spc="-25" dirty="0">
                          <a:latin typeface="Franklin Gothic Book"/>
                          <a:cs typeface="Franklin Gothic Book"/>
                        </a:rPr>
                        <a:t> </a:t>
                      </a:r>
                      <a:r>
                        <a:rPr sz="1000" dirty="0">
                          <a:latin typeface="Franklin Gothic Book"/>
                          <a:cs typeface="Franklin Gothic Book"/>
                        </a:rPr>
                        <a:t>“SPAM”</a:t>
                      </a:r>
                      <a:r>
                        <a:rPr sz="1000" spc="-35" dirty="0">
                          <a:latin typeface="Franklin Gothic Book"/>
                          <a:cs typeface="Franklin Gothic Book"/>
                        </a:rPr>
                        <a:t> </a:t>
                      </a:r>
                      <a:r>
                        <a:rPr sz="1000" dirty="0">
                          <a:latin typeface="Franklin Gothic Book"/>
                          <a:cs typeface="Franklin Gothic Book"/>
                        </a:rPr>
                        <a:t>or</a:t>
                      </a:r>
                      <a:r>
                        <a:rPr sz="1000" spc="-30" dirty="0">
                          <a:latin typeface="Franklin Gothic Book"/>
                          <a:cs typeface="Franklin Gothic Book"/>
                        </a:rPr>
                        <a:t> </a:t>
                      </a:r>
                      <a:r>
                        <a:rPr sz="1000" dirty="0">
                          <a:latin typeface="Franklin Gothic Book"/>
                          <a:cs typeface="Franklin Gothic Book"/>
                        </a:rPr>
                        <a:t>“junk”</a:t>
                      </a:r>
                      <a:r>
                        <a:rPr sz="1000" spc="-35" dirty="0">
                          <a:latin typeface="Franklin Gothic Book"/>
                          <a:cs typeface="Franklin Gothic Book"/>
                        </a:rPr>
                        <a:t> </a:t>
                      </a:r>
                      <a:r>
                        <a:rPr sz="1000" spc="-10" dirty="0">
                          <a:latin typeface="Franklin Gothic Book"/>
                          <a:cs typeface="Franklin Gothic Book"/>
                        </a:rPr>
                        <a:t>messaging </a:t>
                      </a:r>
                      <a:r>
                        <a:rPr sz="1000" dirty="0">
                          <a:latin typeface="Franklin Gothic Book"/>
                          <a:cs typeface="Franklin Gothic Book"/>
                        </a:rPr>
                        <a:t>which</a:t>
                      </a:r>
                      <a:r>
                        <a:rPr sz="1000" spc="-35" dirty="0">
                          <a:latin typeface="Franklin Gothic Book"/>
                          <a:cs typeface="Franklin Gothic Book"/>
                        </a:rPr>
                        <a:t> </a:t>
                      </a:r>
                      <a:r>
                        <a:rPr sz="1000" dirty="0">
                          <a:latin typeface="Franklin Gothic Book"/>
                          <a:cs typeface="Franklin Gothic Book"/>
                        </a:rPr>
                        <a:t>has</a:t>
                      </a:r>
                      <a:r>
                        <a:rPr sz="1000" spc="-3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potential</a:t>
                      </a:r>
                      <a:r>
                        <a:rPr sz="1000" spc="-30" dirty="0">
                          <a:latin typeface="Franklin Gothic Book"/>
                          <a:cs typeface="Franklin Gothic Book"/>
                        </a:rPr>
                        <a:t> </a:t>
                      </a:r>
                      <a:r>
                        <a:rPr sz="1000" dirty="0">
                          <a:latin typeface="Franklin Gothic Book"/>
                          <a:cs typeface="Franklin Gothic Book"/>
                        </a:rPr>
                        <a:t>to,</a:t>
                      </a:r>
                      <a:r>
                        <a:rPr sz="1000" spc="-35" dirty="0">
                          <a:latin typeface="Franklin Gothic Book"/>
                          <a:cs typeface="Franklin Gothic Book"/>
                        </a:rPr>
                        <a:t> </a:t>
                      </a:r>
                      <a:r>
                        <a:rPr sz="1000" dirty="0">
                          <a:latin typeface="Franklin Gothic Book"/>
                          <a:cs typeface="Franklin Gothic Book"/>
                        </a:rPr>
                        <a:t>beyond</a:t>
                      </a:r>
                      <a:r>
                        <a:rPr sz="1000" spc="-25" dirty="0">
                          <a:latin typeface="Franklin Gothic Book"/>
                          <a:cs typeface="Franklin Gothic Book"/>
                        </a:rPr>
                        <a:t> </a:t>
                      </a:r>
                      <a:r>
                        <a:rPr sz="1000" dirty="0">
                          <a:latin typeface="Franklin Gothic Book"/>
                          <a:cs typeface="Franklin Gothic Book"/>
                        </a:rPr>
                        <a:t>its</a:t>
                      </a:r>
                      <a:r>
                        <a:rPr sz="1000" spc="-25" dirty="0">
                          <a:latin typeface="Franklin Gothic Book"/>
                          <a:cs typeface="Franklin Gothic Book"/>
                        </a:rPr>
                        <a:t> </a:t>
                      </a:r>
                      <a:r>
                        <a:rPr sz="1000" dirty="0">
                          <a:latin typeface="Franklin Gothic Book"/>
                          <a:cs typeface="Franklin Gothic Book"/>
                        </a:rPr>
                        <a:t>annoying</a:t>
                      </a:r>
                      <a:r>
                        <a:rPr sz="1000" spc="-30" dirty="0">
                          <a:latin typeface="Franklin Gothic Book"/>
                          <a:cs typeface="Franklin Gothic Book"/>
                        </a:rPr>
                        <a:t> </a:t>
                      </a:r>
                      <a:r>
                        <a:rPr sz="1000" dirty="0">
                          <a:latin typeface="Franklin Gothic Book"/>
                          <a:cs typeface="Franklin Gothic Book"/>
                        </a:rPr>
                        <a:t>nature,</a:t>
                      </a:r>
                      <a:r>
                        <a:rPr sz="1000" spc="-25" dirty="0">
                          <a:latin typeface="Franklin Gothic Book"/>
                          <a:cs typeface="Franklin Gothic Book"/>
                        </a:rPr>
                        <a:t> </a:t>
                      </a:r>
                      <a:r>
                        <a:rPr sz="1000" spc="-10" dirty="0">
                          <a:latin typeface="Franklin Gothic Book"/>
                          <a:cs typeface="Franklin Gothic Book"/>
                        </a:rPr>
                        <a:t>slow-</a:t>
                      </a:r>
                      <a:r>
                        <a:rPr sz="1000" dirty="0">
                          <a:latin typeface="Franklin Gothic Book"/>
                          <a:cs typeface="Franklin Gothic Book"/>
                        </a:rPr>
                        <a:t>down</a:t>
                      </a:r>
                      <a:r>
                        <a:rPr sz="1000" spc="-25" dirty="0">
                          <a:latin typeface="Franklin Gothic Book"/>
                          <a:cs typeface="Franklin Gothic Book"/>
                        </a:rPr>
                        <a:t> </a:t>
                      </a:r>
                      <a:r>
                        <a:rPr sz="1000" dirty="0">
                          <a:latin typeface="Franklin Gothic Book"/>
                          <a:cs typeface="Franklin Gothic Book"/>
                        </a:rPr>
                        <a:t>and/or</a:t>
                      </a:r>
                      <a:r>
                        <a:rPr sz="1000" spc="-30" dirty="0">
                          <a:latin typeface="Franklin Gothic Book"/>
                          <a:cs typeface="Franklin Gothic Book"/>
                        </a:rPr>
                        <a:t> </a:t>
                      </a:r>
                      <a:r>
                        <a:rPr sz="1000" dirty="0">
                          <a:latin typeface="Franklin Gothic Book"/>
                          <a:cs typeface="Franklin Gothic Book"/>
                        </a:rPr>
                        <a:t>clog</a:t>
                      </a:r>
                      <a:r>
                        <a:rPr sz="1000" spc="-3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spc="-10" dirty="0">
                          <a:latin typeface="Franklin Gothic Book"/>
                          <a:cs typeface="Franklin Gothic Book"/>
                        </a:rPr>
                        <a:t>infrastructure </a:t>
                      </a:r>
                      <a:r>
                        <a:rPr sz="1000" dirty="0">
                          <a:latin typeface="Franklin Gothic Book"/>
                          <a:cs typeface="Franklin Gothic Book"/>
                        </a:rPr>
                        <a:t>required</a:t>
                      </a:r>
                      <a:r>
                        <a:rPr sz="1000" spc="-20"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process</a:t>
                      </a:r>
                      <a:r>
                        <a:rPr sz="1000" spc="-25" dirty="0">
                          <a:latin typeface="Franklin Gothic Book"/>
                          <a:cs typeface="Franklin Gothic Book"/>
                        </a:rPr>
                        <a:t> </a:t>
                      </a:r>
                      <a:r>
                        <a:rPr sz="1000" dirty="0">
                          <a:latin typeface="Franklin Gothic Book"/>
                          <a:cs typeface="Franklin Gothic Book"/>
                        </a:rPr>
                        <a:t>electronic</a:t>
                      </a:r>
                      <a:r>
                        <a:rPr sz="1000" spc="-20" dirty="0">
                          <a:latin typeface="Franklin Gothic Book"/>
                          <a:cs typeface="Franklin Gothic Book"/>
                        </a:rPr>
                        <a:t> </a:t>
                      </a:r>
                      <a:r>
                        <a:rPr sz="1000" spc="-10" dirty="0">
                          <a:latin typeface="Franklin Gothic Book"/>
                          <a:cs typeface="Franklin Gothic Book"/>
                        </a:rPr>
                        <a:t>messages.</a:t>
                      </a:r>
                      <a:r>
                        <a:rPr sz="1000" spc="-20" dirty="0">
                          <a:latin typeface="Franklin Gothic Book"/>
                          <a:cs typeface="Franklin Gothic Book"/>
                        </a:rPr>
                        <a:t> </a:t>
                      </a:r>
                      <a:r>
                        <a:rPr sz="1000" dirty="0">
                          <a:latin typeface="Franklin Gothic Book"/>
                          <a:cs typeface="Franklin Gothic Book"/>
                        </a:rPr>
                        <a:t>In</a:t>
                      </a:r>
                      <a:r>
                        <a:rPr sz="1000" spc="-35" dirty="0">
                          <a:latin typeface="Franklin Gothic Book"/>
                          <a:cs typeface="Franklin Gothic Book"/>
                        </a:rPr>
                        <a:t> </a:t>
                      </a:r>
                      <a:r>
                        <a:rPr sz="1000" dirty="0">
                          <a:latin typeface="Franklin Gothic Book"/>
                          <a:cs typeface="Franklin Gothic Book"/>
                        </a:rPr>
                        <a:t>addition,</a:t>
                      </a:r>
                      <a:r>
                        <a:rPr sz="1000" spc="-20" dirty="0">
                          <a:latin typeface="Franklin Gothic Book"/>
                          <a:cs typeface="Franklin Gothic Book"/>
                        </a:rPr>
                        <a:t> </a:t>
                      </a:r>
                      <a:r>
                        <a:rPr sz="1000" dirty="0">
                          <a:latin typeface="Franklin Gothic Book"/>
                          <a:cs typeface="Franklin Gothic Book"/>
                        </a:rPr>
                        <a:t>“SPAM”</a:t>
                      </a:r>
                      <a:r>
                        <a:rPr sz="1000" spc="-20" dirty="0">
                          <a:latin typeface="Franklin Gothic Book"/>
                          <a:cs typeface="Franklin Gothic Book"/>
                        </a:rPr>
                        <a:t> </a:t>
                      </a:r>
                      <a:r>
                        <a:rPr sz="1000" dirty="0">
                          <a:latin typeface="Franklin Gothic Book"/>
                          <a:cs typeface="Franklin Gothic Book"/>
                        </a:rPr>
                        <a:t>is</a:t>
                      </a:r>
                      <a:r>
                        <a:rPr sz="1000" spc="-25" dirty="0">
                          <a:latin typeface="Franklin Gothic Book"/>
                          <a:cs typeface="Franklin Gothic Book"/>
                        </a:rPr>
                        <a:t> </a:t>
                      </a:r>
                      <a:r>
                        <a:rPr sz="1000" dirty="0">
                          <a:latin typeface="Franklin Gothic Book"/>
                          <a:cs typeface="Franklin Gothic Book"/>
                        </a:rPr>
                        <a:t>often</a:t>
                      </a:r>
                      <a:r>
                        <a:rPr sz="1000" spc="-20" dirty="0">
                          <a:latin typeface="Franklin Gothic Book"/>
                          <a:cs typeface="Franklin Gothic Book"/>
                        </a:rPr>
                        <a:t> </a:t>
                      </a:r>
                      <a:r>
                        <a:rPr sz="1000" dirty="0">
                          <a:latin typeface="Franklin Gothic Book"/>
                          <a:cs typeface="Franklin Gothic Book"/>
                        </a:rPr>
                        <a:t>used</a:t>
                      </a:r>
                      <a:r>
                        <a:rPr sz="1000" spc="-15" dirty="0">
                          <a:latin typeface="Franklin Gothic Book"/>
                          <a:cs typeface="Franklin Gothic Book"/>
                        </a:rPr>
                        <a:t> </a:t>
                      </a:r>
                      <a:r>
                        <a:rPr sz="1000" dirty="0">
                          <a:latin typeface="Franklin Gothic Book"/>
                          <a:cs typeface="Franklin Gothic Book"/>
                        </a:rPr>
                        <a:t>as</a:t>
                      </a:r>
                      <a:r>
                        <a:rPr sz="1000" spc="-25" dirty="0">
                          <a:latin typeface="Franklin Gothic Book"/>
                          <a:cs typeface="Franklin Gothic Book"/>
                        </a:rPr>
                        <a:t> </a:t>
                      </a:r>
                      <a:r>
                        <a:rPr sz="1000" dirty="0">
                          <a:latin typeface="Franklin Gothic Book"/>
                          <a:cs typeface="Franklin Gothic Book"/>
                        </a:rPr>
                        <a:t>a</a:t>
                      </a:r>
                      <a:r>
                        <a:rPr sz="1000" spc="-15" dirty="0">
                          <a:latin typeface="Franklin Gothic Book"/>
                          <a:cs typeface="Franklin Gothic Book"/>
                        </a:rPr>
                        <a:t> </a:t>
                      </a:r>
                      <a:r>
                        <a:rPr sz="1000" spc="-10" dirty="0">
                          <a:latin typeface="Franklin Gothic Book"/>
                          <a:cs typeface="Franklin Gothic Book"/>
                        </a:rPr>
                        <a:t>transmission </a:t>
                      </a:r>
                      <a:r>
                        <a:rPr sz="1000" dirty="0">
                          <a:latin typeface="Franklin Gothic Book"/>
                          <a:cs typeface="Franklin Gothic Book"/>
                        </a:rPr>
                        <a:t>vehicle</a:t>
                      </a:r>
                      <a:r>
                        <a:rPr sz="1000" spc="-15" dirty="0">
                          <a:latin typeface="Franklin Gothic Book"/>
                          <a:cs typeface="Franklin Gothic Book"/>
                        </a:rPr>
                        <a:t> </a:t>
                      </a:r>
                      <a:r>
                        <a:rPr sz="1000" dirty="0">
                          <a:latin typeface="Franklin Gothic Book"/>
                          <a:cs typeface="Franklin Gothic Book"/>
                        </a:rPr>
                        <a:t>in</a:t>
                      </a:r>
                      <a:r>
                        <a:rPr sz="1000" spc="-10"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migration</a:t>
                      </a:r>
                      <a:r>
                        <a:rPr sz="1000" spc="-25"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malicious</a:t>
                      </a:r>
                      <a:r>
                        <a:rPr sz="1000" spc="-20" dirty="0">
                          <a:latin typeface="Franklin Gothic Book"/>
                          <a:cs typeface="Franklin Gothic Book"/>
                        </a:rPr>
                        <a:t> </a:t>
                      </a:r>
                      <a:r>
                        <a:rPr sz="1000" dirty="0">
                          <a:latin typeface="Franklin Gothic Book"/>
                          <a:cs typeface="Franklin Gothic Book"/>
                        </a:rPr>
                        <a:t>code</a:t>
                      </a:r>
                      <a:r>
                        <a:rPr sz="1000" spc="-10" dirty="0">
                          <a:latin typeface="Franklin Gothic Book"/>
                          <a:cs typeface="Franklin Gothic Book"/>
                        </a:rPr>
                        <a:t> infections.</a:t>
                      </a:r>
                      <a:r>
                        <a:rPr sz="1000" spc="-25" dirty="0">
                          <a:latin typeface="Franklin Gothic Book"/>
                          <a:cs typeface="Franklin Gothic Book"/>
                        </a:rPr>
                        <a:t> </a:t>
                      </a:r>
                      <a:r>
                        <a:rPr sz="1000" dirty="0">
                          <a:latin typeface="Franklin Gothic Book"/>
                          <a:cs typeface="Franklin Gothic Book"/>
                        </a:rPr>
                        <a:t>To</a:t>
                      </a:r>
                      <a:r>
                        <a:rPr sz="1000" spc="-15" dirty="0">
                          <a:latin typeface="Franklin Gothic Book"/>
                          <a:cs typeface="Franklin Gothic Book"/>
                        </a:rPr>
                        <a:t> </a:t>
                      </a:r>
                      <a:r>
                        <a:rPr sz="1000" dirty="0">
                          <a:latin typeface="Franklin Gothic Book"/>
                          <a:cs typeface="Franklin Gothic Book"/>
                        </a:rPr>
                        <a:t>limit</a:t>
                      </a:r>
                      <a:r>
                        <a:rPr sz="1000" spc="-15"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a:t>
                      </a:r>
                      <a:r>
                        <a:rPr sz="1000" dirty="0">
                          <a:latin typeface="Franklin Gothic Book"/>
                          <a:cs typeface="Franklin Gothic Book"/>
                        </a:rPr>
                        <a:t>effects</a:t>
                      </a:r>
                      <a:r>
                        <a:rPr sz="1000" spc="-10"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a:t>
                      </a:r>
                      <a:r>
                        <a:rPr sz="1000" dirty="0">
                          <a:latin typeface="Franklin Gothic Book"/>
                          <a:cs typeface="Franklin Gothic Book"/>
                        </a:rPr>
                        <a:t>“SPAM”,</a:t>
                      </a:r>
                      <a:r>
                        <a:rPr sz="1000" spc="-10" dirty="0">
                          <a:latin typeface="Franklin Gothic Book"/>
                          <a:cs typeface="Franklin Gothic Book"/>
                        </a:rPr>
                        <a:t> messages </a:t>
                      </a:r>
                      <a:r>
                        <a:rPr sz="1000" spc="-20" dirty="0">
                          <a:latin typeface="Franklin Gothic Book"/>
                          <a:cs typeface="Franklin Gothic Book"/>
                        </a:rPr>
                        <a:t>will </a:t>
                      </a:r>
                      <a:r>
                        <a:rPr sz="1000" dirty="0">
                          <a:latin typeface="Franklin Gothic Book"/>
                          <a:cs typeface="Franklin Gothic Book"/>
                        </a:rPr>
                        <a:t>be</a:t>
                      </a:r>
                      <a:r>
                        <a:rPr sz="1000" spc="-20" dirty="0">
                          <a:latin typeface="Franklin Gothic Book"/>
                          <a:cs typeface="Franklin Gothic Book"/>
                        </a:rPr>
                        <a:t> </a:t>
                      </a:r>
                      <a:r>
                        <a:rPr sz="1000" dirty="0">
                          <a:latin typeface="Franklin Gothic Book"/>
                          <a:cs typeface="Franklin Gothic Book"/>
                        </a:rPr>
                        <a:t>examined</a:t>
                      </a:r>
                      <a:r>
                        <a:rPr sz="1000" spc="-10" dirty="0">
                          <a:latin typeface="Franklin Gothic Book"/>
                          <a:cs typeface="Franklin Gothic Book"/>
                        </a:rPr>
                        <a:t> </a:t>
                      </a:r>
                      <a:r>
                        <a:rPr sz="1000" dirty="0">
                          <a:latin typeface="Franklin Gothic Book"/>
                          <a:cs typeface="Franklin Gothic Book"/>
                        </a:rPr>
                        <a:t>for</a:t>
                      </a:r>
                      <a:r>
                        <a:rPr sz="1000" spc="-25" dirty="0">
                          <a:latin typeface="Franklin Gothic Book"/>
                          <a:cs typeface="Franklin Gothic Book"/>
                        </a:rPr>
                        <a:t> </a:t>
                      </a:r>
                      <a:r>
                        <a:rPr sz="1000" dirty="0">
                          <a:latin typeface="Franklin Gothic Book"/>
                          <a:cs typeface="Franklin Gothic Book"/>
                        </a:rPr>
                        <a:t>content</a:t>
                      </a:r>
                      <a:r>
                        <a:rPr sz="1000" spc="-2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filtered</a:t>
                      </a:r>
                      <a:r>
                        <a:rPr sz="1000" spc="-30" dirty="0">
                          <a:latin typeface="Franklin Gothic Book"/>
                          <a:cs typeface="Franklin Gothic Book"/>
                        </a:rPr>
                        <a:t> </a:t>
                      </a:r>
                      <a:r>
                        <a:rPr sz="1000" dirty="0">
                          <a:latin typeface="Franklin Gothic Book"/>
                          <a:cs typeface="Franklin Gothic Book"/>
                        </a:rPr>
                        <a:t>as</a:t>
                      </a:r>
                      <a:r>
                        <a:rPr sz="1000" spc="-15" dirty="0">
                          <a:latin typeface="Franklin Gothic Book"/>
                          <a:cs typeface="Franklin Gothic Book"/>
                        </a:rPr>
                        <a:t> </a:t>
                      </a:r>
                      <a:r>
                        <a:rPr sz="1000" spc="-10" dirty="0">
                          <a:latin typeface="Franklin Gothic Book"/>
                          <a:cs typeface="Franklin Gothic Book"/>
                        </a:rPr>
                        <a:t>required.</a:t>
                      </a:r>
                      <a:endParaRPr sz="1000">
                        <a:latin typeface="Franklin Gothic Book"/>
                        <a:cs typeface="Franklin Gothic Book"/>
                      </a:endParaRPr>
                    </a:p>
                  </a:txBody>
                  <a:tcPr marL="0" marR="0" marT="6947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838759">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384175">
                        <a:lnSpc>
                          <a:spcPts val="1250"/>
                        </a:lnSpc>
                        <a:spcBef>
                          <a:spcPts val="630"/>
                        </a:spcBef>
                      </a:pPr>
                      <a:r>
                        <a:rPr sz="1000" dirty="0">
                          <a:latin typeface="Franklin Gothic Book"/>
                          <a:cs typeface="Franklin Gothic Book"/>
                        </a:rPr>
                        <a:t>Portable</a:t>
                      </a:r>
                      <a:r>
                        <a:rPr sz="1000" spc="-3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spc="-10" dirty="0">
                          <a:latin typeface="Franklin Gothic Book"/>
                          <a:cs typeface="Franklin Gothic Book"/>
                        </a:rPr>
                        <a:t>Remote Computing</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59055">
                        <a:lnSpc>
                          <a:spcPts val="1250"/>
                        </a:lnSpc>
                        <a:spcBef>
                          <a:spcPts val="630"/>
                        </a:spcBef>
                      </a:pPr>
                      <a:r>
                        <a:rPr sz="1000" dirty="0">
                          <a:latin typeface="Franklin Gothic Book"/>
                          <a:cs typeface="Franklin Gothic Book"/>
                        </a:rPr>
                        <a:t>Computing</a:t>
                      </a:r>
                      <a:r>
                        <a:rPr sz="1000" spc="-30" dirty="0">
                          <a:latin typeface="Franklin Gothic Book"/>
                          <a:cs typeface="Franklin Gothic Book"/>
                        </a:rPr>
                        <a:t> </a:t>
                      </a:r>
                      <a:r>
                        <a:rPr sz="1000" dirty="0">
                          <a:latin typeface="Franklin Gothic Book"/>
                          <a:cs typeface="Franklin Gothic Book"/>
                        </a:rPr>
                        <a:t>is</a:t>
                      </a:r>
                      <a:r>
                        <a:rPr sz="1000" spc="-25" dirty="0">
                          <a:latin typeface="Franklin Gothic Book"/>
                          <a:cs typeface="Franklin Gothic Book"/>
                        </a:rPr>
                        <a:t> </a:t>
                      </a:r>
                      <a:r>
                        <a:rPr sz="1000" dirty="0">
                          <a:latin typeface="Franklin Gothic Book"/>
                          <a:cs typeface="Franklin Gothic Book"/>
                        </a:rPr>
                        <a:t>no</a:t>
                      </a:r>
                      <a:r>
                        <a:rPr sz="1000" spc="-20" dirty="0">
                          <a:latin typeface="Franklin Gothic Book"/>
                          <a:cs typeface="Franklin Gothic Book"/>
                        </a:rPr>
                        <a:t> </a:t>
                      </a:r>
                      <a:r>
                        <a:rPr sz="1000" dirty="0">
                          <a:latin typeface="Franklin Gothic Book"/>
                          <a:cs typeface="Franklin Gothic Book"/>
                        </a:rPr>
                        <a:t>longer</a:t>
                      </a:r>
                      <a:r>
                        <a:rPr sz="1000" spc="-30" dirty="0">
                          <a:latin typeface="Franklin Gothic Book"/>
                          <a:cs typeface="Franklin Gothic Book"/>
                        </a:rPr>
                        <a:t> </a:t>
                      </a:r>
                      <a:r>
                        <a:rPr sz="1000" dirty="0">
                          <a:latin typeface="Franklin Gothic Book"/>
                          <a:cs typeface="Franklin Gothic Book"/>
                        </a:rPr>
                        <a:t>limited</a:t>
                      </a:r>
                      <a:r>
                        <a:rPr sz="1000" spc="-20"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traditional</a:t>
                      </a:r>
                      <a:r>
                        <a:rPr sz="1000" spc="-25" dirty="0">
                          <a:latin typeface="Franklin Gothic Book"/>
                          <a:cs typeface="Franklin Gothic Book"/>
                        </a:rPr>
                        <a:t> </a:t>
                      </a:r>
                      <a:r>
                        <a:rPr sz="1000" spc="-10" dirty="0">
                          <a:latin typeface="Franklin Gothic Book"/>
                          <a:cs typeface="Franklin Gothic Book"/>
                        </a:rPr>
                        <a:t>workstations.</a:t>
                      </a:r>
                      <a:r>
                        <a:rPr sz="1000" spc="-25" dirty="0">
                          <a:latin typeface="Franklin Gothic Book"/>
                          <a:cs typeface="Franklin Gothic Book"/>
                        </a:rPr>
                        <a:t> </a:t>
                      </a:r>
                      <a:r>
                        <a:rPr sz="1000" dirty="0">
                          <a:latin typeface="Franklin Gothic Book"/>
                          <a:cs typeface="Franklin Gothic Book"/>
                        </a:rPr>
                        <a:t>Mobile</a:t>
                      </a:r>
                      <a:r>
                        <a:rPr sz="1000" spc="-25" dirty="0">
                          <a:latin typeface="Franklin Gothic Book"/>
                          <a:cs typeface="Franklin Gothic Book"/>
                        </a:rPr>
                        <a:t> </a:t>
                      </a:r>
                      <a:r>
                        <a:rPr sz="1000" dirty="0">
                          <a:latin typeface="Franklin Gothic Book"/>
                          <a:cs typeface="Franklin Gothic Book"/>
                        </a:rPr>
                        <a:t>computing</a:t>
                      </a:r>
                      <a:r>
                        <a:rPr sz="1000" spc="-35" dirty="0">
                          <a:latin typeface="Franklin Gothic Book"/>
                          <a:cs typeface="Franklin Gothic Book"/>
                        </a:rPr>
                        <a:t> </a:t>
                      </a:r>
                      <a:r>
                        <a:rPr sz="1000" dirty="0">
                          <a:latin typeface="Franklin Gothic Book"/>
                          <a:cs typeface="Franklin Gothic Book"/>
                        </a:rPr>
                        <a:t>has</a:t>
                      </a:r>
                      <a:r>
                        <a:rPr sz="1000" spc="-35" dirty="0">
                          <a:latin typeface="Franklin Gothic Book"/>
                          <a:cs typeface="Franklin Gothic Book"/>
                        </a:rPr>
                        <a:t> </a:t>
                      </a:r>
                      <a:r>
                        <a:rPr sz="1000" spc="-10" dirty="0">
                          <a:latin typeface="Franklin Gothic Book"/>
                          <a:cs typeface="Franklin Gothic Book"/>
                        </a:rPr>
                        <a:t>introduced </a:t>
                      </a:r>
                      <a:r>
                        <a:rPr sz="1000" dirty="0">
                          <a:latin typeface="Franklin Gothic Book"/>
                          <a:cs typeface="Franklin Gothic Book"/>
                        </a:rPr>
                        <a:t>tablets,</a:t>
                      </a:r>
                      <a:r>
                        <a:rPr sz="1000" spc="-15" dirty="0">
                          <a:latin typeface="Franklin Gothic Book"/>
                          <a:cs typeface="Franklin Gothic Book"/>
                        </a:rPr>
                        <a:t> </a:t>
                      </a:r>
                      <a:r>
                        <a:rPr sz="1000" spc="-10" dirty="0">
                          <a:latin typeface="Franklin Gothic Book"/>
                          <a:cs typeface="Franklin Gothic Book"/>
                        </a:rPr>
                        <a:t>smartphones,</a:t>
                      </a:r>
                      <a:r>
                        <a:rPr sz="1000" spc="-15" dirty="0">
                          <a:latin typeface="Franklin Gothic Book"/>
                          <a:cs typeface="Franklin Gothic Book"/>
                        </a:rPr>
                        <a:t> </a:t>
                      </a:r>
                      <a:r>
                        <a:rPr sz="1000" spc="-10" dirty="0">
                          <a:latin typeface="Franklin Gothic Book"/>
                          <a:cs typeface="Franklin Gothic Book"/>
                        </a:rPr>
                        <a:t>handhelds</a:t>
                      </a:r>
                      <a:r>
                        <a:rPr sz="1000" spc="-20"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a:t>
                      </a:r>
                      <a:r>
                        <a:rPr sz="1000" dirty="0">
                          <a:latin typeface="Franklin Gothic Book"/>
                          <a:cs typeface="Franklin Gothic Book"/>
                        </a:rPr>
                        <a:t>other</a:t>
                      </a:r>
                      <a:r>
                        <a:rPr sz="1000" spc="-20" dirty="0">
                          <a:latin typeface="Franklin Gothic Book"/>
                          <a:cs typeface="Franklin Gothic Book"/>
                        </a:rPr>
                        <a:t> </a:t>
                      </a:r>
                      <a:r>
                        <a:rPr sz="1000" spc="-10" dirty="0">
                          <a:latin typeface="Franklin Gothic Book"/>
                          <a:cs typeface="Franklin Gothic Book"/>
                        </a:rPr>
                        <a:t>computing</a:t>
                      </a:r>
                      <a:r>
                        <a:rPr sz="1000" spc="-15" dirty="0">
                          <a:latin typeface="Franklin Gothic Book"/>
                          <a:cs typeface="Franklin Gothic Book"/>
                        </a:rPr>
                        <a:t> </a:t>
                      </a:r>
                      <a:r>
                        <a:rPr sz="1000" dirty="0">
                          <a:latin typeface="Franklin Gothic Book"/>
                          <a:cs typeface="Franklin Gothic Book"/>
                        </a:rPr>
                        <a:t>devices</a:t>
                      </a:r>
                      <a:r>
                        <a:rPr sz="1000" spc="-25" dirty="0">
                          <a:latin typeface="Franklin Gothic Book"/>
                          <a:cs typeface="Franklin Gothic Book"/>
                        </a:rPr>
                        <a:t> </a:t>
                      </a:r>
                      <a:r>
                        <a:rPr sz="1000" dirty="0">
                          <a:latin typeface="Franklin Gothic Book"/>
                          <a:cs typeface="Franklin Gothic Book"/>
                        </a:rPr>
                        <a:t>designed</a:t>
                      </a:r>
                      <a:r>
                        <a:rPr sz="1000" spc="-10" dirty="0">
                          <a:latin typeface="Franklin Gothic Book"/>
                          <a:cs typeface="Franklin Gothic Book"/>
                        </a:rPr>
                        <a:t> </a:t>
                      </a:r>
                      <a:r>
                        <a:rPr sz="1000" dirty="0">
                          <a:latin typeface="Franklin Gothic Book"/>
                          <a:cs typeface="Franklin Gothic Book"/>
                        </a:rPr>
                        <a:t>to</a:t>
                      </a:r>
                      <a:r>
                        <a:rPr sz="1000" spc="-10" dirty="0">
                          <a:latin typeface="Franklin Gothic Book"/>
                          <a:cs typeface="Franklin Gothic Book"/>
                        </a:rPr>
                        <a:t> </a:t>
                      </a:r>
                      <a:r>
                        <a:rPr sz="1000" dirty="0">
                          <a:latin typeface="Franklin Gothic Book"/>
                          <a:cs typeface="Franklin Gothic Book"/>
                        </a:rPr>
                        <a:t>be</a:t>
                      </a:r>
                      <a:r>
                        <a:rPr sz="1000" spc="-25" dirty="0">
                          <a:latin typeface="Franklin Gothic Book"/>
                          <a:cs typeface="Franklin Gothic Book"/>
                        </a:rPr>
                        <a:t> </a:t>
                      </a:r>
                      <a:r>
                        <a:rPr sz="1000" dirty="0">
                          <a:latin typeface="Franklin Gothic Book"/>
                          <a:cs typeface="Franklin Gothic Book"/>
                        </a:rPr>
                        <a:t>portable</a:t>
                      </a:r>
                      <a:r>
                        <a:rPr sz="1000" spc="-10"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facilitate</a:t>
                      </a:r>
                      <a:r>
                        <a:rPr sz="1000" spc="-35" dirty="0">
                          <a:latin typeface="Franklin Gothic Book"/>
                          <a:cs typeface="Franklin Gothic Book"/>
                        </a:rPr>
                        <a:t> </a:t>
                      </a:r>
                      <a:r>
                        <a:rPr sz="1000" dirty="0">
                          <a:latin typeface="Franklin Gothic Book"/>
                          <a:cs typeface="Franklin Gothic Book"/>
                        </a:rPr>
                        <a:t>productivity</a:t>
                      </a:r>
                      <a:r>
                        <a:rPr sz="1000" spc="-35" dirty="0">
                          <a:latin typeface="Franklin Gothic Book"/>
                          <a:cs typeface="Franklin Gothic Book"/>
                        </a:rPr>
                        <a:t> </a:t>
                      </a:r>
                      <a:r>
                        <a:rPr sz="1000" dirty="0">
                          <a:latin typeface="Franklin Gothic Book"/>
                          <a:cs typeface="Franklin Gothic Book"/>
                        </a:rPr>
                        <a:t>for</a:t>
                      </a:r>
                      <a:r>
                        <a:rPr sz="1000" spc="-40" dirty="0">
                          <a:latin typeface="Franklin Gothic Book"/>
                          <a:cs typeface="Franklin Gothic Book"/>
                        </a:rPr>
                        <a:t> </a:t>
                      </a:r>
                      <a:r>
                        <a:rPr sz="1000" dirty="0">
                          <a:latin typeface="Franklin Gothic Book"/>
                          <a:cs typeface="Franklin Gothic Book"/>
                        </a:rPr>
                        <a:t>remote</a:t>
                      </a:r>
                      <a:r>
                        <a:rPr sz="1000" spc="-45" dirty="0">
                          <a:latin typeface="Franklin Gothic Book"/>
                          <a:cs typeface="Franklin Gothic Book"/>
                        </a:rPr>
                        <a:t> </a:t>
                      </a:r>
                      <a:r>
                        <a:rPr sz="1000" dirty="0">
                          <a:latin typeface="Franklin Gothic Book"/>
                          <a:cs typeface="Franklin Gothic Book"/>
                        </a:rPr>
                        <a:t>users.</a:t>
                      </a:r>
                      <a:r>
                        <a:rPr sz="1000" spc="-30" dirty="0">
                          <a:latin typeface="Franklin Gothic Book"/>
                          <a:cs typeface="Franklin Gothic Book"/>
                        </a:rPr>
                        <a:t> </a:t>
                      </a:r>
                      <a:r>
                        <a:rPr sz="1000" dirty="0">
                          <a:latin typeface="Franklin Gothic Book"/>
                          <a:cs typeface="Franklin Gothic Book"/>
                        </a:rPr>
                        <a:t>Traditional</a:t>
                      </a:r>
                      <a:r>
                        <a:rPr sz="1000" spc="-35" dirty="0">
                          <a:latin typeface="Franklin Gothic Book"/>
                          <a:cs typeface="Franklin Gothic Book"/>
                        </a:rPr>
                        <a:t> </a:t>
                      </a:r>
                      <a:r>
                        <a:rPr sz="1000" dirty="0">
                          <a:latin typeface="Franklin Gothic Book"/>
                          <a:cs typeface="Franklin Gothic Book"/>
                        </a:rPr>
                        <a:t>controls</a:t>
                      </a:r>
                      <a:r>
                        <a:rPr sz="1000" spc="-45" dirty="0">
                          <a:latin typeface="Franklin Gothic Book"/>
                          <a:cs typeface="Franklin Gothic Book"/>
                        </a:rPr>
                        <a:t> </a:t>
                      </a:r>
                      <a:r>
                        <a:rPr sz="1000" dirty="0">
                          <a:latin typeface="Franklin Gothic Book"/>
                          <a:cs typeface="Franklin Gothic Book"/>
                        </a:rPr>
                        <a:t>still</a:t>
                      </a:r>
                      <a:r>
                        <a:rPr sz="1000" spc="-35" dirty="0">
                          <a:latin typeface="Franklin Gothic Book"/>
                          <a:cs typeface="Franklin Gothic Book"/>
                        </a:rPr>
                        <a:t> </a:t>
                      </a:r>
                      <a:r>
                        <a:rPr sz="1000" dirty="0">
                          <a:latin typeface="Franklin Gothic Book"/>
                          <a:cs typeface="Franklin Gothic Book"/>
                        </a:rPr>
                        <a:t>apply</a:t>
                      </a:r>
                      <a:r>
                        <a:rPr sz="1000" spc="-35" dirty="0">
                          <a:latin typeface="Franklin Gothic Book"/>
                          <a:cs typeface="Franklin Gothic Book"/>
                        </a:rPr>
                        <a:t> </a:t>
                      </a:r>
                      <a:r>
                        <a:rPr sz="1000" dirty="0">
                          <a:latin typeface="Franklin Gothic Book"/>
                          <a:cs typeface="Franklin Gothic Book"/>
                        </a:rPr>
                        <a:t>in</a:t>
                      </a:r>
                      <a:r>
                        <a:rPr sz="1000" spc="-45" dirty="0">
                          <a:latin typeface="Franklin Gothic Book"/>
                          <a:cs typeface="Franklin Gothic Book"/>
                        </a:rPr>
                        <a:t> </a:t>
                      </a:r>
                      <a:r>
                        <a:rPr sz="1000" dirty="0">
                          <a:latin typeface="Franklin Gothic Book"/>
                          <a:cs typeface="Franklin Gothic Book"/>
                        </a:rPr>
                        <a:t>many</a:t>
                      </a:r>
                      <a:r>
                        <a:rPr sz="1000" spc="-45" dirty="0">
                          <a:latin typeface="Franklin Gothic Book"/>
                          <a:cs typeface="Franklin Gothic Book"/>
                        </a:rPr>
                        <a:t> </a:t>
                      </a:r>
                      <a:r>
                        <a:rPr sz="1000" dirty="0">
                          <a:latin typeface="Franklin Gothic Book"/>
                          <a:cs typeface="Franklin Gothic Book"/>
                        </a:rPr>
                        <a:t>areas,</a:t>
                      </a:r>
                      <a:r>
                        <a:rPr sz="1000" spc="-30" dirty="0">
                          <a:latin typeface="Franklin Gothic Book"/>
                          <a:cs typeface="Franklin Gothic Book"/>
                        </a:rPr>
                        <a:t> </a:t>
                      </a:r>
                      <a:r>
                        <a:rPr sz="1000" dirty="0">
                          <a:latin typeface="Franklin Gothic Book"/>
                          <a:cs typeface="Franklin Gothic Book"/>
                        </a:rPr>
                        <a:t>but</a:t>
                      </a:r>
                      <a:r>
                        <a:rPr sz="1000" spc="-35" dirty="0">
                          <a:latin typeface="Franklin Gothic Book"/>
                          <a:cs typeface="Franklin Gothic Book"/>
                        </a:rPr>
                        <a:t> </a:t>
                      </a:r>
                      <a:r>
                        <a:rPr sz="1000" spc="-10" dirty="0">
                          <a:latin typeface="Franklin Gothic Book"/>
                          <a:cs typeface="Franklin Gothic Book"/>
                        </a:rPr>
                        <a:t>additional considerations</a:t>
                      </a:r>
                      <a:r>
                        <a:rPr sz="1000" spc="-15" dirty="0">
                          <a:latin typeface="Franklin Gothic Book"/>
                          <a:cs typeface="Franklin Gothic Book"/>
                        </a:rPr>
                        <a:t> </a:t>
                      </a:r>
                      <a:r>
                        <a:rPr sz="1000" dirty="0">
                          <a:latin typeface="Franklin Gothic Book"/>
                          <a:cs typeface="Franklin Gothic Book"/>
                        </a:rPr>
                        <a:t>must</a:t>
                      </a:r>
                      <a:r>
                        <a:rPr sz="1000" spc="-15" dirty="0">
                          <a:latin typeface="Franklin Gothic Book"/>
                          <a:cs typeface="Franklin Gothic Book"/>
                        </a:rPr>
                        <a:t> </a:t>
                      </a:r>
                      <a:r>
                        <a:rPr sz="1000" dirty="0">
                          <a:latin typeface="Franklin Gothic Book"/>
                          <a:cs typeface="Franklin Gothic Book"/>
                        </a:rPr>
                        <a:t>be</a:t>
                      </a:r>
                      <a:r>
                        <a:rPr sz="1000" spc="-10" dirty="0">
                          <a:latin typeface="Franklin Gothic Book"/>
                          <a:cs typeface="Franklin Gothic Book"/>
                        </a:rPr>
                        <a:t> </a:t>
                      </a:r>
                      <a:r>
                        <a:rPr sz="1000" dirty="0">
                          <a:latin typeface="Franklin Gothic Book"/>
                          <a:cs typeface="Franklin Gothic Book"/>
                        </a:rPr>
                        <a:t>made</a:t>
                      </a:r>
                      <a:r>
                        <a:rPr sz="1000" spc="-20" dirty="0">
                          <a:latin typeface="Franklin Gothic Book"/>
                          <a:cs typeface="Franklin Gothic Book"/>
                        </a:rPr>
                        <a:t> </a:t>
                      </a:r>
                      <a:r>
                        <a:rPr sz="1000" dirty="0">
                          <a:latin typeface="Franklin Gothic Book"/>
                          <a:cs typeface="Franklin Gothic Book"/>
                        </a:rPr>
                        <a:t>for</a:t>
                      </a:r>
                      <a:r>
                        <a:rPr sz="1000" spc="-20" dirty="0">
                          <a:latin typeface="Franklin Gothic Book"/>
                          <a:cs typeface="Franklin Gothic Book"/>
                        </a:rPr>
                        <a:t> </a:t>
                      </a:r>
                      <a:r>
                        <a:rPr sz="1000" dirty="0">
                          <a:latin typeface="Franklin Gothic Book"/>
                          <a:cs typeface="Franklin Gothic Book"/>
                        </a:rPr>
                        <a:t>portable</a:t>
                      </a:r>
                      <a:r>
                        <a:rPr sz="1000" spc="-10" dirty="0">
                          <a:latin typeface="Franklin Gothic Book"/>
                          <a:cs typeface="Franklin Gothic Book"/>
                        </a:rPr>
                        <a:t> </a:t>
                      </a:r>
                      <a:r>
                        <a:rPr sz="1000" dirty="0">
                          <a:latin typeface="Franklin Gothic Book"/>
                          <a:cs typeface="Franklin Gothic Book"/>
                        </a:rPr>
                        <a:t>devices</a:t>
                      </a:r>
                      <a:r>
                        <a:rPr sz="1000" spc="-20" dirty="0">
                          <a:latin typeface="Franklin Gothic Book"/>
                          <a:cs typeface="Franklin Gothic Book"/>
                        </a:rPr>
                        <a:t> </a:t>
                      </a:r>
                      <a:r>
                        <a:rPr sz="1000" dirty="0">
                          <a:latin typeface="Franklin Gothic Book"/>
                          <a:cs typeface="Franklin Gothic Book"/>
                        </a:rPr>
                        <a:t>and</a:t>
                      </a:r>
                      <a:r>
                        <a:rPr sz="1000" spc="-5"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a:t>
                      </a:r>
                      <a:r>
                        <a:rPr sz="1000" dirty="0">
                          <a:latin typeface="Franklin Gothic Book"/>
                          <a:cs typeface="Franklin Gothic Book"/>
                        </a:rPr>
                        <a:t>specific</a:t>
                      </a:r>
                      <a:r>
                        <a:rPr sz="1000" spc="-20" dirty="0">
                          <a:latin typeface="Franklin Gothic Book"/>
                          <a:cs typeface="Franklin Gothic Book"/>
                        </a:rPr>
                        <a:t> </a:t>
                      </a:r>
                      <a:r>
                        <a:rPr sz="1000" spc="-10" dirty="0">
                          <a:latin typeface="Franklin Gothic Book"/>
                          <a:cs typeface="Franklin Gothic Book"/>
                        </a:rPr>
                        <a:t>configuration </a:t>
                      </a:r>
                      <a:r>
                        <a:rPr sz="1000" spc="-25" dirty="0">
                          <a:latin typeface="Franklin Gothic Book"/>
                          <a:cs typeface="Franklin Gothic Book"/>
                        </a:rPr>
                        <a:t>and</a:t>
                      </a:r>
                      <a:r>
                        <a:rPr sz="1000" spc="500" dirty="0">
                          <a:latin typeface="Franklin Gothic Book"/>
                          <a:cs typeface="Franklin Gothic Book"/>
                        </a:rPr>
                        <a:t>  </a:t>
                      </a:r>
                      <a:r>
                        <a:rPr sz="1000" spc="-10" dirty="0">
                          <a:latin typeface="Franklin Gothic Book"/>
                          <a:cs typeface="Franklin Gothic Book"/>
                        </a:rPr>
                        <a:t>enforcement</a:t>
                      </a:r>
                      <a:r>
                        <a:rPr sz="1000" spc="-25"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dirty="0">
                          <a:latin typeface="Franklin Gothic Book"/>
                          <a:cs typeface="Franklin Gothic Book"/>
                        </a:rPr>
                        <a:t>controls</a:t>
                      </a:r>
                      <a:r>
                        <a:rPr sz="1000" spc="-15" dirty="0">
                          <a:latin typeface="Franklin Gothic Book"/>
                          <a:cs typeface="Franklin Gothic Book"/>
                        </a:rPr>
                        <a:t> </a:t>
                      </a:r>
                      <a:r>
                        <a:rPr sz="1000" dirty="0">
                          <a:latin typeface="Franklin Gothic Book"/>
                          <a:cs typeface="Franklin Gothic Book"/>
                        </a:rPr>
                        <a:t>will</a:t>
                      </a:r>
                      <a:r>
                        <a:rPr sz="1000" spc="-25" dirty="0">
                          <a:latin typeface="Franklin Gothic Book"/>
                          <a:cs typeface="Franklin Gothic Book"/>
                        </a:rPr>
                        <a:t> </a:t>
                      </a:r>
                      <a:r>
                        <a:rPr sz="1000" dirty="0">
                          <a:latin typeface="Franklin Gothic Book"/>
                          <a:cs typeface="Franklin Gothic Book"/>
                        </a:rPr>
                        <a:t>likely</a:t>
                      </a:r>
                      <a:r>
                        <a:rPr sz="1000" spc="-20" dirty="0">
                          <a:latin typeface="Franklin Gothic Book"/>
                          <a:cs typeface="Franklin Gothic Book"/>
                        </a:rPr>
                        <a:t> </a:t>
                      </a:r>
                      <a:r>
                        <a:rPr sz="1000" dirty="0">
                          <a:latin typeface="Franklin Gothic Book"/>
                          <a:cs typeface="Franklin Gothic Book"/>
                        </a:rPr>
                        <a:t>require</a:t>
                      </a:r>
                      <a:r>
                        <a:rPr sz="1000" spc="-20" dirty="0">
                          <a:latin typeface="Franklin Gothic Book"/>
                          <a:cs typeface="Franklin Gothic Book"/>
                        </a:rPr>
                        <a:t> </a:t>
                      </a:r>
                      <a:r>
                        <a:rPr sz="1000" dirty="0">
                          <a:latin typeface="Franklin Gothic Book"/>
                          <a:cs typeface="Franklin Gothic Book"/>
                        </a:rPr>
                        <a:t>special</a:t>
                      </a:r>
                      <a:r>
                        <a:rPr sz="1000" spc="-20" dirty="0">
                          <a:latin typeface="Franklin Gothic Book"/>
                          <a:cs typeface="Franklin Gothic Book"/>
                        </a:rPr>
                        <a:t> </a:t>
                      </a:r>
                      <a:r>
                        <a:rPr sz="1000" spc="-10" dirty="0">
                          <a:latin typeface="Franklin Gothic Book"/>
                          <a:cs typeface="Franklin Gothic Book"/>
                        </a:rPr>
                        <a:t>consideration.</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258421">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173990">
                        <a:lnSpc>
                          <a:spcPts val="1250"/>
                        </a:lnSpc>
                        <a:spcBef>
                          <a:spcPts val="630"/>
                        </a:spcBef>
                      </a:pPr>
                      <a:r>
                        <a:rPr sz="1000" dirty="0">
                          <a:latin typeface="Franklin Gothic Book"/>
                          <a:cs typeface="Franklin Gothic Book"/>
                        </a:rPr>
                        <a:t>System</a:t>
                      </a:r>
                      <a:r>
                        <a:rPr sz="1000" spc="-40" dirty="0">
                          <a:latin typeface="Franklin Gothic Book"/>
                          <a:cs typeface="Franklin Gothic Book"/>
                        </a:rPr>
                        <a:t> </a:t>
                      </a:r>
                      <a:r>
                        <a:rPr sz="1000" spc="-10" dirty="0">
                          <a:latin typeface="Franklin Gothic Book"/>
                          <a:cs typeface="Franklin Gothic Book"/>
                        </a:rPr>
                        <a:t>Communications Protection</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72390">
                        <a:lnSpc>
                          <a:spcPts val="1250"/>
                        </a:lnSpc>
                        <a:spcBef>
                          <a:spcPts val="630"/>
                        </a:spcBef>
                      </a:pP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control,</a:t>
                      </a:r>
                      <a:r>
                        <a:rPr sz="1000" spc="-25" dirty="0">
                          <a:latin typeface="Franklin Gothic Book"/>
                          <a:cs typeface="Franklin Gothic Book"/>
                        </a:rPr>
                        <a:t> </a:t>
                      </a:r>
                      <a:r>
                        <a:rPr sz="1000" spc="-10" dirty="0">
                          <a:latin typeface="Franklin Gothic Book"/>
                          <a:cs typeface="Franklin Gothic Book"/>
                        </a:rPr>
                        <a:t>monitoring,</a:t>
                      </a:r>
                      <a:r>
                        <a:rPr sz="1000" spc="-5" dirty="0">
                          <a:latin typeface="Franklin Gothic Book"/>
                          <a:cs typeface="Franklin Gothic Book"/>
                        </a:rPr>
                        <a:t> </a:t>
                      </a:r>
                      <a:r>
                        <a:rPr sz="1000" spc="-10" dirty="0">
                          <a:latin typeface="Franklin Gothic Book"/>
                          <a:cs typeface="Franklin Gothic Book"/>
                        </a:rPr>
                        <a:t>management</a:t>
                      </a:r>
                      <a:r>
                        <a:rPr sz="1000" spc="-15" dirty="0">
                          <a:latin typeface="Franklin Gothic Book"/>
                          <a:cs typeface="Franklin Gothic Book"/>
                        </a:rPr>
                        <a:t> </a:t>
                      </a:r>
                      <a:r>
                        <a:rPr sz="1000" dirty="0">
                          <a:latin typeface="Franklin Gothic Book"/>
                          <a:cs typeface="Franklin Gothic Book"/>
                        </a:rPr>
                        <a:t>and</a:t>
                      </a:r>
                      <a:r>
                        <a:rPr sz="1000" spc="-5" dirty="0">
                          <a:latin typeface="Franklin Gothic Book"/>
                          <a:cs typeface="Franklin Gothic Book"/>
                        </a:rPr>
                        <a:t> </a:t>
                      </a:r>
                      <a:r>
                        <a:rPr sz="1000" dirty="0">
                          <a:latin typeface="Franklin Gothic Book"/>
                          <a:cs typeface="Franklin Gothic Book"/>
                        </a:rPr>
                        <a:t>protection</a:t>
                      </a:r>
                      <a:r>
                        <a:rPr sz="1000" spc="-5"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spc="-10" dirty="0">
                          <a:latin typeface="Franklin Gothic Book"/>
                          <a:cs typeface="Franklin Gothic Book"/>
                        </a:rPr>
                        <a:t>communications</a:t>
                      </a:r>
                      <a:r>
                        <a:rPr sz="1000" spc="-2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spc="-10" dirty="0">
                          <a:latin typeface="Franklin Gothic Book"/>
                          <a:cs typeface="Franklin Gothic Book"/>
                        </a:rPr>
                        <a:t>transmissions </a:t>
                      </a:r>
                      <a:r>
                        <a:rPr sz="1000" dirty="0">
                          <a:latin typeface="Franklin Gothic Book"/>
                          <a:cs typeface="Franklin Gothic Book"/>
                        </a:rPr>
                        <a:t>between</a:t>
                      </a:r>
                      <a:r>
                        <a:rPr sz="1000" spc="-15" dirty="0">
                          <a:latin typeface="Franklin Gothic Book"/>
                          <a:cs typeface="Franklin Gothic Book"/>
                        </a:rPr>
                        <a:t> </a:t>
                      </a:r>
                      <a:r>
                        <a:rPr sz="1000" spc="-10" dirty="0">
                          <a:latin typeface="Franklin Gothic Book"/>
                          <a:cs typeface="Franklin Gothic Book"/>
                        </a:rPr>
                        <a:t>information</a:t>
                      </a:r>
                      <a:r>
                        <a:rPr sz="1000" spc="-25" dirty="0">
                          <a:latin typeface="Franklin Gothic Book"/>
                          <a:cs typeface="Franklin Gothic Book"/>
                        </a:rPr>
                        <a:t> </a:t>
                      </a:r>
                      <a:r>
                        <a:rPr sz="1000" dirty="0">
                          <a:latin typeface="Franklin Gothic Book"/>
                          <a:cs typeface="Franklin Gothic Book"/>
                        </a:rPr>
                        <a:t>systems.</a:t>
                      </a:r>
                      <a:r>
                        <a:rPr sz="1000" spc="-15" dirty="0">
                          <a:latin typeface="Franklin Gothic Book"/>
                          <a:cs typeface="Franklin Gothic Book"/>
                        </a:rPr>
                        <a:t> </a:t>
                      </a:r>
                      <a:r>
                        <a:rPr sz="1000" dirty="0">
                          <a:latin typeface="Franklin Gothic Book"/>
                          <a:cs typeface="Franklin Gothic Book"/>
                        </a:rPr>
                        <a:t>Includes</a:t>
                      </a:r>
                      <a:r>
                        <a:rPr sz="1000" spc="-20" dirty="0">
                          <a:latin typeface="Franklin Gothic Book"/>
                          <a:cs typeface="Franklin Gothic Book"/>
                        </a:rPr>
                        <a:t> </a:t>
                      </a:r>
                      <a:r>
                        <a:rPr sz="1000" dirty="0">
                          <a:latin typeface="Franklin Gothic Book"/>
                          <a:cs typeface="Franklin Gothic Book"/>
                        </a:rPr>
                        <a:t>network</a:t>
                      </a:r>
                      <a:r>
                        <a:rPr sz="1000" spc="-30" dirty="0">
                          <a:latin typeface="Franklin Gothic Book"/>
                          <a:cs typeface="Franklin Gothic Book"/>
                        </a:rPr>
                        <a:t> </a:t>
                      </a:r>
                      <a:r>
                        <a:rPr sz="1000" dirty="0">
                          <a:latin typeface="Franklin Gothic Book"/>
                          <a:cs typeface="Franklin Gothic Book"/>
                        </a:rPr>
                        <a:t>architecture</a:t>
                      </a:r>
                      <a:r>
                        <a:rPr sz="1000" spc="-15" dirty="0">
                          <a:latin typeface="Franklin Gothic Book"/>
                          <a:cs typeface="Franklin Gothic Book"/>
                        </a:rPr>
                        <a:t> </a:t>
                      </a:r>
                      <a:r>
                        <a:rPr sz="1000" spc="-10" dirty="0">
                          <a:latin typeface="Franklin Gothic Book"/>
                          <a:cs typeface="Franklin Gothic Book"/>
                        </a:rPr>
                        <a:t>considerations, inventory</a:t>
                      </a:r>
                      <a:r>
                        <a:rPr sz="1000" spc="-20" dirty="0">
                          <a:latin typeface="Franklin Gothic Book"/>
                          <a:cs typeface="Franklin Gothic Book"/>
                        </a:rPr>
                        <a:t> </a:t>
                      </a:r>
                      <a:r>
                        <a:rPr sz="1000" spc="-25" dirty="0">
                          <a:latin typeface="Franklin Gothic Book"/>
                          <a:cs typeface="Franklin Gothic Book"/>
                        </a:rPr>
                        <a:t>of </a:t>
                      </a:r>
                      <a:r>
                        <a:rPr sz="1000" dirty="0">
                          <a:latin typeface="Franklin Gothic Book"/>
                          <a:cs typeface="Franklin Gothic Book"/>
                        </a:rPr>
                        <a:t>confidential</a:t>
                      </a:r>
                      <a:r>
                        <a:rPr sz="1000" spc="-35" dirty="0">
                          <a:latin typeface="Franklin Gothic Book"/>
                          <a:cs typeface="Franklin Gothic Book"/>
                        </a:rPr>
                        <a:t> </a:t>
                      </a:r>
                      <a:r>
                        <a:rPr sz="1000" dirty="0">
                          <a:latin typeface="Franklin Gothic Book"/>
                          <a:cs typeface="Franklin Gothic Book"/>
                        </a:rPr>
                        <a:t>and</a:t>
                      </a:r>
                      <a:r>
                        <a:rPr sz="1000" spc="-40" dirty="0">
                          <a:latin typeface="Franklin Gothic Book"/>
                          <a:cs typeface="Franklin Gothic Book"/>
                        </a:rPr>
                        <a:t> </a:t>
                      </a:r>
                      <a:r>
                        <a:rPr sz="1000" dirty="0">
                          <a:latin typeface="Franklin Gothic Book"/>
                          <a:cs typeface="Franklin Gothic Book"/>
                        </a:rPr>
                        <a:t>restricted</a:t>
                      </a:r>
                      <a:r>
                        <a:rPr sz="1000" spc="-40" dirty="0">
                          <a:latin typeface="Franklin Gothic Book"/>
                          <a:cs typeface="Franklin Gothic Book"/>
                        </a:rPr>
                        <a:t> </a:t>
                      </a:r>
                      <a:r>
                        <a:rPr sz="1000" dirty="0">
                          <a:latin typeface="Franklin Gothic Book"/>
                          <a:cs typeface="Franklin Gothic Book"/>
                        </a:rPr>
                        <a:t>data</a:t>
                      </a:r>
                      <a:r>
                        <a:rPr sz="1000" spc="-25" dirty="0">
                          <a:latin typeface="Franklin Gothic Book"/>
                          <a:cs typeface="Franklin Gothic Book"/>
                        </a:rPr>
                        <a:t> </a:t>
                      </a:r>
                      <a:r>
                        <a:rPr sz="1000" spc="-10" dirty="0">
                          <a:latin typeface="Franklin Gothic Book"/>
                          <a:cs typeface="Franklin Gothic Book"/>
                        </a:rPr>
                        <a:t>transmissions,</a:t>
                      </a:r>
                      <a:r>
                        <a:rPr sz="1000" spc="-35" dirty="0">
                          <a:latin typeface="Franklin Gothic Book"/>
                          <a:cs typeface="Franklin Gothic Book"/>
                        </a:rPr>
                        <a:t> </a:t>
                      </a:r>
                      <a:r>
                        <a:rPr sz="1000" dirty="0">
                          <a:latin typeface="Franklin Gothic Book"/>
                          <a:cs typeface="Franklin Gothic Book"/>
                        </a:rPr>
                        <a:t>permitted</a:t>
                      </a:r>
                      <a:r>
                        <a:rPr sz="1000" spc="-25" dirty="0">
                          <a:latin typeface="Franklin Gothic Book"/>
                          <a:cs typeface="Franklin Gothic Book"/>
                        </a:rPr>
                        <a:t> </a:t>
                      </a:r>
                      <a:r>
                        <a:rPr sz="1000" dirty="0">
                          <a:latin typeface="Franklin Gothic Book"/>
                          <a:cs typeface="Franklin Gothic Book"/>
                        </a:rPr>
                        <a:t>inbound</a:t>
                      </a:r>
                      <a:r>
                        <a:rPr sz="1000" spc="-4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outbound</a:t>
                      </a:r>
                      <a:r>
                        <a:rPr sz="1000" spc="-25" dirty="0">
                          <a:latin typeface="Franklin Gothic Book"/>
                          <a:cs typeface="Franklin Gothic Book"/>
                        </a:rPr>
                        <a:t> </a:t>
                      </a:r>
                      <a:r>
                        <a:rPr sz="1000" spc="-10" dirty="0">
                          <a:latin typeface="Franklin Gothic Book"/>
                          <a:cs typeface="Franklin Gothic Book"/>
                        </a:rPr>
                        <a:t>Internet communications,</a:t>
                      </a:r>
                      <a:r>
                        <a:rPr sz="1000" spc="-25" dirty="0">
                          <a:latin typeface="Franklin Gothic Book"/>
                          <a:cs typeface="Franklin Gothic Book"/>
                        </a:rPr>
                        <a:t> </a:t>
                      </a:r>
                      <a:r>
                        <a:rPr sz="1000" dirty="0">
                          <a:latin typeface="Franklin Gothic Book"/>
                          <a:cs typeface="Franklin Gothic Book"/>
                        </a:rPr>
                        <a:t>permitted</a:t>
                      </a:r>
                      <a:r>
                        <a:rPr sz="1000" spc="-15" dirty="0">
                          <a:latin typeface="Franklin Gothic Book"/>
                          <a:cs typeface="Franklin Gothic Book"/>
                        </a:rPr>
                        <a:t> </a:t>
                      </a:r>
                      <a:r>
                        <a:rPr sz="1000" dirty="0">
                          <a:latin typeface="Franklin Gothic Book"/>
                          <a:cs typeface="Franklin Gothic Book"/>
                        </a:rPr>
                        <a:t>inbound</a:t>
                      </a:r>
                      <a:r>
                        <a:rPr sz="1000" spc="-3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outbound</a:t>
                      </a:r>
                      <a:r>
                        <a:rPr sz="1000" spc="-30" dirty="0">
                          <a:latin typeface="Franklin Gothic Book"/>
                          <a:cs typeface="Franklin Gothic Book"/>
                        </a:rPr>
                        <a:t> </a:t>
                      </a:r>
                      <a:r>
                        <a:rPr sz="1000" dirty="0">
                          <a:latin typeface="Franklin Gothic Book"/>
                          <a:cs typeface="Franklin Gothic Book"/>
                        </a:rPr>
                        <a:t>extranet</a:t>
                      </a:r>
                      <a:r>
                        <a:rPr sz="1000" spc="-3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intranet</a:t>
                      </a:r>
                      <a:r>
                        <a:rPr sz="1000" spc="-25" dirty="0">
                          <a:latin typeface="Franklin Gothic Book"/>
                          <a:cs typeface="Franklin Gothic Book"/>
                        </a:rPr>
                        <a:t> </a:t>
                      </a:r>
                      <a:r>
                        <a:rPr sz="1000" spc="-10" dirty="0">
                          <a:latin typeface="Franklin Gothic Book"/>
                          <a:cs typeface="Franklin Gothic Book"/>
                        </a:rPr>
                        <a:t>communications,</a:t>
                      </a:r>
                      <a:r>
                        <a:rPr sz="1000" spc="-20" dirty="0">
                          <a:latin typeface="Franklin Gothic Book"/>
                          <a:cs typeface="Franklin Gothic Book"/>
                        </a:rPr>
                        <a:t> </a:t>
                      </a:r>
                      <a:r>
                        <a:rPr sz="1000" dirty="0">
                          <a:latin typeface="Franklin Gothic Book"/>
                          <a:cs typeface="Franklin Gothic Book"/>
                        </a:rPr>
                        <a:t>as</a:t>
                      </a:r>
                      <a:r>
                        <a:rPr sz="1000" spc="-20" dirty="0">
                          <a:latin typeface="Franklin Gothic Book"/>
                          <a:cs typeface="Franklin Gothic Book"/>
                        </a:rPr>
                        <a:t> well </a:t>
                      </a:r>
                      <a:r>
                        <a:rPr sz="1000" dirty="0">
                          <a:latin typeface="Franklin Gothic Book"/>
                          <a:cs typeface="Franklin Gothic Book"/>
                        </a:rPr>
                        <a:t>as</a:t>
                      </a:r>
                      <a:r>
                        <a:rPr sz="1000" spc="-10" dirty="0">
                          <a:latin typeface="Franklin Gothic Book"/>
                          <a:cs typeface="Franklin Gothic Book"/>
                        </a:rPr>
                        <a:t> communications</a:t>
                      </a:r>
                      <a:r>
                        <a:rPr sz="1000" spc="-5" dirty="0">
                          <a:latin typeface="Franklin Gothic Book"/>
                          <a:cs typeface="Franklin Gothic Book"/>
                        </a:rPr>
                        <a:t> </a:t>
                      </a:r>
                      <a:r>
                        <a:rPr sz="1000" dirty="0">
                          <a:latin typeface="Franklin Gothic Book"/>
                          <a:cs typeface="Franklin Gothic Book"/>
                        </a:rPr>
                        <a:t>between</a:t>
                      </a:r>
                      <a:r>
                        <a:rPr sz="1000" spc="-10" dirty="0">
                          <a:latin typeface="Franklin Gothic Book"/>
                          <a:cs typeface="Franklin Gothic Book"/>
                        </a:rPr>
                        <a:t> </a:t>
                      </a:r>
                      <a:r>
                        <a:rPr sz="1000" dirty="0">
                          <a:latin typeface="Franklin Gothic Book"/>
                          <a:cs typeface="Franklin Gothic Book"/>
                        </a:rPr>
                        <a:t>agencies.</a:t>
                      </a:r>
                      <a:r>
                        <a:rPr sz="1000" spc="-5" dirty="0">
                          <a:latin typeface="Franklin Gothic Book"/>
                          <a:cs typeface="Franklin Gothic Book"/>
                        </a:rPr>
                        <a:t> </a:t>
                      </a:r>
                      <a:r>
                        <a:rPr sz="1000" spc="-10" dirty="0">
                          <a:latin typeface="Franklin Gothic Book"/>
                          <a:cs typeface="Franklin Gothic Book"/>
                        </a:rPr>
                        <a:t>Establishes</a:t>
                      </a:r>
                      <a:r>
                        <a:rPr sz="1000" spc="-5" dirty="0">
                          <a:latin typeface="Franklin Gothic Book"/>
                          <a:cs typeface="Franklin Gothic Book"/>
                        </a:rPr>
                        <a:t> </a:t>
                      </a:r>
                      <a:r>
                        <a:rPr sz="1000" dirty="0">
                          <a:latin typeface="Franklin Gothic Book"/>
                          <a:cs typeface="Franklin Gothic Book"/>
                        </a:rPr>
                        <a:t>the</a:t>
                      </a:r>
                      <a:r>
                        <a:rPr sz="1000" spc="-10" dirty="0">
                          <a:latin typeface="Franklin Gothic Book"/>
                          <a:cs typeface="Franklin Gothic Book"/>
                        </a:rPr>
                        <a:t> requirements</a:t>
                      </a:r>
                      <a:r>
                        <a:rPr sz="1000" spc="-15" dirty="0">
                          <a:latin typeface="Franklin Gothic Book"/>
                          <a:cs typeface="Franklin Gothic Book"/>
                        </a:rPr>
                        <a:t> </a:t>
                      </a:r>
                      <a:r>
                        <a:rPr sz="1000" dirty="0">
                          <a:latin typeface="Franklin Gothic Book"/>
                          <a:cs typeface="Franklin Gothic Book"/>
                        </a:rPr>
                        <a:t>for</a:t>
                      </a:r>
                      <a:r>
                        <a:rPr sz="1000" spc="-20" dirty="0">
                          <a:latin typeface="Franklin Gothic Book"/>
                          <a:cs typeface="Franklin Gothic Book"/>
                        </a:rPr>
                        <a:t> </a:t>
                      </a:r>
                      <a:r>
                        <a:rPr sz="1000" spc="-10" dirty="0">
                          <a:latin typeface="Franklin Gothic Book"/>
                          <a:cs typeface="Franklin Gothic Book"/>
                        </a:rPr>
                        <a:t>protections</a:t>
                      </a:r>
                      <a:r>
                        <a:rPr sz="1000" spc="-15" dirty="0">
                          <a:latin typeface="Franklin Gothic Book"/>
                          <a:cs typeface="Franklin Gothic Book"/>
                        </a:rPr>
                        <a:t> </a:t>
                      </a:r>
                      <a:r>
                        <a:rPr sz="1000" dirty="0">
                          <a:latin typeface="Franklin Gothic Book"/>
                          <a:cs typeface="Franklin Gothic Book"/>
                        </a:rPr>
                        <a:t>such</a:t>
                      </a:r>
                      <a:r>
                        <a:rPr sz="1000" spc="-15" dirty="0">
                          <a:latin typeface="Franklin Gothic Book"/>
                          <a:cs typeface="Franklin Gothic Book"/>
                        </a:rPr>
                        <a:t> </a:t>
                      </a:r>
                      <a:r>
                        <a:rPr sz="1000" dirty="0">
                          <a:latin typeface="Franklin Gothic Book"/>
                          <a:cs typeface="Franklin Gothic Book"/>
                        </a:rPr>
                        <a:t>as</a:t>
                      </a:r>
                      <a:r>
                        <a:rPr sz="1000" spc="-10" dirty="0">
                          <a:latin typeface="Franklin Gothic Book"/>
                          <a:cs typeface="Franklin Gothic Book"/>
                        </a:rPr>
                        <a:t> </a:t>
                      </a:r>
                      <a:r>
                        <a:rPr sz="1000" spc="-20" dirty="0">
                          <a:latin typeface="Franklin Gothic Book"/>
                          <a:cs typeface="Franklin Gothic Book"/>
                        </a:rPr>
                        <a:t>link </a:t>
                      </a:r>
                      <a:r>
                        <a:rPr sz="1000" dirty="0">
                          <a:latin typeface="Franklin Gothic Book"/>
                          <a:cs typeface="Franklin Gothic Book"/>
                        </a:rPr>
                        <a:t>encryption,</a:t>
                      </a:r>
                      <a:r>
                        <a:rPr sz="1000" spc="-35" dirty="0">
                          <a:latin typeface="Franklin Gothic Book"/>
                          <a:cs typeface="Franklin Gothic Book"/>
                        </a:rPr>
                        <a:t> </a:t>
                      </a:r>
                      <a:r>
                        <a:rPr sz="1000" dirty="0">
                          <a:latin typeface="Franklin Gothic Book"/>
                          <a:cs typeface="Franklin Gothic Book"/>
                        </a:rPr>
                        <a:t>secure</a:t>
                      </a:r>
                      <a:r>
                        <a:rPr sz="1000" spc="-20" dirty="0">
                          <a:latin typeface="Franklin Gothic Book"/>
                          <a:cs typeface="Franklin Gothic Book"/>
                        </a:rPr>
                        <a:t> </a:t>
                      </a:r>
                      <a:r>
                        <a:rPr sz="1000" dirty="0">
                          <a:latin typeface="Franklin Gothic Book"/>
                          <a:cs typeface="Franklin Gothic Book"/>
                        </a:rPr>
                        <a:t>file</a:t>
                      </a:r>
                      <a:r>
                        <a:rPr sz="1000" spc="-15" dirty="0">
                          <a:latin typeface="Franklin Gothic Book"/>
                          <a:cs typeface="Franklin Gothic Book"/>
                        </a:rPr>
                        <a:t> </a:t>
                      </a:r>
                      <a:r>
                        <a:rPr sz="1000" spc="-10" dirty="0">
                          <a:latin typeface="Franklin Gothic Book"/>
                          <a:cs typeface="Franklin Gothic Book"/>
                        </a:rPr>
                        <a:t>transmission</a:t>
                      </a:r>
                      <a:r>
                        <a:rPr sz="1000" spc="-20" dirty="0">
                          <a:latin typeface="Franklin Gothic Book"/>
                          <a:cs typeface="Franklin Gothic Book"/>
                        </a:rPr>
                        <a:t> </a:t>
                      </a:r>
                      <a:r>
                        <a:rPr sz="1000" dirty="0">
                          <a:latin typeface="Franklin Gothic Book"/>
                          <a:cs typeface="Franklin Gothic Book"/>
                        </a:rPr>
                        <a:t>protocols,</a:t>
                      </a:r>
                      <a:r>
                        <a:rPr sz="1000" spc="-20" dirty="0">
                          <a:latin typeface="Franklin Gothic Book"/>
                          <a:cs typeface="Franklin Gothic Book"/>
                        </a:rPr>
                        <a:t> </a:t>
                      </a:r>
                      <a:r>
                        <a:rPr sz="1000" spc="-10" dirty="0">
                          <a:latin typeface="Franklin Gothic Book"/>
                          <a:cs typeface="Franklin Gothic Book"/>
                        </a:rPr>
                        <a:t>retention</a:t>
                      </a:r>
                      <a:r>
                        <a:rPr sz="1000" spc="-15"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dirty="0">
                          <a:latin typeface="Franklin Gothic Book"/>
                          <a:cs typeface="Franklin Gothic Book"/>
                        </a:rPr>
                        <a:t>files</a:t>
                      </a:r>
                      <a:r>
                        <a:rPr sz="1000" spc="-20" dirty="0">
                          <a:latin typeface="Franklin Gothic Book"/>
                          <a:cs typeface="Franklin Gothic Book"/>
                        </a:rPr>
                        <a:t> </a:t>
                      </a:r>
                      <a:r>
                        <a:rPr sz="1000" dirty="0">
                          <a:latin typeface="Franklin Gothic Book"/>
                          <a:cs typeface="Franklin Gothic Book"/>
                        </a:rPr>
                        <a:t>on</a:t>
                      </a:r>
                      <a:r>
                        <a:rPr sz="1000" spc="-25" dirty="0">
                          <a:latin typeface="Franklin Gothic Book"/>
                          <a:cs typeface="Franklin Gothic Book"/>
                        </a:rPr>
                        <a:t> </a:t>
                      </a:r>
                      <a:r>
                        <a:rPr sz="1000" dirty="0">
                          <a:latin typeface="Franklin Gothic Book"/>
                          <a:cs typeface="Franklin Gothic Book"/>
                        </a:rPr>
                        <a:t>source</a:t>
                      </a:r>
                      <a:r>
                        <a:rPr sz="1000" spc="-3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spc="-10" dirty="0">
                          <a:latin typeface="Franklin Gothic Book"/>
                          <a:cs typeface="Franklin Gothic Book"/>
                        </a:rPr>
                        <a:t>destination</a:t>
                      </a:r>
                      <a:r>
                        <a:rPr sz="1000" spc="500" dirty="0">
                          <a:latin typeface="Franklin Gothic Book"/>
                          <a:cs typeface="Franklin Gothic Book"/>
                        </a:rPr>
                        <a:t> </a:t>
                      </a:r>
                      <a:r>
                        <a:rPr sz="1000" dirty="0">
                          <a:latin typeface="Franklin Gothic Book"/>
                          <a:cs typeface="Franklin Gothic Book"/>
                        </a:rPr>
                        <a:t>systems,</a:t>
                      </a:r>
                      <a:r>
                        <a:rPr sz="1000" spc="-20" dirty="0">
                          <a:latin typeface="Franklin Gothic Book"/>
                          <a:cs typeface="Franklin Gothic Book"/>
                        </a:rPr>
                        <a:t> </a:t>
                      </a:r>
                      <a:r>
                        <a:rPr sz="1000" dirty="0">
                          <a:latin typeface="Franklin Gothic Book"/>
                          <a:cs typeface="Franklin Gothic Book"/>
                        </a:rPr>
                        <a:t>integrity</a:t>
                      </a:r>
                      <a:r>
                        <a:rPr sz="1000" spc="-20" dirty="0">
                          <a:latin typeface="Franklin Gothic Book"/>
                          <a:cs typeface="Franklin Gothic Book"/>
                        </a:rPr>
                        <a:t> </a:t>
                      </a:r>
                      <a:r>
                        <a:rPr sz="1000" dirty="0">
                          <a:latin typeface="Franklin Gothic Book"/>
                          <a:cs typeface="Franklin Gothic Book"/>
                        </a:rPr>
                        <a:t>validation,</a:t>
                      </a:r>
                      <a:r>
                        <a:rPr sz="1000" spc="-20"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restrictions</a:t>
                      </a:r>
                      <a:r>
                        <a:rPr sz="1000" spc="-30" dirty="0">
                          <a:latin typeface="Franklin Gothic Book"/>
                          <a:cs typeface="Franklin Gothic Book"/>
                        </a:rPr>
                        <a:t> </a:t>
                      </a:r>
                      <a:r>
                        <a:rPr sz="1000" dirty="0">
                          <a:latin typeface="Franklin Gothic Book"/>
                          <a:cs typeface="Franklin Gothic Book"/>
                        </a:rPr>
                        <a:t>for</a:t>
                      </a:r>
                      <a:r>
                        <a:rPr sz="1000" spc="-30" dirty="0">
                          <a:latin typeface="Franklin Gothic Book"/>
                          <a:cs typeface="Franklin Gothic Book"/>
                        </a:rPr>
                        <a:t> </a:t>
                      </a:r>
                      <a:r>
                        <a:rPr sz="1000" dirty="0">
                          <a:latin typeface="Franklin Gothic Book"/>
                          <a:cs typeface="Franklin Gothic Book"/>
                        </a:rPr>
                        <a:t>access</a:t>
                      </a:r>
                      <a:r>
                        <a:rPr sz="1000" spc="-25" dirty="0">
                          <a:latin typeface="Franklin Gothic Book"/>
                          <a:cs typeface="Franklin Gothic Book"/>
                        </a:rPr>
                        <a:t> </a:t>
                      </a:r>
                      <a:r>
                        <a:rPr sz="1000" dirty="0">
                          <a:latin typeface="Franklin Gothic Book"/>
                          <a:cs typeface="Franklin Gothic Book"/>
                        </a:rPr>
                        <a:t>at</a:t>
                      </a:r>
                      <a:r>
                        <a:rPr sz="1000" spc="-20" dirty="0">
                          <a:latin typeface="Franklin Gothic Book"/>
                          <a:cs typeface="Franklin Gothic Book"/>
                        </a:rPr>
                        <a:t> </a:t>
                      </a:r>
                      <a:r>
                        <a:rPr sz="1000" dirty="0">
                          <a:latin typeface="Franklin Gothic Book"/>
                          <a:cs typeface="Franklin Gothic Book"/>
                        </a:rPr>
                        <a:t>all</a:t>
                      </a:r>
                      <a:r>
                        <a:rPr sz="1000" spc="-25" dirty="0">
                          <a:latin typeface="Franklin Gothic Book"/>
                          <a:cs typeface="Franklin Gothic Book"/>
                        </a:rPr>
                        <a:t> </a:t>
                      </a:r>
                      <a:r>
                        <a:rPr sz="1000" dirty="0">
                          <a:latin typeface="Franklin Gothic Book"/>
                          <a:cs typeface="Franklin Gothic Book"/>
                        </a:rPr>
                        <a:t>levels</a:t>
                      </a:r>
                      <a:r>
                        <a:rPr sz="1000" spc="-15" dirty="0">
                          <a:latin typeface="Franklin Gothic Book"/>
                          <a:cs typeface="Franklin Gothic Book"/>
                        </a:rPr>
                        <a:t> </a:t>
                      </a:r>
                      <a:r>
                        <a:rPr sz="1000" dirty="0">
                          <a:latin typeface="Franklin Gothic Book"/>
                          <a:cs typeface="Franklin Gothic Book"/>
                        </a:rPr>
                        <a:t>(i.e.</a:t>
                      </a:r>
                      <a:r>
                        <a:rPr sz="1000" spc="-30" dirty="0">
                          <a:latin typeface="Franklin Gothic Book"/>
                          <a:cs typeface="Franklin Gothic Book"/>
                        </a:rPr>
                        <a:t> </a:t>
                      </a:r>
                      <a:r>
                        <a:rPr sz="1000" spc="-10" dirty="0">
                          <a:latin typeface="Franklin Gothic Book"/>
                          <a:cs typeface="Franklin Gothic Book"/>
                        </a:rPr>
                        <a:t>user/process,</a:t>
                      </a:r>
                      <a:r>
                        <a:rPr sz="1000" spc="-20" dirty="0">
                          <a:latin typeface="Franklin Gothic Book"/>
                          <a:cs typeface="Franklin Gothic Book"/>
                        </a:rPr>
                        <a:t> </a:t>
                      </a:r>
                      <a:r>
                        <a:rPr sz="1000" spc="-10" dirty="0">
                          <a:latin typeface="Franklin Gothic Book"/>
                          <a:cs typeface="Franklin Gothic Book"/>
                        </a:rPr>
                        <a:t>system,</a:t>
                      </a:r>
                      <a:r>
                        <a:rPr sz="1000" spc="50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network).</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41910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marL="67945" marR="419100">
                        <a:lnSpc>
                          <a:spcPts val="1250"/>
                        </a:lnSpc>
                        <a:spcBef>
                          <a:spcPts val="630"/>
                        </a:spcBef>
                      </a:pPr>
                      <a:r>
                        <a:rPr sz="1000" dirty="0">
                          <a:latin typeface="Franklin Gothic Book"/>
                          <a:cs typeface="Franklin Gothic Book"/>
                        </a:rPr>
                        <a:t>Information</a:t>
                      </a:r>
                      <a:r>
                        <a:rPr sz="1000" spc="-70" dirty="0">
                          <a:latin typeface="Franklin Gothic Book"/>
                          <a:cs typeface="Franklin Gothic Book"/>
                        </a:rPr>
                        <a:t> </a:t>
                      </a:r>
                      <a:r>
                        <a:rPr sz="1000" spc="-10" dirty="0">
                          <a:latin typeface="Franklin Gothic Book"/>
                          <a:cs typeface="Franklin Gothic Book"/>
                        </a:rPr>
                        <a:t>Systems Currency</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99390">
                        <a:lnSpc>
                          <a:spcPts val="1250"/>
                        </a:lnSpc>
                        <a:spcBef>
                          <a:spcPts val="630"/>
                        </a:spcBef>
                      </a:pPr>
                      <a:r>
                        <a:rPr sz="1000" dirty="0">
                          <a:latin typeface="Franklin Gothic Book"/>
                          <a:cs typeface="Franklin Gothic Book"/>
                        </a:rPr>
                        <a:t>Ensures</a:t>
                      </a:r>
                      <a:r>
                        <a:rPr sz="1000" spc="-40" dirty="0">
                          <a:latin typeface="Franklin Gothic Book"/>
                          <a:cs typeface="Franklin Gothic Book"/>
                        </a:rPr>
                        <a:t> </a:t>
                      </a:r>
                      <a:r>
                        <a:rPr sz="1000" dirty="0">
                          <a:latin typeface="Franklin Gothic Book"/>
                          <a:cs typeface="Franklin Gothic Book"/>
                        </a:rPr>
                        <a:t>that</a:t>
                      </a:r>
                      <a:r>
                        <a:rPr sz="1000" spc="-40"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spc="-10" dirty="0">
                          <a:latin typeface="Franklin Gothic Book"/>
                          <a:cs typeface="Franklin Gothic Book"/>
                        </a:rPr>
                        <a:t>necessary</a:t>
                      </a:r>
                      <a:r>
                        <a:rPr sz="1000" spc="-35" dirty="0">
                          <a:latin typeface="Franklin Gothic Book"/>
                          <a:cs typeface="Franklin Gothic Book"/>
                        </a:rPr>
                        <a:t> </a:t>
                      </a:r>
                      <a:r>
                        <a:rPr sz="1000" dirty="0">
                          <a:latin typeface="Franklin Gothic Book"/>
                          <a:cs typeface="Franklin Gothic Book"/>
                        </a:rPr>
                        <a:t>knowledge,</a:t>
                      </a:r>
                      <a:r>
                        <a:rPr sz="1000" spc="-45" dirty="0">
                          <a:latin typeface="Franklin Gothic Book"/>
                          <a:cs typeface="Franklin Gothic Book"/>
                        </a:rPr>
                        <a:t> </a:t>
                      </a:r>
                      <a:r>
                        <a:rPr sz="1000" dirty="0">
                          <a:latin typeface="Franklin Gothic Book"/>
                          <a:cs typeface="Franklin Gothic Book"/>
                        </a:rPr>
                        <a:t>skills,</a:t>
                      </a:r>
                      <a:r>
                        <a:rPr sz="1000" spc="-40" dirty="0">
                          <a:latin typeface="Franklin Gothic Book"/>
                          <a:cs typeface="Franklin Gothic Book"/>
                        </a:rPr>
                        <a:t> </a:t>
                      </a:r>
                      <a:r>
                        <a:rPr sz="1000" dirty="0">
                          <a:latin typeface="Franklin Gothic Book"/>
                          <a:cs typeface="Franklin Gothic Book"/>
                        </a:rPr>
                        <a:t>hardware,</a:t>
                      </a:r>
                      <a:r>
                        <a:rPr sz="1000" spc="-35" dirty="0">
                          <a:latin typeface="Franklin Gothic Book"/>
                          <a:cs typeface="Franklin Gothic Book"/>
                        </a:rPr>
                        <a:t> </a:t>
                      </a:r>
                      <a:r>
                        <a:rPr sz="1000" dirty="0">
                          <a:latin typeface="Franklin Gothic Book"/>
                          <a:cs typeface="Franklin Gothic Book"/>
                        </a:rPr>
                        <a:t>software,</a:t>
                      </a:r>
                      <a:r>
                        <a:rPr sz="1000" spc="-30" dirty="0">
                          <a:latin typeface="Franklin Gothic Book"/>
                          <a:cs typeface="Franklin Gothic Book"/>
                        </a:rPr>
                        <a:t> </a:t>
                      </a:r>
                      <a:r>
                        <a:rPr sz="1000" dirty="0">
                          <a:latin typeface="Franklin Gothic Book"/>
                          <a:cs typeface="Franklin Gothic Book"/>
                        </a:rPr>
                        <a:t>and</a:t>
                      </a:r>
                      <a:r>
                        <a:rPr sz="1000" spc="-40" dirty="0">
                          <a:latin typeface="Franklin Gothic Book"/>
                          <a:cs typeface="Franklin Gothic Book"/>
                        </a:rPr>
                        <a:t> </a:t>
                      </a:r>
                      <a:r>
                        <a:rPr sz="1000" dirty="0">
                          <a:latin typeface="Franklin Gothic Book"/>
                          <a:cs typeface="Franklin Gothic Book"/>
                        </a:rPr>
                        <a:t>supporting</a:t>
                      </a:r>
                      <a:r>
                        <a:rPr sz="1000" spc="-35" dirty="0">
                          <a:latin typeface="Franklin Gothic Book"/>
                          <a:cs typeface="Franklin Gothic Book"/>
                        </a:rPr>
                        <a:t> </a:t>
                      </a:r>
                      <a:r>
                        <a:rPr sz="1000" spc="-10" dirty="0">
                          <a:latin typeface="Franklin Gothic Book"/>
                          <a:cs typeface="Franklin Gothic Book"/>
                        </a:rPr>
                        <a:t>infrastructure </a:t>
                      </a:r>
                      <a:r>
                        <a:rPr sz="1000" dirty="0">
                          <a:latin typeface="Franklin Gothic Book"/>
                          <a:cs typeface="Franklin Gothic Book"/>
                        </a:rPr>
                        <a:t>are</a:t>
                      </a:r>
                      <a:r>
                        <a:rPr sz="1000" spc="-15" dirty="0">
                          <a:latin typeface="Franklin Gothic Book"/>
                          <a:cs typeface="Franklin Gothic Book"/>
                        </a:rPr>
                        <a:t> </a:t>
                      </a:r>
                      <a:r>
                        <a:rPr sz="1000" dirty="0">
                          <a:latin typeface="Franklin Gothic Book"/>
                          <a:cs typeface="Franklin Gothic Book"/>
                        </a:rPr>
                        <a:t>available</a:t>
                      </a:r>
                      <a:r>
                        <a:rPr sz="1000" spc="-15" dirty="0">
                          <a:latin typeface="Franklin Gothic Book"/>
                          <a:cs typeface="Franklin Gothic Book"/>
                        </a:rPr>
                        <a:t> </a:t>
                      </a:r>
                      <a:r>
                        <a:rPr sz="1000" dirty="0">
                          <a:latin typeface="Franklin Gothic Book"/>
                          <a:cs typeface="Franklin Gothic Book"/>
                        </a:rPr>
                        <a:t>at</a:t>
                      </a:r>
                      <a:r>
                        <a:rPr sz="1000" spc="-30" dirty="0">
                          <a:latin typeface="Franklin Gothic Book"/>
                          <a:cs typeface="Franklin Gothic Book"/>
                        </a:rPr>
                        <a:t> </a:t>
                      </a:r>
                      <a:r>
                        <a:rPr sz="1000" dirty="0">
                          <a:latin typeface="Franklin Gothic Book"/>
                          <a:cs typeface="Franklin Gothic Book"/>
                        </a:rPr>
                        <a:t>a</a:t>
                      </a:r>
                      <a:r>
                        <a:rPr sz="1000" spc="-10" dirty="0">
                          <a:latin typeface="Franklin Gothic Book"/>
                          <a:cs typeface="Franklin Gothic Book"/>
                        </a:rPr>
                        <a:t> reasonable</a:t>
                      </a:r>
                      <a:r>
                        <a:rPr sz="1000" spc="-15" dirty="0">
                          <a:latin typeface="Franklin Gothic Book"/>
                          <a:cs typeface="Franklin Gothic Book"/>
                        </a:rPr>
                        <a:t> </a:t>
                      </a:r>
                      <a:r>
                        <a:rPr sz="1000" dirty="0">
                          <a:latin typeface="Franklin Gothic Book"/>
                          <a:cs typeface="Franklin Gothic Book"/>
                        </a:rPr>
                        <a:t>cost</a:t>
                      </a:r>
                      <a:r>
                        <a:rPr sz="1000" spc="-15"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support</a:t>
                      </a:r>
                      <a:r>
                        <a:rPr sz="1000" spc="-20" dirty="0">
                          <a:latin typeface="Franklin Gothic Book"/>
                          <a:cs typeface="Franklin Gothic Book"/>
                        </a:rPr>
                        <a:t> </a:t>
                      </a:r>
                      <a:r>
                        <a:rPr sz="1000" spc="-10" dirty="0">
                          <a:latin typeface="Franklin Gothic Book"/>
                          <a:cs typeface="Franklin Gothic Book"/>
                        </a:rPr>
                        <a:t>information</a:t>
                      </a:r>
                      <a:r>
                        <a:rPr sz="1000" spc="-25" dirty="0">
                          <a:latin typeface="Franklin Gothic Book"/>
                          <a:cs typeface="Franklin Gothic Book"/>
                        </a:rPr>
                        <a:t> </a:t>
                      </a:r>
                      <a:r>
                        <a:rPr sz="1000" dirty="0">
                          <a:latin typeface="Franklin Gothic Book"/>
                          <a:cs typeface="Franklin Gothic Book"/>
                        </a:rPr>
                        <a:t>systems</a:t>
                      </a:r>
                      <a:r>
                        <a:rPr sz="1000" spc="-10" dirty="0">
                          <a:latin typeface="Franklin Gothic Book"/>
                          <a:cs typeface="Franklin Gothic Book"/>
                        </a:rPr>
                        <a:t> operations.</a:t>
                      </a:r>
                      <a:r>
                        <a:rPr sz="1000" spc="-30" dirty="0">
                          <a:latin typeface="Franklin Gothic Book"/>
                          <a:cs typeface="Franklin Gothic Book"/>
                        </a:rPr>
                        <a:t> </a:t>
                      </a:r>
                      <a:r>
                        <a:rPr sz="1000" dirty="0">
                          <a:latin typeface="Franklin Gothic Book"/>
                          <a:cs typeface="Franklin Gothic Book"/>
                        </a:rPr>
                        <a:t>Includes</a:t>
                      </a:r>
                      <a:r>
                        <a:rPr sz="1000" spc="-15" dirty="0">
                          <a:latin typeface="Franklin Gothic Book"/>
                          <a:cs typeface="Franklin Gothic Book"/>
                        </a:rPr>
                        <a:t> </a:t>
                      </a:r>
                      <a:r>
                        <a:rPr sz="1000" spc="-25" dirty="0">
                          <a:latin typeface="Franklin Gothic Book"/>
                          <a:cs typeface="Franklin Gothic Book"/>
                        </a:rPr>
                        <a:t>the</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104889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45746" y="564776"/>
            <a:ext cx="8100732" cy="5603"/>
          </a:xfrm>
          <a:custGeom>
            <a:avLst/>
            <a:gdLst/>
            <a:ahLst/>
            <a:cxnLst/>
            <a:rect l="l" t="t" r="r" b="b"/>
            <a:pathLst>
              <a:path w="9180830" h="6350">
                <a:moveTo>
                  <a:pt x="9180576" y="0"/>
                </a:moveTo>
                <a:lnTo>
                  <a:pt x="0" y="0"/>
                </a:lnTo>
                <a:lnTo>
                  <a:pt x="0" y="6096"/>
                </a:lnTo>
                <a:lnTo>
                  <a:pt x="9180576" y="6096"/>
                </a:lnTo>
                <a:lnTo>
                  <a:pt x="9180576" y="0"/>
                </a:lnTo>
                <a:close/>
              </a:path>
            </a:pathLst>
          </a:custGeom>
          <a:solidFill>
            <a:srgbClr val="D9D9D9"/>
          </a:solidFill>
        </p:spPr>
        <p:txBody>
          <a:bodyPr wrap="square" lIns="0" tIns="0" rIns="0" bIns="0" rtlCol="0"/>
          <a:lstStyle/>
          <a:p>
            <a:endParaRPr sz="1588"/>
          </a:p>
        </p:txBody>
      </p:sp>
      <p:graphicFrame>
        <p:nvGraphicFramePr>
          <p:cNvPr id="4" name="object 4"/>
          <p:cNvGraphicFramePr>
            <a:graphicFrameLocks noGrp="1"/>
          </p:cNvGraphicFramePr>
          <p:nvPr/>
        </p:nvGraphicFramePr>
        <p:xfrm>
          <a:off x="2092810" y="720761"/>
          <a:ext cx="7904069" cy="5987826"/>
        </p:xfrm>
        <a:graphic>
          <a:graphicData uri="http://schemas.openxmlformats.org/drawingml/2006/table">
            <a:tbl>
              <a:tblPr firstRow="1" bandRow="1">
                <a:tableStyleId>{2D5ABB26-0587-4C30-8999-92F81FD0307C}</a:tableStyleId>
              </a:tblPr>
              <a:tblGrid>
                <a:gridCol w="1180540">
                  <a:extLst>
                    <a:ext uri="{9D8B030D-6E8A-4147-A177-3AD203B41FA5}">
                      <a16:colId xmlns:a16="http://schemas.microsoft.com/office/drawing/2014/main" val="20000"/>
                    </a:ext>
                  </a:extLst>
                </a:gridCol>
                <a:gridCol w="1508872">
                  <a:extLst>
                    <a:ext uri="{9D8B030D-6E8A-4147-A177-3AD203B41FA5}">
                      <a16:colId xmlns:a16="http://schemas.microsoft.com/office/drawing/2014/main" val="20001"/>
                    </a:ext>
                  </a:extLst>
                </a:gridCol>
                <a:gridCol w="5214657">
                  <a:extLst>
                    <a:ext uri="{9D8B030D-6E8A-4147-A177-3AD203B41FA5}">
                      <a16:colId xmlns:a16="http://schemas.microsoft.com/office/drawing/2014/main" val="20002"/>
                    </a:ext>
                  </a:extLst>
                </a:gridCol>
              </a:tblGrid>
              <a:tr h="158563">
                <a:tc>
                  <a:txBody>
                    <a:bodyPr/>
                    <a:lstStyle/>
                    <a:p>
                      <a:pPr marL="67945">
                        <a:lnSpc>
                          <a:spcPts val="1315"/>
                        </a:lnSpc>
                      </a:pPr>
                      <a:r>
                        <a:rPr sz="1100" b="1" dirty="0">
                          <a:latin typeface="Franklin Gothic Demi"/>
                          <a:cs typeface="Franklin Gothic Demi"/>
                        </a:rPr>
                        <a:t>Functional</a:t>
                      </a:r>
                      <a:r>
                        <a:rPr sz="1100" b="1" spc="-60" dirty="0">
                          <a:latin typeface="Franklin Gothic Demi"/>
                          <a:cs typeface="Franklin Gothic Demi"/>
                        </a:rPr>
                        <a:t> </a:t>
                      </a:r>
                      <a:r>
                        <a:rPr sz="1100" b="1" spc="-20" dirty="0">
                          <a:latin typeface="Franklin Gothic Demi"/>
                          <a:cs typeface="Franklin Gothic Demi"/>
                        </a:rPr>
                        <a:t>Area</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dirty="0">
                          <a:latin typeface="Franklin Gothic Demi"/>
                          <a:cs typeface="Franklin Gothic Demi"/>
                        </a:rPr>
                        <a:t>Security</a:t>
                      </a:r>
                      <a:r>
                        <a:rPr sz="1100" b="1" spc="-40" dirty="0">
                          <a:latin typeface="Franklin Gothic Demi"/>
                          <a:cs typeface="Franklin Gothic Demi"/>
                        </a:rPr>
                        <a:t> </a:t>
                      </a:r>
                      <a:r>
                        <a:rPr sz="1100" b="1" spc="-10" dirty="0">
                          <a:latin typeface="Franklin Gothic Demi"/>
                          <a:cs typeface="Franklin Gothic Demi"/>
                        </a:rPr>
                        <a:t>Objective</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spc="-10" dirty="0">
                          <a:latin typeface="Franklin Gothic Demi"/>
                          <a:cs typeface="Franklin Gothic Demi"/>
                        </a:rPr>
                        <a:t>Definition</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extLst>
                  <a:ext uri="{0D108BD9-81ED-4DB2-BD59-A6C34878D82A}">
                    <a16:rowId xmlns:a16="http://schemas.microsoft.com/office/drawing/2014/main" val="10000"/>
                  </a:ext>
                </a:extLst>
              </a:tr>
              <a:tr h="351865">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0080"/>
                    </a:solidFill>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58115">
                        <a:lnSpc>
                          <a:spcPts val="1250"/>
                        </a:lnSpc>
                        <a:spcBef>
                          <a:spcPts val="30"/>
                        </a:spcBef>
                      </a:pPr>
                      <a:r>
                        <a:rPr sz="1000" dirty="0">
                          <a:latin typeface="Franklin Gothic Book"/>
                          <a:cs typeface="Franklin Gothic Book"/>
                        </a:rPr>
                        <a:t>monitoring</a:t>
                      </a:r>
                      <a:r>
                        <a:rPr sz="1000" spc="-35"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a:t>
                      </a:r>
                      <a:r>
                        <a:rPr sz="1000" dirty="0">
                          <a:latin typeface="Franklin Gothic Book"/>
                          <a:cs typeface="Franklin Gothic Book"/>
                        </a:rPr>
                        <a:t>planning</a:t>
                      </a:r>
                      <a:r>
                        <a:rPr sz="1000" spc="-35" dirty="0">
                          <a:latin typeface="Franklin Gothic Book"/>
                          <a:cs typeface="Franklin Gothic Book"/>
                        </a:rPr>
                        <a:t> </a:t>
                      </a:r>
                      <a:r>
                        <a:rPr sz="1000" dirty="0">
                          <a:latin typeface="Franklin Gothic Book"/>
                          <a:cs typeface="Franklin Gothic Book"/>
                        </a:rPr>
                        <a:t>of</a:t>
                      </a:r>
                      <a:r>
                        <a:rPr sz="1000" spc="-10" dirty="0">
                          <a:latin typeface="Franklin Gothic Book"/>
                          <a:cs typeface="Franklin Gothic Book"/>
                        </a:rPr>
                        <a:t> </a:t>
                      </a:r>
                      <a:r>
                        <a:rPr sz="1000" dirty="0">
                          <a:latin typeface="Franklin Gothic Book"/>
                          <a:cs typeface="Franklin Gothic Book"/>
                        </a:rPr>
                        <a:t>future</a:t>
                      </a:r>
                      <a:r>
                        <a:rPr sz="1000" spc="-20" dirty="0">
                          <a:latin typeface="Franklin Gothic Book"/>
                          <a:cs typeface="Franklin Gothic Book"/>
                        </a:rPr>
                        <a:t> </a:t>
                      </a:r>
                      <a:r>
                        <a:rPr sz="1000" dirty="0">
                          <a:latin typeface="Franklin Gothic Book"/>
                          <a:cs typeface="Franklin Gothic Book"/>
                        </a:rPr>
                        <a:t>system</a:t>
                      </a:r>
                      <a:r>
                        <a:rPr sz="1000" spc="-25" dirty="0">
                          <a:latin typeface="Franklin Gothic Book"/>
                          <a:cs typeface="Franklin Gothic Book"/>
                        </a:rPr>
                        <a:t> </a:t>
                      </a:r>
                      <a:r>
                        <a:rPr sz="1000" spc="-10" dirty="0">
                          <a:latin typeface="Franklin Gothic Book"/>
                          <a:cs typeface="Franklin Gothic Book"/>
                        </a:rPr>
                        <a:t>developments</a:t>
                      </a:r>
                      <a:r>
                        <a:rPr sz="1000" spc="-20" dirty="0">
                          <a:latin typeface="Franklin Gothic Book"/>
                          <a:cs typeface="Franklin Gothic Book"/>
                        </a:rPr>
                        <a:t> </a:t>
                      </a:r>
                      <a:r>
                        <a:rPr sz="1000" dirty="0">
                          <a:latin typeface="Franklin Gothic Book"/>
                          <a:cs typeface="Franklin Gothic Book"/>
                        </a:rPr>
                        <a:t>that</a:t>
                      </a:r>
                      <a:r>
                        <a:rPr sz="1000" spc="-20" dirty="0">
                          <a:latin typeface="Franklin Gothic Book"/>
                          <a:cs typeface="Franklin Gothic Book"/>
                        </a:rPr>
                        <a:t> </a:t>
                      </a:r>
                      <a:r>
                        <a:rPr sz="1000" dirty="0">
                          <a:latin typeface="Franklin Gothic Book"/>
                          <a:cs typeface="Franklin Gothic Book"/>
                        </a:rPr>
                        <a:t>enable</a:t>
                      </a:r>
                      <a:r>
                        <a:rPr sz="1000" spc="-2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spc="-10" dirty="0">
                          <a:latin typeface="Franklin Gothic Book"/>
                          <a:cs typeface="Franklin Gothic Book"/>
                        </a:rPr>
                        <a:t>organization</a:t>
                      </a:r>
                      <a:r>
                        <a:rPr sz="1000" spc="-25"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spc="-10" dirty="0">
                          <a:latin typeface="Franklin Gothic Book"/>
                          <a:cs typeface="Franklin Gothic Book"/>
                        </a:rPr>
                        <a:t>leverage </a:t>
                      </a:r>
                      <a:r>
                        <a:rPr sz="1000" dirty="0">
                          <a:latin typeface="Franklin Gothic Book"/>
                          <a:cs typeface="Franklin Gothic Book"/>
                        </a:rPr>
                        <a:t>modern</a:t>
                      </a:r>
                      <a:r>
                        <a:rPr sz="1000" spc="-45" dirty="0">
                          <a:latin typeface="Franklin Gothic Book"/>
                          <a:cs typeface="Franklin Gothic Book"/>
                        </a:rPr>
                        <a:t> </a:t>
                      </a:r>
                      <a:r>
                        <a:rPr sz="1000" dirty="0">
                          <a:latin typeface="Franklin Gothic Book"/>
                          <a:cs typeface="Franklin Gothic Book"/>
                        </a:rPr>
                        <a:t>technology</a:t>
                      </a:r>
                      <a:r>
                        <a:rPr sz="1000" spc="-50"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reduce</a:t>
                      </a:r>
                      <a:r>
                        <a:rPr sz="1000" spc="-45" dirty="0">
                          <a:latin typeface="Franklin Gothic Book"/>
                          <a:cs typeface="Franklin Gothic Book"/>
                        </a:rPr>
                        <a:t> </a:t>
                      </a:r>
                      <a:r>
                        <a:rPr sz="1000" dirty="0">
                          <a:latin typeface="Franklin Gothic Book"/>
                          <a:cs typeface="Franklin Gothic Book"/>
                        </a:rPr>
                        <a:t>technical</a:t>
                      </a:r>
                      <a:r>
                        <a:rPr sz="1000" spc="-45" dirty="0">
                          <a:latin typeface="Franklin Gothic Book"/>
                          <a:cs typeface="Franklin Gothic Book"/>
                        </a:rPr>
                        <a:t> </a:t>
                      </a:r>
                      <a:r>
                        <a:rPr sz="1000" spc="-20" dirty="0">
                          <a:latin typeface="Franklin Gothic Book"/>
                          <a:cs typeface="Franklin Gothic Book"/>
                        </a:rPr>
                        <a:t>debt.</a:t>
                      </a:r>
                      <a:endParaRPr sz="1000">
                        <a:latin typeface="Franklin Gothic Book"/>
                        <a:cs typeface="Franklin Gothic Book"/>
                      </a:endParaRPr>
                    </a:p>
                  </a:txBody>
                  <a:tcPr marL="0" marR="0" marT="336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978834">
                <a:tc rowSpan="4">
                  <a:txBody>
                    <a:bodyPr/>
                    <a:lstStyle/>
                    <a:p>
                      <a:pPr marL="438784">
                        <a:lnSpc>
                          <a:spcPct val="100000"/>
                        </a:lnSpc>
                        <a:spcBef>
                          <a:spcPts val="530"/>
                        </a:spcBef>
                      </a:pPr>
                      <a:r>
                        <a:rPr sz="1000" spc="-10" dirty="0">
                          <a:latin typeface="Franklin Gothic Book"/>
                          <a:cs typeface="Franklin Gothic Book"/>
                        </a:rPr>
                        <a:t>DETECT</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67945">
                        <a:lnSpc>
                          <a:spcPct val="100000"/>
                        </a:lnSpc>
                        <a:spcBef>
                          <a:spcPts val="530"/>
                        </a:spcBef>
                      </a:pPr>
                      <a:r>
                        <a:rPr sz="1000" dirty="0">
                          <a:latin typeface="Franklin Gothic Book"/>
                          <a:cs typeface="Franklin Gothic Book"/>
                        </a:rPr>
                        <a:t>Vulnerability</a:t>
                      </a:r>
                      <a:r>
                        <a:rPr sz="1000" spc="-55" dirty="0">
                          <a:latin typeface="Franklin Gothic Book"/>
                          <a:cs typeface="Franklin Gothic Book"/>
                        </a:rPr>
                        <a:t> </a:t>
                      </a:r>
                      <a:r>
                        <a:rPr sz="1000" spc="-10" dirty="0">
                          <a:latin typeface="Franklin Gothic Book"/>
                          <a:cs typeface="Franklin Gothic Book"/>
                        </a:rPr>
                        <a:t>Assessment</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80010">
                        <a:lnSpc>
                          <a:spcPts val="1250"/>
                        </a:lnSpc>
                        <a:spcBef>
                          <a:spcPts val="630"/>
                        </a:spcBef>
                      </a:pPr>
                      <a:r>
                        <a:rPr sz="1000" spc="-10" dirty="0">
                          <a:latin typeface="Franklin Gothic Book"/>
                          <a:cs typeface="Franklin Gothic Book"/>
                        </a:rPr>
                        <a:t>Assessment</a:t>
                      </a:r>
                      <a:r>
                        <a:rPr sz="1000" spc="-30"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monitoring</a:t>
                      </a:r>
                      <a:r>
                        <a:rPr sz="1000" spc="-25"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spc="-10" dirty="0">
                          <a:latin typeface="Franklin Gothic Book"/>
                          <a:cs typeface="Franklin Gothic Book"/>
                        </a:rPr>
                        <a:t>vulnerability</a:t>
                      </a:r>
                      <a:r>
                        <a:rPr sz="1000" spc="-25" dirty="0">
                          <a:latin typeface="Franklin Gothic Book"/>
                          <a:cs typeface="Franklin Gothic Book"/>
                        </a:rPr>
                        <a:t> </a:t>
                      </a:r>
                      <a:r>
                        <a:rPr sz="1000" dirty="0">
                          <a:latin typeface="Franklin Gothic Book"/>
                          <a:cs typeface="Franklin Gothic Book"/>
                        </a:rPr>
                        <a:t>detection</a:t>
                      </a:r>
                      <a:r>
                        <a:rPr sz="1000" spc="-25"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remediation</a:t>
                      </a:r>
                      <a:r>
                        <a:rPr sz="1000" spc="-20" dirty="0">
                          <a:latin typeface="Franklin Gothic Book"/>
                          <a:cs typeface="Franklin Gothic Book"/>
                        </a:rPr>
                        <a:t> </a:t>
                      </a:r>
                      <a:r>
                        <a:rPr sz="1000" dirty="0">
                          <a:latin typeface="Franklin Gothic Book"/>
                          <a:cs typeface="Franklin Gothic Book"/>
                        </a:rPr>
                        <a:t>including</a:t>
                      </a:r>
                      <a:r>
                        <a:rPr sz="1000" spc="-30" dirty="0">
                          <a:latin typeface="Franklin Gothic Book"/>
                          <a:cs typeface="Franklin Gothic Book"/>
                        </a:rPr>
                        <a:t> </a:t>
                      </a:r>
                      <a:r>
                        <a:rPr sz="1000" spc="-10" dirty="0">
                          <a:latin typeface="Franklin Gothic Book"/>
                          <a:cs typeface="Franklin Gothic Book"/>
                        </a:rPr>
                        <a:t>patch management</a:t>
                      </a:r>
                      <a:r>
                        <a:rPr sz="1000" spc="-5" dirty="0">
                          <a:latin typeface="Franklin Gothic Book"/>
                          <a:cs typeface="Franklin Gothic Book"/>
                        </a:rPr>
                        <a:t> </a:t>
                      </a:r>
                      <a:r>
                        <a:rPr sz="1000" spc="-10" dirty="0">
                          <a:latin typeface="Franklin Gothic Book"/>
                          <a:cs typeface="Franklin Gothic Book"/>
                        </a:rPr>
                        <a:t>processes, configuration management,</a:t>
                      </a:r>
                      <a:r>
                        <a:rPr sz="1000" spc="5" dirty="0">
                          <a:latin typeface="Franklin Gothic Book"/>
                          <a:cs typeface="Franklin Gothic Book"/>
                        </a:rPr>
                        <a:t> </a:t>
                      </a:r>
                      <a:r>
                        <a:rPr sz="1000" dirty="0">
                          <a:latin typeface="Franklin Gothic Book"/>
                          <a:cs typeface="Franklin Gothic Book"/>
                        </a:rPr>
                        <a:t>system,</a:t>
                      </a:r>
                      <a:r>
                        <a:rPr sz="1000" spc="5" dirty="0">
                          <a:latin typeface="Franklin Gothic Book"/>
                          <a:cs typeface="Franklin Gothic Book"/>
                        </a:rPr>
                        <a:t> </a:t>
                      </a:r>
                      <a:r>
                        <a:rPr sz="1000" dirty="0">
                          <a:latin typeface="Franklin Gothic Book"/>
                          <a:cs typeface="Franklin Gothic Book"/>
                        </a:rPr>
                        <a:t>database</a:t>
                      </a:r>
                      <a:r>
                        <a:rPr sz="1000" spc="-10"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a:t>
                      </a:r>
                      <a:r>
                        <a:rPr sz="1000" spc="-10" dirty="0">
                          <a:latin typeface="Franklin Gothic Book"/>
                          <a:cs typeface="Franklin Gothic Book"/>
                        </a:rPr>
                        <a:t>application</a:t>
                      </a:r>
                      <a:r>
                        <a:rPr sz="1000" spc="-5" dirty="0">
                          <a:latin typeface="Franklin Gothic Book"/>
                          <a:cs typeface="Franklin Gothic Book"/>
                        </a:rPr>
                        <a:t> </a:t>
                      </a:r>
                      <a:r>
                        <a:rPr sz="1000" spc="-10" dirty="0">
                          <a:latin typeface="Franklin Gothic Book"/>
                          <a:cs typeface="Franklin Gothic Book"/>
                        </a:rPr>
                        <a:t>security vulnerabilities.</a:t>
                      </a:r>
                      <a:r>
                        <a:rPr sz="1000" spc="-35" dirty="0">
                          <a:latin typeface="Franklin Gothic Book"/>
                          <a:cs typeface="Franklin Gothic Book"/>
                        </a:rPr>
                        <a:t> </a:t>
                      </a:r>
                      <a:r>
                        <a:rPr sz="1000" dirty="0">
                          <a:latin typeface="Franklin Gothic Book"/>
                          <a:cs typeface="Franklin Gothic Book"/>
                        </a:rPr>
                        <a:t>Test</a:t>
                      </a:r>
                      <a:r>
                        <a:rPr sz="1000" spc="-35"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spc="-10" dirty="0">
                          <a:latin typeface="Franklin Gothic Book"/>
                          <a:cs typeface="Franklin Gothic Book"/>
                        </a:rPr>
                        <a:t>evaluate</a:t>
                      </a:r>
                      <a:r>
                        <a:rPr sz="1000" spc="-30" dirty="0">
                          <a:latin typeface="Franklin Gothic Book"/>
                          <a:cs typeface="Franklin Gothic Book"/>
                        </a:rPr>
                        <a:t> </a:t>
                      </a:r>
                      <a:r>
                        <a:rPr sz="1000" dirty="0">
                          <a:latin typeface="Franklin Gothic Book"/>
                          <a:cs typeface="Franklin Gothic Book"/>
                        </a:rPr>
                        <a:t>security</a:t>
                      </a:r>
                      <a:r>
                        <a:rPr sz="1000" spc="-25" dirty="0">
                          <a:latin typeface="Franklin Gothic Book"/>
                          <a:cs typeface="Franklin Gothic Book"/>
                        </a:rPr>
                        <a:t> </a:t>
                      </a:r>
                      <a:r>
                        <a:rPr sz="1000" dirty="0">
                          <a:latin typeface="Franklin Gothic Book"/>
                          <a:cs typeface="Franklin Gothic Book"/>
                        </a:rPr>
                        <a:t>controls</a:t>
                      </a:r>
                      <a:r>
                        <a:rPr sz="1000" spc="-2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security</a:t>
                      </a:r>
                      <a:r>
                        <a:rPr sz="1000" spc="-30" dirty="0">
                          <a:latin typeface="Franklin Gothic Book"/>
                          <a:cs typeface="Franklin Gothic Book"/>
                        </a:rPr>
                        <a:t> </a:t>
                      </a:r>
                      <a:r>
                        <a:rPr sz="1000" dirty="0">
                          <a:latin typeface="Franklin Gothic Book"/>
                          <a:cs typeface="Franklin Gothic Book"/>
                        </a:rPr>
                        <a:t>defenses</a:t>
                      </a:r>
                      <a:r>
                        <a:rPr sz="1000" spc="-20"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ensure</a:t>
                      </a:r>
                      <a:r>
                        <a:rPr sz="1000" spc="-20" dirty="0">
                          <a:latin typeface="Franklin Gothic Book"/>
                          <a:cs typeface="Franklin Gothic Book"/>
                        </a:rPr>
                        <a:t> </a:t>
                      </a:r>
                      <a:r>
                        <a:rPr sz="1000" dirty="0">
                          <a:latin typeface="Franklin Gothic Book"/>
                          <a:cs typeface="Franklin Gothic Book"/>
                        </a:rPr>
                        <a:t>that</a:t>
                      </a:r>
                      <a:r>
                        <a:rPr sz="1000" spc="-25" dirty="0">
                          <a:latin typeface="Franklin Gothic Book"/>
                          <a:cs typeface="Franklin Gothic Book"/>
                        </a:rPr>
                        <a:t> </a:t>
                      </a:r>
                      <a:r>
                        <a:rPr sz="1000" spc="-10" dirty="0">
                          <a:latin typeface="Franklin Gothic Book"/>
                          <a:cs typeface="Franklin Gothic Book"/>
                        </a:rPr>
                        <a:t>required </a:t>
                      </a:r>
                      <a:r>
                        <a:rPr sz="1000" dirty="0">
                          <a:latin typeface="Franklin Gothic Book"/>
                          <a:cs typeface="Franklin Gothic Book"/>
                        </a:rPr>
                        <a:t>security</a:t>
                      </a:r>
                      <a:r>
                        <a:rPr sz="1000" spc="-45" dirty="0">
                          <a:latin typeface="Franklin Gothic Book"/>
                          <a:cs typeface="Franklin Gothic Book"/>
                        </a:rPr>
                        <a:t> </a:t>
                      </a:r>
                      <a:r>
                        <a:rPr sz="1000" dirty="0">
                          <a:latin typeface="Franklin Gothic Book"/>
                          <a:cs typeface="Franklin Gothic Book"/>
                        </a:rPr>
                        <a:t>posture</a:t>
                      </a:r>
                      <a:r>
                        <a:rPr sz="1000" spc="-35" dirty="0">
                          <a:latin typeface="Franklin Gothic Book"/>
                          <a:cs typeface="Franklin Gothic Book"/>
                        </a:rPr>
                        <a:t> </a:t>
                      </a:r>
                      <a:r>
                        <a:rPr sz="1000" dirty="0">
                          <a:latin typeface="Franklin Gothic Book"/>
                          <a:cs typeface="Franklin Gothic Book"/>
                        </a:rPr>
                        <a:t>levels</a:t>
                      </a:r>
                      <a:r>
                        <a:rPr sz="1000" spc="-40" dirty="0">
                          <a:latin typeface="Franklin Gothic Book"/>
                          <a:cs typeface="Franklin Gothic Book"/>
                        </a:rPr>
                        <a:t> </a:t>
                      </a:r>
                      <a:r>
                        <a:rPr sz="1000" dirty="0">
                          <a:latin typeface="Franklin Gothic Book"/>
                          <a:cs typeface="Franklin Gothic Book"/>
                        </a:rPr>
                        <a:t>are</a:t>
                      </a:r>
                      <a:r>
                        <a:rPr sz="1000" spc="-45" dirty="0">
                          <a:latin typeface="Franklin Gothic Book"/>
                          <a:cs typeface="Franklin Gothic Book"/>
                        </a:rPr>
                        <a:t> </a:t>
                      </a:r>
                      <a:r>
                        <a:rPr sz="1000" dirty="0">
                          <a:latin typeface="Franklin Gothic Book"/>
                          <a:cs typeface="Franklin Gothic Book"/>
                        </a:rPr>
                        <a:t>met.</a:t>
                      </a:r>
                      <a:r>
                        <a:rPr sz="1000" spc="-40" dirty="0">
                          <a:latin typeface="Franklin Gothic Book"/>
                          <a:cs typeface="Franklin Gothic Book"/>
                        </a:rPr>
                        <a:t> </a:t>
                      </a:r>
                      <a:r>
                        <a:rPr sz="1000" dirty="0">
                          <a:latin typeface="Franklin Gothic Book"/>
                          <a:cs typeface="Franklin Gothic Book"/>
                        </a:rPr>
                        <a:t>Perform</a:t>
                      </a:r>
                      <a:r>
                        <a:rPr sz="1000" spc="-35" dirty="0">
                          <a:latin typeface="Franklin Gothic Book"/>
                          <a:cs typeface="Franklin Gothic Book"/>
                        </a:rPr>
                        <a:t> </a:t>
                      </a:r>
                      <a:r>
                        <a:rPr sz="1000" dirty="0">
                          <a:latin typeface="Franklin Gothic Book"/>
                          <a:cs typeface="Franklin Gothic Book"/>
                        </a:rPr>
                        <a:t>and/or</a:t>
                      </a:r>
                      <a:r>
                        <a:rPr sz="1000" spc="-45" dirty="0">
                          <a:latin typeface="Franklin Gothic Book"/>
                          <a:cs typeface="Franklin Gothic Book"/>
                        </a:rPr>
                        <a:t> </a:t>
                      </a:r>
                      <a:r>
                        <a:rPr sz="1000" dirty="0">
                          <a:latin typeface="Franklin Gothic Book"/>
                          <a:cs typeface="Franklin Gothic Book"/>
                        </a:rPr>
                        <a:t>facilitate</a:t>
                      </a:r>
                      <a:r>
                        <a:rPr sz="1000" spc="-35" dirty="0">
                          <a:latin typeface="Franklin Gothic Book"/>
                          <a:cs typeface="Franklin Gothic Book"/>
                        </a:rPr>
                        <a:t> </a:t>
                      </a:r>
                      <a:r>
                        <a:rPr sz="1000" dirty="0">
                          <a:latin typeface="Franklin Gothic Book"/>
                          <a:cs typeface="Franklin Gothic Book"/>
                        </a:rPr>
                        <a:t>ongoing</a:t>
                      </a:r>
                      <a:r>
                        <a:rPr sz="1000" spc="-40"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periodic</a:t>
                      </a:r>
                      <a:r>
                        <a:rPr sz="1000" spc="-45" dirty="0">
                          <a:latin typeface="Franklin Gothic Book"/>
                          <a:cs typeface="Franklin Gothic Book"/>
                        </a:rPr>
                        <a:t> </a:t>
                      </a:r>
                      <a:r>
                        <a:rPr sz="1000" dirty="0">
                          <a:latin typeface="Franklin Gothic Book"/>
                          <a:cs typeface="Franklin Gothic Book"/>
                        </a:rPr>
                        <a:t>penetration</a:t>
                      </a:r>
                      <a:r>
                        <a:rPr sz="1000" spc="-50" dirty="0">
                          <a:latin typeface="Franklin Gothic Book"/>
                          <a:cs typeface="Franklin Gothic Book"/>
                        </a:rPr>
                        <a:t> </a:t>
                      </a:r>
                      <a:r>
                        <a:rPr sz="1000" spc="-10" dirty="0">
                          <a:latin typeface="Franklin Gothic Book"/>
                          <a:cs typeface="Franklin Gothic Book"/>
                        </a:rPr>
                        <a:t>testing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security</a:t>
                      </a:r>
                      <a:r>
                        <a:rPr sz="1000" spc="-40" dirty="0">
                          <a:latin typeface="Franklin Gothic Book"/>
                          <a:cs typeface="Franklin Gothic Book"/>
                        </a:rPr>
                        <a:t> </a:t>
                      </a:r>
                      <a:r>
                        <a:rPr sz="1000" dirty="0">
                          <a:latin typeface="Franklin Gothic Book"/>
                          <a:cs typeface="Franklin Gothic Book"/>
                        </a:rPr>
                        <a:t>defenses.</a:t>
                      </a:r>
                      <a:r>
                        <a:rPr sz="1000" spc="-25" dirty="0">
                          <a:latin typeface="Franklin Gothic Book"/>
                          <a:cs typeface="Franklin Gothic Book"/>
                        </a:rPr>
                        <a:t> </a:t>
                      </a:r>
                      <a:r>
                        <a:rPr sz="1000" dirty="0">
                          <a:latin typeface="Franklin Gothic Book"/>
                          <a:cs typeface="Franklin Gothic Book"/>
                        </a:rPr>
                        <a:t>Evaluate</a:t>
                      </a:r>
                      <a:r>
                        <a:rPr sz="1000" spc="-25" dirty="0">
                          <a:latin typeface="Franklin Gothic Book"/>
                          <a:cs typeface="Franklin Gothic Book"/>
                        </a:rPr>
                        <a:t> </a:t>
                      </a:r>
                      <a:r>
                        <a:rPr sz="1000" dirty="0">
                          <a:latin typeface="Franklin Gothic Book"/>
                          <a:cs typeface="Franklin Gothic Book"/>
                        </a:rPr>
                        <a:t>results</a:t>
                      </a:r>
                      <a:r>
                        <a:rPr sz="1000" spc="-35"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dirty="0">
                          <a:latin typeface="Franklin Gothic Book"/>
                          <a:cs typeface="Franklin Gothic Book"/>
                        </a:rPr>
                        <a:t>various</a:t>
                      </a:r>
                      <a:r>
                        <a:rPr sz="1000" spc="-35" dirty="0">
                          <a:latin typeface="Franklin Gothic Book"/>
                          <a:cs typeface="Franklin Gothic Book"/>
                        </a:rPr>
                        <a:t> </a:t>
                      </a:r>
                      <a:r>
                        <a:rPr sz="1000" spc="-10" dirty="0">
                          <a:latin typeface="Franklin Gothic Book"/>
                          <a:cs typeface="Franklin Gothic Book"/>
                        </a:rPr>
                        <a:t>penetration</a:t>
                      </a:r>
                      <a:r>
                        <a:rPr sz="1000" spc="-25" dirty="0">
                          <a:latin typeface="Franklin Gothic Book"/>
                          <a:cs typeface="Franklin Gothic Book"/>
                        </a:rPr>
                        <a:t> </a:t>
                      </a:r>
                      <a:r>
                        <a:rPr sz="1000" dirty="0">
                          <a:latin typeface="Franklin Gothic Book"/>
                          <a:cs typeface="Franklin Gothic Book"/>
                        </a:rPr>
                        <a:t>tests</a:t>
                      </a:r>
                      <a:r>
                        <a:rPr sz="1000" spc="-25"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provide</a:t>
                      </a:r>
                      <a:r>
                        <a:rPr sz="1000" spc="-35" dirty="0">
                          <a:latin typeface="Franklin Gothic Book"/>
                          <a:cs typeface="Franklin Gothic Book"/>
                        </a:rPr>
                        <a:t> </a:t>
                      </a:r>
                      <a:r>
                        <a:rPr sz="1000" dirty="0">
                          <a:latin typeface="Franklin Gothic Book"/>
                          <a:cs typeface="Franklin Gothic Book"/>
                        </a:rPr>
                        <a:t>risk</a:t>
                      </a:r>
                      <a:r>
                        <a:rPr sz="1000" spc="-30" dirty="0">
                          <a:latin typeface="Franklin Gothic Book"/>
                          <a:cs typeface="Franklin Gothic Book"/>
                        </a:rPr>
                        <a:t> </a:t>
                      </a:r>
                      <a:r>
                        <a:rPr sz="1000" spc="-10" dirty="0">
                          <a:latin typeface="Franklin Gothic Book"/>
                          <a:cs typeface="Franklin Gothic Book"/>
                        </a:rPr>
                        <a:t>based </a:t>
                      </a:r>
                      <a:r>
                        <a:rPr sz="1000" dirty="0">
                          <a:latin typeface="Franklin Gothic Book"/>
                          <a:cs typeface="Franklin Gothic Book"/>
                        </a:rPr>
                        <a:t>prioritization</a:t>
                      </a:r>
                      <a:r>
                        <a:rPr sz="1000" spc="-35"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spc="-10" dirty="0">
                          <a:latin typeface="Franklin Gothic Book"/>
                          <a:cs typeface="Franklin Gothic Book"/>
                        </a:rPr>
                        <a:t>mitigation.</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837640">
                <a:tc vMerge="1">
                  <a:txBody>
                    <a:bodyPr/>
                    <a:lstStyle/>
                    <a:p>
                      <a:endParaRPr/>
                    </a:p>
                  </a:txBody>
                  <a:tcPr marL="0" marR="0" marT="673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67945">
                        <a:lnSpc>
                          <a:spcPct val="100000"/>
                        </a:lnSpc>
                        <a:spcBef>
                          <a:spcPts val="530"/>
                        </a:spcBef>
                      </a:pPr>
                      <a:r>
                        <a:rPr sz="1000" dirty="0">
                          <a:latin typeface="Franklin Gothic Book"/>
                          <a:cs typeface="Franklin Gothic Book"/>
                        </a:rPr>
                        <a:t>Malware</a:t>
                      </a:r>
                      <a:r>
                        <a:rPr sz="1000" spc="-30" dirty="0">
                          <a:latin typeface="Franklin Gothic Book"/>
                          <a:cs typeface="Franklin Gothic Book"/>
                        </a:rPr>
                        <a:t> </a:t>
                      </a:r>
                      <a:r>
                        <a:rPr sz="1000" spc="-10" dirty="0">
                          <a:latin typeface="Franklin Gothic Book"/>
                          <a:cs typeface="Franklin Gothic Book"/>
                        </a:rPr>
                        <a:t>Protection</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60020">
                        <a:lnSpc>
                          <a:spcPts val="1250"/>
                        </a:lnSpc>
                        <a:spcBef>
                          <a:spcPts val="630"/>
                        </a:spcBef>
                      </a:pPr>
                      <a:r>
                        <a:rPr sz="1000" dirty="0">
                          <a:latin typeface="Franklin Gothic Book"/>
                          <a:cs typeface="Franklin Gothic Book"/>
                        </a:rPr>
                        <a:t>The</a:t>
                      </a:r>
                      <a:r>
                        <a:rPr sz="1000" spc="-25" dirty="0">
                          <a:latin typeface="Franklin Gothic Book"/>
                          <a:cs typeface="Franklin Gothic Book"/>
                        </a:rPr>
                        <a:t> </a:t>
                      </a:r>
                      <a:r>
                        <a:rPr sz="1000" spc="-10" dirty="0">
                          <a:latin typeface="Franklin Gothic Book"/>
                          <a:cs typeface="Franklin Gothic Book"/>
                        </a:rPr>
                        <a:t>prevention,</a:t>
                      </a:r>
                      <a:r>
                        <a:rPr sz="1000" spc="-40" dirty="0">
                          <a:latin typeface="Franklin Gothic Book"/>
                          <a:cs typeface="Franklin Gothic Book"/>
                        </a:rPr>
                        <a:t> </a:t>
                      </a:r>
                      <a:r>
                        <a:rPr sz="1000" dirty="0">
                          <a:latin typeface="Franklin Gothic Book"/>
                          <a:cs typeface="Franklin Gothic Book"/>
                        </a:rPr>
                        <a:t>detection</a:t>
                      </a:r>
                      <a:r>
                        <a:rPr sz="1000" spc="-30"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cleanup</a:t>
                      </a:r>
                      <a:r>
                        <a:rPr sz="1000" spc="-35" dirty="0">
                          <a:latin typeface="Franklin Gothic Book"/>
                          <a:cs typeface="Franklin Gothic Book"/>
                        </a:rPr>
                        <a:t> </a:t>
                      </a:r>
                      <a:r>
                        <a:rPr sz="1000" dirty="0">
                          <a:latin typeface="Franklin Gothic Book"/>
                          <a:cs typeface="Franklin Gothic Book"/>
                        </a:rPr>
                        <a:t>of</a:t>
                      </a:r>
                      <a:r>
                        <a:rPr sz="1000" spc="-35" dirty="0">
                          <a:latin typeface="Franklin Gothic Book"/>
                          <a:cs typeface="Franklin Gothic Book"/>
                        </a:rPr>
                        <a:t> </a:t>
                      </a:r>
                      <a:r>
                        <a:rPr sz="1000" dirty="0">
                          <a:latin typeface="Franklin Gothic Book"/>
                          <a:cs typeface="Franklin Gothic Book"/>
                        </a:rPr>
                        <a:t>Malicious</a:t>
                      </a:r>
                      <a:r>
                        <a:rPr sz="1000" spc="-30" dirty="0">
                          <a:latin typeface="Franklin Gothic Book"/>
                          <a:cs typeface="Franklin Gothic Book"/>
                        </a:rPr>
                        <a:t> </a:t>
                      </a:r>
                      <a:r>
                        <a:rPr sz="1000" dirty="0">
                          <a:latin typeface="Franklin Gothic Book"/>
                          <a:cs typeface="Franklin Gothic Book"/>
                        </a:rPr>
                        <a:t>Code</a:t>
                      </a:r>
                      <a:r>
                        <a:rPr sz="1000" spc="-25" dirty="0">
                          <a:latin typeface="Franklin Gothic Book"/>
                          <a:cs typeface="Franklin Gothic Book"/>
                        </a:rPr>
                        <a:t> </a:t>
                      </a:r>
                      <a:r>
                        <a:rPr sz="1000" dirty="0">
                          <a:latin typeface="Franklin Gothic Book"/>
                          <a:cs typeface="Franklin Gothic Book"/>
                        </a:rPr>
                        <a:t>(including</a:t>
                      </a:r>
                      <a:r>
                        <a:rPr sz="1000" spc="-30" dirty="0">
                          <a:latin typeface="Franklin Gothic Book"/>
                          <a:cs typeface="Franklin Gothic Book"/>
                        </a:rPr>
                        <a:t> </a:t>
                      </a:r>
                      <a:r>
                        <a:rPr sz="1000" dirty="0">
                          <a:latin typeface="Franklin Gothic Book"/>
                          <a:cs typeface="Franklin Gothic Book"/>
                        </a:rPr>
                        <a:t>virus,</a:t>
                      </a:r>
                      <a:r>
                        <a:rPr sz="1000" spc="-20" dirty="0">
                          <a:latin typeface="Franklin Gothic Book"/>
                          <a:cs typeface="Franklin Gothic Book"/>
                        </a:rPr>
                        <a:t> </a:t>
                      </a:r>
                      <a:r>
                        <a:rPr sz="1000" dirty="0">
                          <a:latin typeface="Franklin Gothic Book"/>
                          <a:cs typeface="Franklin Gothic Book"/>
                        </a:rPr>
                        <a:t>worm,</a:t>
                      </a:r>
                      <a:r>
                        <a:rPr sz="1000" spc="-25" dirty="0">
                          <a:latin typeface="Franklin Gothic Book"/>
                          <a:cs typeface="Franklin Gothic Book"/>
                        </a:rPr>
                        <a:t> </a:t>
                      </a:r>
                      <a:r>
                        <a:rPr sz="1000" dirty="0">
                          <a:latin typeface="Franklin Gothic Book"/>
                          <a:cs typeface="Franklin Gothic Book"/>
                        </a:rPr>
                        <a:t>Trojan,</a:t>
                      </a:r>
                      <a:r>
                        <a:rPr sz="1000" spc="-25" dirty="0">
                          <a:latin typeface="Franklin Gothic Book"/>
                          <a:cs typeface="Franklin Gothic Book"/>
                        </a:rPr>
                        <a:t> </a:t>
                      </a:r>
                      <a:r>
                        <a:rPr sz="1000" spc="-10" dirty="0">
                          <a:latin typeface="Franklin Gothic Book"/>
                          <a:cs typeface="Franklin Gothic Book"/>
                        </a:rPr>
                        <a:t>Spyware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other</a:t>
                      </a:r>
                      <a:r>
                        <a:rPr sz="1000" spc="-35" dirty="0">
                          <a:latin typeface="Franklin Gothic Book"/>
                          <a:cs typeface="Franklin Gothic Book"/>
                        </a:rPr>
                        <a:t> </a:t>
                      </a:r>
                      <a:r>
                        <a:rPr sz="1000" dirty="0">
                          <a:latin typeface="Franklin Gothic Book"/>
                          <a:cs typeface="Franklin Gothic Book"/>
                        </a:rPr>
                        <a:t>similar</a:t>
                      </a:r>
                      <a:r>
                        <a:rPr sz="1000" spc="-25" dirty="0">
                          <a:latin typeface="Franklin Gothic Book"/>
                          <a:cs typeface="Franklin Gothic Book"/>
                        </a:rPr>
                        <a:t> </a:t>
                      </a:r>
                      <a:r>
                        <a:rPr sz="1000" spc="-10" dirty="0">
                          <a:latin typeface="Franklin Gothic Book"/>
                          <a:cs typeface="Franklin Gothic Book"/>
                        </a:rPr>
                        <a:t>variants).</a:t>
                      </a:r>
                      <a:r>
                        <a:rPr sz="1000" spc="-20" dirty="0">
                          <a:latin typeface="Franklin Gothic Book"/>
                          <a:cs typeface="Franklin Gothic Book"/>
                        </a:rPr>
                        <a:t> </a:t>
                      </a:r>
                      <a:r>
                        <a:rPr sz="1000" dirty="0">
                          <a:latin typeface="Franklin Gothic Book"/>
                          <a:cs typeface="Franklin Gothic Book"/>
                        </a:rPr>
                        <a:t>Protection</a:t>
                      </a:r>
                      <a:r>
                        <a:rPr sz="1000" spc="-20" dirty="0">
                          <a:latin typeface="Franklin Gothic Book"/>
                          <a:cs typeface="Franklin Gothic Book"/>
                        </a:rPr>
                        <a:t> </a:t>
                      </a:r>
                      <a:r>
                        <a:rPr sz="1000" dirty="0">
                          <a:latin typeface="Franklin Gothic Book"/>
                          <a:cs typeface="Franklin Gothic Book"/>
                        </a:rPr>
                        <a:t>is</a:t>
                      </a:r>
                      <a:r>
                        <a:rPr sz="1000" spc="-30" dirty="0">
                          <a:latin typeface="Franklin Gothic Book"/>
                          <a:cs typeface="Franklin Gothic Book"/>
                        </a:rPr>
                        <a:t> </a:t>
                      </a:r>
                      <a:r>
                        <a:rPr sz="1000" spc="-10" dirty="0">
                          <a:latin typeface="Franklin Gothic Book"/>
                          <a:cs typeface="Franklin Gothic Book"/>
                        </a:rPr>
                        <a:t>accomplished</a:t>
                      </a:r>
                      <a:r>
                        <a:rPr sz="1000" spc="-30" dirty="0">
                          <a:latin typeface="Franklin Gothic Book"/>
                          <a:cs typeface="Franklin Gothic Book"/>
                        </a:rPr>
                        <a:t> </a:t>
                      </a:r>
                      <a:r>
                        <a:rPr sz="1000" dirty="0">
                          <a:latin typeface="Franklin Gothic Book"/>
                          <a:cs typeface="Franklin Gothic Book"/>
                        </a:rPr>
                        <a:t>at</a:t>
                      </a:r>
                      <a:r>
                        <a:rPr sz="1000" spc="-25" dirty="0">
                          <a:latin typeface="Franklin Gothic Book"/>
                          <a:cs typeface="Franklin Gothic Book"/>
                        </a:rPr>
                        <a:t> </a:t>
                      </a:r>
                      <a:r>
                        <a:rPr sz="1000" dirty="0">
                          <a:latin typeface="Franklin Gothic Book"/>
                          <a:cs typeface="Franklin Gothic Book"/>
                        </a:rPr>
                        <a:t>varying</a:t>
                      </a:r>
                      <a:r>
                        <a:rPr sz="1000" spc="-25" dirty="0">
                          <a:latin typeface="Franklin Gothic Book"/>
                          <a:cs typeface="Franklin Gothic Book"/>
                        </a:rPr>
                        <a:t> </a:t>
                      </a:r>
                      <a:r>
                        <a:rPr sz="1000" dirty="0">
                          <a:latin typeface="Franklin Gothic Book"/>
                          <a:cs typeface="Franklin Gothic Book"/>
                        </a:rPr>
                        <a:t>layers</a:t>
                      </a:r>
                      <a:r>
                        <a:rPr sz="1000" spc="-20" dirty="0">
                          <a:latin typeface="Franklin Gothic Book"/>
                          <a:cs typeface="Franklin Gothic Book"/>
                        </a:rPr>
                        <a:t> </a:t>
                      </a:r>
                      <a:r>
                        <a:rPr sz="1000" dirty="0">
                          <a:latin typeface="Franklin Gothic Book"/>
                          <a:cs typeface="Franklin Gothic Book"/>
                        </a:rPr>
                        <a:t>including</a:t>
                      </a:r>
                      <a:r>
                        <a:rPr sz="1000" spc="-25" dirty="0">
                          <a:latin typeface="Franklin Gothic Book"/>
                          <a:cs typeface="Franklin Gothic Book"/>
                        </a:rPr>
                        <a:t> </a:t>
                      </a:r>
                      <a:r>
                        <a:rPr sz="1000" dirty="0">
                          <a:latin typeface="Franklin Gothic Book"/>
                          <a:cs typeface="Franklin Gothic Book"/>
                        </a:rPr>
                        <a:t>at</a:t>
                      </a:r>
                      <a:r>
                        <a:rPr sz="1000" spc="-2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host,</a:t>
                      </a:r>
                      <a:r>
                        <a:rPr sz="1000" spc="-20" dirty="0">
                          <a:latin typeface="Franklin Gothic Book"/>
                          <a:cs typeface="Franklin Gothic Book"/>
                        </a:rPr>
                        <a:t> </a:t>
                      </a:r>
                      <a:r>
                        <a:rPr sz="1000" spc="-25" dirty="0">
                          <a:latin typeface="Franklin Gothic Book"/>
                          <a:cs typeface="Franklin Gothic Book"/>
                        </a:rPr>
                        <a:t>at </a:t>
                      </a: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network,</a:t>
                      </a:r>
                      <a:r>
                        <a:rPr sz="1000" spc="-20" dirty="0">
                          <a:latin typeface="Franklin Gothic Book"/>
                          <a:cs typeface="Franklin Gothic Book"/>
                        </a:rPr>
                        <a:t> </a:t>
                      </a:r>
                      <a:r>
                        <a:rPr sz="1000" dirty="0">
                          <a:latin typeface="Franklin Gothic Book"/>
                          <a:cs typeface="Franklin Gothic Book"/>
                        </a:rPr>
                        <a:t>or</a:t>
                      </a:r>
                      <a:r>
                        <a:rPr sz="1000" spc="-25" dirty="0">
                          <a:latin typeface="Franklin Gothic Book"/>
                          <a:cs typeface="Franklin Gothic Book"/>
                        </a:rPr>
                        <a:t> </a:t>
                      </a:r>
                      <a:r>
                        <a:rPr sz="1000" dirty="0">
                          <a:latin typeface="Franklin Gothic Book"/>
                          <a:cs typeface="Franklin Gothic Book"/>
                        </a:rPr>
                        <a:t>at</a:t>
                      </a:r>
                      <a:r>
                        <a:rPr sz="1000" spc="-25"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gateway</a:t>
                      </a:r>
                      <a:r>
                        <a:rPr sz="1000" spc="-20" dirty="0">
                          <a:latin typeface="Franklin Gothic Book"/>
                          <a:cs typeface="Franklin Gothic Book"/>
                        </a:rPr>
                        <a:t> </a:t>
                      </a:r>
                      <a:r>
                        <a:rPr sz="1000" dirty="0">
                          <a:latin typeface="Franklin Gothic Book"/>
                          <a:cs typeface="Franklin Gothic Book"/>
                        </a:rPr>
                        <a:t>perimeter.</a:t>
                      </a:r>
                      <a:r>
                        <a:rPr sz="1000" spc="-20" dirty="0">
                          <a:latin typeface="Franklin Gothic Book"/>
                          <a:cs typeface="Franklin Gothic Book"/>
                        </a:rPr>
                        <a:t> </a:t>
                      </a:r>
                      <a:r>
                        <a:rPr sz="1000" spc="-10" dirty="0">
                          <a:latin typeface="Franklin Gothic Book"/>
                          <a:cs typeface="Franklin Gothic Book"/>
                        </a:rPr>
                        <a:t>Protection</a:t>
                      </a:r>
                      <a:r>
                        <a:rPr sz="1000" spc="-30" dirty="0">
                          <a:latin typeface="Franklin Gothic Book"/>
                          <a:cs typeface="Franklin Gothic Book"/>
                        </a:rPr>
                        <a:t> </a:t>
                      </a:r>
                      <a:r>
                        <a:rPr sz="1000" spc="-10" dirty="0">
                          <a:latin typeface="Franklin Gothic Book"/>
                          <a:cs typeface="Franklin Gothic Book"/>
                        </a:rPr>
                        <a:t>mechanisms</a:t>
                      </a:r>
                      <a:r>
                        <a:rPr sz="1000" spc="-20" dirty="0">
                          <a:latin typeface="Franklin Gothic Book"/>
                          <a:cs typeface="Franklin Gothic Book"/>
                        </a:rPr>
                        <a:t> </a:t>
                      </a:r>
                      <a:r>
                        <a:rPr sz="1000" dirty="0">
                          <a:latin typeface="Franklin Gothic Book"/>
                          <a:cs typeface="Franklin Gothic Book"/>
                        </a:rPr>
                        <a:t>must</a:t>
                      </a:r>
                      <a:r>
                        <a:rPr sz="1000" spc="-25" dirty="0">
                          <a:latin typeface="Franklin Gothic Book"/>
                          <a:cs typeface="Franklin Gothic Book"/>
                        </a:rPr>
                        <a:t> </a:t>
                      </a:r>
                      <a:r>
                        <a:rPr sz="1000" dirty="0">
                          <a:latin typeface="Franklin Gothic Book"/>
                          <a:cs typeface="Franklin Gothic Book"/>
                        </a:rPr>
                        <a:t>be</a:t>
                      </a:r>
                      <a:r>
                        <a:rPr sz="1000" spc="-15" dirty="0">
                          <a:latin typeface="Franklin Gothic Book"/>
                          <a:cs typeface="Franklin Gothic Book"/>
                        </a:rPr>
                        <a:t> </a:t>
                      </a:r>
                      <a:r>
                        <a:rPr sz="1000" dirty="0">
                          <a:latin typeface="Franklin Gothic Book"/>
                          <a:cs typeface="Franklin Gothic Book"/>
                        </a:rPr>
                        <a:t>updated</a:t>
                      </a:r>
                      <a:r>
                        <a:rPr sz="1000" spc="-15" dirty="0">
                          <a:latin typeface="Franklin Gothic Book"/>
                          <a:cs typeface="Franklin Gothic Book"/>
                        </a:rPr>
                        <a:t> </a:t>
                      </a:r>
                      <a:r>
                        <a:rPr sz="1000" spc="-10" dirty="0">
                          <a:latin typeface="Franklin Gothic Book"/>
                          <a:cs typeface="Franklin Gothic Book"/>
                        </a:rPr>
                        <a:t>periodically </a:t>
                      </a:r>
                      <a:r>
                        <a:rPr sz="1000" dirty="0">
                          <a:latin typeface="Franklin Gothic Book"/>
                          <a:cs typeface="Franklin Gothic Book"/>
                        </a:rPr>
                        <a:t>and</a:t>
                      </a:r>
                      <a:r>
                        <a:rPr sz="1000" spc="-40" dirty="0">
                          <a:latin typeface="Franklin Gothic Book"/>
                          <a:cs typeface="Franklin Gothic Book"/>
                        </a:rPr>
                        <a:t> </a:t>
                      </a:r>
                      <a:r>
                        <a:rPr sz="1000" dirty="0">
                          <a:latin typeface="Franklin Gothic Book"/>
                          <a:cs typeface="Franklin Gothic Book"/>
                        </a:rPr>
                        <a:t>frequently</a:t>
                      </a:r>
                      <a:r>
                        <a:rPr sz="1000" spc="-30" dirty="0">
                          <a:latin typeface="Franklin Gothic Book"/>
                          <a:cs typeface="Franklin Gothic Book"/>
                        </a:rPr>
                        <a:t> </a:t>
                      </a:r>
                      <a:r>
                        <a:rPr sz="1000" dirty="0">
                          <a:latin typeface="Franklin Gothic Book"/>
                          <a:cs typeface="Franklin Gothic Book"/>
                        </a:rPr>
                        <a:t>to</a:t>
                      </a:r>
                      <a:r>
                        <a:rPr sz="1000" spc="-40" dirty="0">
                          <a:latin typeface="Franklin Gothic Book"/>
                          <a:cs typeface="Franklin Gothic Book"/>
                        </a:rPr>
                        <a:t> </a:t>
                      </a:r>
                      <a:r>
                        <a:rPr sz="1000" dirty="0">
                          <a:latin typeface="Franklin Gothic Book"/>
                          <a:cs typeface="Franklin Gothic Book"/>
                        </a:rPr>
                        <a:t>address</a:t>
                      </a:r>
                      <a:r>
                        <a:rPr sz="1000" spc="-35" dirty="0">
                          <a:latin typeface="Franklin Gothic Book"/>
                          <a:cs typeface="Franklin Gothic Book"/>
                        </a:rPr>
                        <a:t> </a:t>
                      </a:r>
                      <a:r>
                        <a:rPr sz="1000" dirty="0">
                          <a:latin typeface="Franklin Gothic Book"/>
                          <a:cs typeface="Franklin Gothic Book"/>
                        </a:rPr>
                        <a:t>evolving</a:t>
                      </a:r>
                      <a:r>
                        <a:rPr sz="1000" spc="-35" dirty="0">
                          <a:latin typeface="Franklin Gothic Book"/>
                          <a:cs typeface="Franklin Gothic Book"/>
                        </a:rPr>
                        <a:t> </a:t>
                      </a:r>
                      <a:r>
                        <a:rPr sz="1000" dirty="0">
                          <a:latin typeface="Franklin Gothic Book"/>
                          <a:cs typeface="Franklin Gothic Book"/>
                        </a:rPr>
                        <a:t>threats</a:t>
                      </a:r>
                      <a:r>
                        <a:rPr sz="1000" spc="-25" dirty="0">
                          <a:latin typeface="Franklin Gothic Book"/>
                          <a:cs typeface="Franklin Gothic Book"/>
                        </a:rPr>
                        <a:t> </a:t>
                      </a:r>
                      <a:r>
                        <a:rPr sz="1000" dirty="0">
                          <a:latin typeface="Franklin Gothic Book"/>
                          <a:cs typeface="Franklin Gothic Book"/>
                        </a:rPr>
                        <a:t>and</a:t>
                      </a:r>
                      <a:r>
                        <a:rPr sz="1000" spc="-40" dirty="0">
                          <a:latin typeface="Franklin Gothic Book"/>
                          <a:cs typeface="Franklin Gothic Book"/>
                        </a:rPr>
                        <a:t> </a:t>
                      </a:r>
                      <a:r>
                        <a:rPr sz="1000" dirty="0">
                          <a:latin typeface="Franklin Gothic Book"/>
                          <a:cs typeface="Franklin Gothic Book"/>
                        </a:rPr>
                        <a:t>monitored</a:t>
                      </a:r>
                      <a:r>
                        <a:rPr sz="1000" spc="-25"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provide</a:t>
                      </a:r>
                      <a:r>
                        <a:rPr sz="1000" spc="-30" dirty="0">
                          <a:latin typeface="Franklin Gothic Book"/>
                          <a:cs typeface="Franklin Gothic Book"/>
                        </a:rPr>
                        <a:t> </a:t>
                      </a:r>
                      <a:r>
                        <a:rPr sz="1000" dirty="0">
                          <a:latin typeface="Franklin Gothic Book"/>
                          <a:cs typeface="Franklin Gothic Book"/>
                        </a:rPr>
                        <a:t>manual</a:t>
                      </a:r>
                      <a:r>
                        <a:rPr sz="1000" spc="-30" dirty="0">
                          <a:latin typeface="Franklin Gothic Book"/>
                          <a:cs typeface="Franklin Gothic Book"/>
                        </a:rPr>
                        <a:t> </a:t>
                      </a:r>
                      <a:r>
                        <a:rPr sz="1000" spc="-10" dirty="0">
                          <a:latin typeface="Franklin Gothic Book"/>
                          <a:cs typeface="Franklin Gothic Book"/>
                        </a:rPr>
                        <a:t>intervention</a:t>
                      </a:r>
                      <a:r>
                        <a:rPr sz="1000" spc="-30" dirty="0">
                          <a:latin typeface="Franklin Gothic Book"/>
                          <a:cs typeface="Franklin Gothic Book"/>
                        </a:rPr>
                        <a:t> </a:t>
                      </a:r>
                      <a:r>
                        <a:rPr sz="1000" spc="-10" dirty="0">
                          <a:latin typeface="Franklin Gothic Book"/>
                          <a:cs typeface="Franklin Gothic Book"/>
                        </a:rPr>
                        <a:t>where required.</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957668">
                <a:tc vMerge="1">
                  <a:txBody>
                    <a:bodyPr/>
                    <a:lstStyle/>
                    <a:p>
                      <a:endParaRPr/>
                    </a:p>
                  </a:txBody>
                  <a:tcPr marL="0" marR="0" marT="673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67945" marR="233679">
                        <a:lnSpc>
                          <a:spcPts val="1250"/>
                        </a:lnSpc>
                        <a:spcBef>
                          <a:spcPts val="645"/>
                        </a:spcBef>
                      </a:pPr>
                      <a:r>
                        <a:rPr sz="1000" dirty="0">
                          <a:latin typeface="Franklin Gothic Book"/>
                          <a:cs typeface="Franklin Gothic Book"/>
                        </a:rPr>
                        <a:t>Security</a:t>
                      </a:r>
                      <a:r>
                        <a:rPr sz="1000" spc="-50" dirty="0">
                          <a:latin typeface="Franklin Gothic Book"/>
                          <a:cs typeface="Franklin Gothic Book"/>
                        </a:rPr>
                        <a:t> </a:t>
                      </a:r>
                      <a:r>
                        <a:rPr sz="1000" dirty="0">
                          <a:latin typeface="Franklin Gothic Book"/>
                          <a:cs typeface="Franklin Gothic Book"/>
                        </a:rPr>
                        <a:t>Monitoring</a:t>
                      </a:r>
                      <a:r>
                        <a:rPr sz="1000" spc="-55"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Event</a:t>
                      </a:r>
                      <a:r>
                        <a:rPr sz="1000" spc="-35" dirty="0">
                          <a:latin typeface="Franklin Gothic Book"/>
                          <a:cs typeface="Franklin Gothic Book"/>
                        </a:rPr>
                        <a:t> </a:t>
                      </a:r>
                      <a:r>
                        <a:rPr sz="1000" spc="-10" dirty="0">
                          <a:latin typeface="Franklin Gothic Book"/>
                          <a:cs typeface="Franklin Gothic Book"/>
                        </a:rPr>
                        <a:t>Analysis</a:t>
                      </a:r>
                      <a:endParaRPr sz="1000">
                        <a:latin typeface="Franklin Gothic Book"/>
                        <a:cs typeface="Franklin Gothic Book"/>
                      </a:endParaRPr>
                    </a:p>
                  </a:txBody>
                  <a:tcPr marL="0" marR="0" marT="7227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37795">
                        <a:lnSpc>
                          <a:spcPct val="94200"/>
                        </a:lnSpc>
                        <a:spcBef>
                          <a:spcPts val="620"/>
                        </a:spcBef>
                      </a:pPr>
                      <a:r>
                        <a:rPr sz="1000" dirty="0">
                          <a:latin typeface="Franklin Gothic Book"/>
                          <a:cs typeface="Franklin Gothic Book"/>
                        </a:rPr>
                        <a:t>Analysis</a:t>
                      </a:r>
                      <a:r>
                        <a:rPr sz="1000" spc="-25"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dirty="0">
                          <a:latin typeface="Franklin Gothic Book"/>
                          <a:cs typeface="Franklin Gothic Book"/>
                        </a:rPr>
                        <a:t>security</a:t>
                      </a:r>
                      <a:r>
                        <a:rPr sz="1000" spc="-30" dirty="0">
                          <a:latin typeface="Franklin Gothic Book"/>
                          <a:cs typeface="Franklin Gothic Book"/>
                        </a:rPr>
                        <a:t> </a:t>
                      </a:r>
                      <a:r>
                        <a:rPr sz="1000" dirty="0">
                          <a:latin typeface="Franklin Gothic Book"/>
                          <a:cs typeface="Franklin Gothic Book"/>
                        </a:rPr>
                        <a:t>events</a:t>
                      </a:r>
                      <a:r>
                        <a:rPr sz="1000" spc="-30" dirty="0">
                          <a:latin typeface="Franklin Gothic Book"/>
                          <a:cs typeface="Franklin Gothic Book"/>
                        </a:rPr>
                        <a:t> </a:t>
                      </a:r>
                      <a:r>
                        <a:rPr sz="1000" dirty="0">
                          <a:latin typeface="Franklin Gothic Book"/>
                          <a:cs typeface="Franklin Gothic Book"/>
                        </a:rPr>
                        <a:t>and</a:t>
                      </a:r>
                      <a:r>
                        <a:rPr sz="1000" spc="-15" dirty="0">
                          <a:latin typeface="Franklin Gothic Book"/>
                          <a:cs typeface="Franklin Gothic Book"/>
                        </a:rPr>
                        <a:t> </a:t>
                      </a:r>
                      <a:r>
                        <a:rPr sz="1000" dirty="0">
                          <a:latin typeface="Franklin Gothic Book"/>
                          <a:cs typeface="Franklin Gothic Book"/>
                        </a:rPr>
                        <a:t>alerts</a:t>
                      </a:r>
                      <a:r>
                        <a:rPr sz="1000" spc="-35" dirty="0">
                          <a:latin typeface="Franklin Gothic Book"/>
                          <a:cs typeface="Franklin Gothic Book"/>
                        </a:rPr>
                        <a:t> </a:t>
                      </a:r>
                      <a:r>
                        <a:rPr sz="1000" dirty="0">
                          <a:latin typeface="Franklin Gothic Book"/>
                          <a:cs typeface="Franklin Gothic Book"/>
                        </a:rPr>
                        <a:t>as</a:t>
                      </a:r>
                      <a:r>
                        <a:rPr sz="1000" spc="-30" dirty="0">
                          <a:latin typeface="Franklin Gothic Book"/>
                          <a:cs typeface="Franklin Gothic Book"/>
                        </a:rPr>
                        <a:t> </a:t>
                      </a:r>
                      <a:r>
                        <a:rPr sz="1000" dirty="0">
                          <a:latin typeface="Franklin Gothic Book"/>
                          <a:cs typeface="Franklin Gothic Book"/>
                        </a:rPr>
                        <a:t>detected</a:t>
                      </a:r>
                      <a:r>
                        <a:rPr sz="1000" spc="-15" dirty="0">
                          <a:latin typeface="Franklin Gothic Book"/>
                          <a:cs typeface="Franklin Gothic Book"/>
                        </a:rPr>
                        <a:t> </a:t>
                      </a:r>
                      <a:r>
                        <a:rPr sz="1000" dirty="0">
                          <a:latin typeface="Franklin Gothic Book"/>
                          <a:cs typeface="Franklin Gothic Book"/>
                        </a:rPr>
                        <a:t>by</a:t>
                      </a:r>
                      <a:r>
                        <a:rPr sz="1000" spc="-30"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array</a:t>
                      </a:r>
                      <a:r>
                        <a:rPr sz="1000" spc="-40"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dirty="0">
                          <a:latin typeface="Franklin Gothic Book"/>
                          <a:cs typeface="Franklin Gothic Book"/>
                        </a:rPr>
                        <a:t>security</a:t>
                      </a:r>
                      <a:r>
                        <a:rPr sz="1000" spc="-25" dirty="0">
                          <a:latin typeface="Franklin Gothic Book"/>
                          <a:cs typeface="Franklin Gothic Book"/>
                        </a:rPr>
                        <a:t> </a:t>
                      </a:r>
                      <a:r>
                        <a:rPr sz="1000" spc="-10" dirty="0">
                          <a:latin typeface="Franklin Gothic Book"/>
                          <a:cs typeface="Franklin Gothic Book"/>
                        </a:rPr>
                        <a:t>enforcement</a:t>
                      </a:r>
                      <a:r>
                        <a:rPr sz="1000" spc="-30" dirty="0">
                          <a:latin typeface="Franklin Gothic Book"/>
                          <a:cs typeface="Franklin Gothic Book"/>
                        </a:rPr>
                        <a:t> </a:t>
                      </a:r>
                      <a:r>
                        <a:rPr sz="1000" spc="-10" dirty="0">
                          <a:latin typeface="Franklin Gothic Book"/>
                          <a:cs typeface="Franklin Gothic Book"/>
                        </a:rPr>
                        <a:t>devices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log</a:t>
                      </a:r>
                      <a:r>
                        <a:rPr sz="1000" spc="-25" dirty="0">
                          <a:latin typeface="Franklin Gothic Book"/>
                          <a:cs typeface="Franklin Gothic Book"/>
                        </a:rPr>
                        <a:t> </a:t>
                      </a:r>
                      <a:r>
                        <a:rPr sz="1000" dirty="0">
                          <a:latin typeface="Franklin Gothic Book"/>
                          <a:cs typeface="Franklin Gothic Book"/>
                        </a:rPr>
                        <a:t>collection</a:t>
                      </a:r>
                      <a:r>
                        <a:rPr sz="1000" spc="-30" dirty="0">
                          <a:latin typeface="Franklin Gothic Book"/>
                          <a:cs typeface="Franklin Gothic Book"/>
                        </a:rPr>
                        <a:t> </a:t>
                      </a:r>
                      <a:r>
                        <a:rPr sz="1000" dirty="0">
                          <a:latin typeface="Franklin Gothic Book"/>
                          <a:cs typeface="Franklin Gothic Book"/>
                        </a:rPr>
                        <a:t>facilities</a:t>
                      </a:r>
                      <a:r>
                        <a:rPr sz="1000" spc="-35" dirty="0">
                          <a:latin typeface="Franklin Gothic Book"/>
                          <a:cs typeface="Franklin Gothic Book"/>
                        </a:rPr>
                        <a:t> </a:t>
                      </a:r>
                      <a:r>
                        <a:rPr sz="1000" dirty="0">
                          <a:latin typeface="Franklin Gothic Book"/>
                          <a:cs typeface="Franklin Gothic Book"/>
                        </a:rPr>
                        <a:t>implemented</a:t>
                      </a:r>
                      <a:r>
                        <a:rPr sz="1000" spc="-15" dirty="0">
                          <a:latin typeface="Franklin Gothic Book"/>
                          <a:cs typeface="Franklin Gothic Book"/>
                        </a:rPr>
                        <a:t> </a:t>
                      </a:r>
                      <a:r>
                        <a:rPr sz="1000" spc="-10" dirty="0">
                          <a:latin typeface="Franklin Gothic Book"/>
                          <a:cs typeface="Franklin Gothic Book"/>
                        </a:rPr>
                        <a:t>throughout</a:t>
                      </a:r>
                      <a:r>
                        <a:rPr sz="1000" spc="-40"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Enterprise</a:t>
                      </a:r>
                      <a:r>
                        <a:rPr sz="1000" spc="-30" dirty="0">
                          <a:latin typeface="Franklin Gothic Book"/>
                          <a:cs typeface="Franklin Gothic Book"/>
                        </a:rPr>
                        <a:t> </a:t>
                      </a:r>
                      <a:r>
                        <a:rPr sz="1000" spc="-10" dirty="0">
                          <a:latin typeface="Franklin Gothic Book"/>
                          <a:cs typeface="Franklin Gothic Book"/>
                        </a:rPr>
                        <a:t>environment.</a:t>
                      </a:r>
                      <a:r>
                        <a:rPr sz="1000" spc="-25" dirty="0">
                          <a:latin typeface="Franklin Gothic Book"/>
                          <a:cs typeface="Franklin Gothic Book"/>
                        </a:rPr>
                        <a:t> </a:t>
                      </a:r>
                      <a:r>
                        <a:rPr sz="1000" dirty="0">
                          <a:latin typeface="Franklin Gothic Book"/>
                          <a:cs typeface="Franklin Gothic Book"/>
                        </a:rPr>
                        <a:t>System</a:t>
                      </a:r>
                      <a:r>
                        <a:rPr sz="1000" spc="-20" dirty="0">
                          <a:latin typeface="Franklin Gothic Book"/>
                          <a:cs typeface="Franklin Gothic Book"/>
                        </a:rPr>
                        <a:t> </a:t>
                      </a:r>
                      <a:r>
                        <a:rPr sz="1000" spc="-10" dirty="0">
                          <a:latin typeface="Franklin Gothic Book"/>
                          <a:cs typeface="Franklin Gothic Book"/>
                        </a:rPr>
                        <a:t>level </a:t>
                      </a:r>
                      <a:r>
                        <a:rPr sz="1000" dirty="0">
                          <a:latin typeface="Franklin Gothic Book"/>
                          <a:cs typeface="Franklin Gothic Book"/>
                        </a:rPr>
                        <a:t>events</a:t>
                      </a:r>
                      <a:r>
                        <a:rPr sz="1000" spc="-30" dirty="0">
                          <a:latin typeface="Franklin Gothic Book"/>
                          <a:cs typeface="Franklin Gothic Book"/>
                        </a:rPr>
                        <a:t> </a:t>
                      </a:r>
                      <a:r>
                        <a:rPr sz="1000" dirty="0">
                          <a:latin typeface="Franklin Gothic Book"/>
                          <a:cs typeface="Franklin Gothic Book"/>
                        </a:rPr>
                        <a:t>include</a:t>
                      </a:r>
                      <a:r>
                        <a:rPr sz="1000" spc="-30" dirty="0">
                          <a:latin typeface="Franklin Gothic Book"/>
                          <a:cs typeface="Franklin Gothic Book"/>
                        </a:rPr>
                        <a:t> </a:t>
                      </a:r>
                      <a:r>
                        <a:rPr sz="1000" dirty="0">
                          <a:latin typeface="Franklin Gothic Book"/>
                          <a:cs typeface="Franklin Gothic Book"/>
                        </a:rPr>
                        <a:t>server</a:t>
                      </a:r>
                      <a:r>
                        <a:rPr sz="1000" spc="-35" dirty="0">
                          <a:latin typeface="Franklin Gothic Book"/>
                          <a:cs typeface="Franklin Gothic Book"/>
                        </a:rPr>
                        <a:t> </a:t>
                      </a:r>
                      <a:r>
                        <a:rPr sz="1000" dirty="0">
                          <a:latin typeface="Franklin Gothic Book"/>
                          <a:cs typeface="Franklin Gothic Book"/>
                        </a:rPr>
                        <a:t>operating</a:t>
                      </a:r>
                      <a:r>
                        <a:rPr sz="1000" spc="-35" dirty="0">
                          <a:latin typeface="Franklin Gothic Book"/>
                          <a:cs typeface="Franklin Gothic Book"/>
                        </a:rPr>
                        <a:t> </a:t>
                      </a:r>
                      <a:r>
                        <a:rPr sz="1000" dirty="0">
                          <a:latin typeface="Franklin Gothic Book"/>
                          <a:cs typeface="Franklin Gothic Book"/>
                        </a:rPr>
                        <a:t>system</a:t>
                      </a:r>
                      <a:r>
                        <a:rPr sz="1000" spc="-40" dirty="0">
                          <a:latin typeface="Franklin Gothic Book"/>
                          <a:cs typeface="Franklin Gothic Book"/>
                        </a:rPr>
                        <a:t> </a:t>
                      </a:r>
                      <a:r>
                        <a:rPr sz="1000" dirty="0">
                          <a:latin typeface="Franklin Gothic Book"/>
                          <a:cs typeface="Franklin Gothic Book"/>
                        </a:rPr>
                        <a:t>security</a:t>
                      </a:r>
                      <a:r>
                        <a:rPr sz="1000" spc="-30" dirty="0">
                          <a:latin typeface="Franklin Gothic Book"/>
                          <a:cs typeface="Franklin Gothic Book"/>
                        </a:rPr>
                        <a:t> </a:t>
                      </a:r>
                      <a:r>
                        <a:rPr sz="1000" dirty="0">
                          <a:latin typeface="Franklin Gothic Book"/>
                          <a:cs typeface="Franklin Gothic Book"/>
                        </a:rPr>
                        <a:t>and</a:t>
                      </a:r>
                      <a:r>
                        <a:rPr sz="1000" spc="-40" dirty="0">
                          <a:latin typeface="Franklin Gothic Book"/>
                          <a:cs typeface="Franklin Gothic Book"/>
                        </a:rPr>
                        <a:t> </a:t>
                      </a:r>
                      <a:r>
                        <a:rPr sz="1000" dirty="0">
                          <a:latin typeface="Franklin Gothic Book"/>
                          <a:cs typeface="Franklin Gothic Book"/>
                        </a:rPr>
                        <a:t>system</a:t>
                      </a:r>
                      <a:r>
                        <a:rPr sz="1000" spc="-30" dirty="0">
                          <a:latin typeface="Franklin Gothic Book"/>
                          <a:cs typeface="Franklin Gothic Book"/>
                        </a:rPr>
                        <a:t> </a:t>
                      </a:r>
                      <a:r>
                        <a:rPr sz="1000" dirty="0">
                          <a:latin typeface="Franklin Gothic Book"/>
                          <a:cs typeface="Franklin Gothic Book"/>
                        </a:rPr>
                        <a:t>logs.</a:t>
                      </a:r>
                      <a:r>
                        <a:rPr sz="1000" spc="-30" dirty="0">
                          <a:latin typeface="Franklin Gothic Book"/>
                          <a:cs typeface="Franklin Gothic Book"/>
                        </a:rPr>
                        <a:t> </a:t>
                      </a:r>
                      <a:r>
                        <a:rPr sz="1000" spc="-10" dirty="0">
                          <a:latin typeface="Franklin Gothic Book"/>
                          <a:cs typeface="Franklin Gothic Book"/>
                        </a:rPr>
                        <a:t>Application</a:t>
                      </a:r>
                      <a:r>
                        <a:rPr sz="1000" spc="-40" dirty="0">
                          <a:latin typeface="Franklin Gothic Book"/>
                          <a:cs typeface="Franklin Gothic Book"/>
                        </a:rPr>
                        <a:t> </a:t>
                      </a:r>
                      <a:r>
                        <a:rPr sz="1000" dirty="0">
                          <a:latin typeface="Franklin Gothic Book"/>
                          <a:cs typeface="Franklin Gothic Book"/>
                        </a:rPr>
                        <a:t>level</a:t>
                      </a:r>
                      <a:r>
                        <a:rPr sz="1000" spc="-30" dirty="0">
                          <a:latin typeface="Franklin Gothic Book"/>
                          <a:cs typeface="Franklin Gothic Book"/>
                        </a:rPr>
                        <a:t> </a:t>
                      </a:r>
                      <a:r>
                        <a:rPr sz="1000" dirty="0">
                          <a:latin typeface="Franklin Gothic Book"/>
                          <a:cs typeface="Franklin Gothic Book"/>
                        </a:rPr>
                        <a:t>events</a:t>
                      </a:r>
                      <a:r>
                        <a:rPr sz="1000" spc="-30" dirty="0">
                          <a:latin typeface="Franklin Gothic Book"/>
                          <a:cs typeface="Franklin Gothic Book"/>
                        </a:rPr>
                        <a:t> </a:t>
                      </a:r>
                      <a:r>
                        <a:rPr sz="1000" spc="-10" dirty="0">
                          <a:latin typeface="Franklin Gothic Book"/>
                          <a:cs typeface="Franklin Gothic Book"/>
                        </a:rPr>
                        <a:t>include </a:t>
                      </a:r>
                      <a:r>
                        <a:rPr sz="1000" dirty="0">
                          <a:latin typeface="Franklin Gothic Book"/>
                          <a:cs typeface="Franklin Gothic Book"/>
                        </a:rPr>
                        <a:t>web</a:t>
                      </a:r>
                      <a:r>
                        <a:rPr sz="1000" spc="-25" dirty="0">
                          <a:latin typeface="Franklin Gothic Book"/>
                          <a:cs typeface="Franklin Gothic Book"/>
                        </a:rPr>
                        <a:t> </a:t>
                      </a:r>
                      <a:r>
                        <a:rPr sz="1000" dirty="0">
                          <a:latin typeface="Franklin Gothic Book"/>
                          <a:cs typeface="Franklin Gothic Book"/>
                        </a:rPr>
                        <a:t>application</a:t>
                      </a:r>
                      <a:r>
                        <a:rPr sz="1000" spc="-15" dirty="0">
                          <a:latin typeface="Franklin Gothic Book"/>
                          <a:cs typeface="Franklin Gothic Book"/>
                        </a:rPr>
                        <a:t> </a:t>
                      </a:r>
                      <a:r>
                        <a:rPr sz="1000" dirty="0">
                          <a:latin typeface="Franklin Gothic Book"/>
                          <a:cs typeface="Franklin Gothic Book"/>
                        </a:rPr>
                        <a:t>logs,</a:t>
                      </a:r>
                      <a:r>
                        <a:rPr sz="1000" spc="-15" dirty="0">
                          <a:latin typeface="Franklin Gothic Book"/>
                          <a:cs typeface="Franklin Gothic Book"/>
                        </a:rPr>
                        <a:t> </a:t>
                      </a:r>
                      <a:r>
                        <a:rPr sz="1000" dirty="0">
                          <a:latin typeface="Franklin Gothic Book"/>
                          <a:cs typeface="Franklin Gothic Book"/>
                        </a:rPr>
                        <a:t>application</a:t>
                      </a:r>
                      <a:r>
                        <a:rPr sz="1000" spc="-25" dirty="0">
                          <a:latin typeface="Franklin Gothic Book"/>
                          <a:cs typeface="Franklin Gothic Book"/>
                        </a:rPr>
                        <a:t> </a:t>
                      </a:r>
                      <a:r>
                        <a:rPr sz="1000" dirty="0">
                          <a:latin typeface="Franklin Gothic Book"/>
                          <a:cs typeface="Franklin Gothic Book"/>
                        </a:rPr>
                        <a:t>access</a:t>
                      </a:r>
                      <a:r>
                        <a:rPr sz="1000" spc="-15" dirty="0">
                          <a:latin typeface="Franklin Gothic Book"/>
                          <a:cs typeface="Franklin Gothic Book"/>
                        </a:rPr>
                        <a:t> </a:t>
                      </a:r>
                      <a:r>
                        <a:rPr sz="1000" dirty="0">
                          <a:latin typeface="Franklin Gothic Book"/>
                          <a:cs typeface="Franklin Gothic Book"/>
                        </a:rPr>
                        <a:t>logs,</a:t>
                      </a:r>
                      <a:r>
                        <a:rPr sz="1000" spc="-15"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other</a:t>
                      </a:r>
                      <a:r>
                        <a:rPr sz="1000" spc="-20" dirty="0">
                          <a:latin typeface="Franklin Gothic Book"/>
                          <a:cs typeface="Franklin Gothic Book"/>
                        </a:rPr>
                        <a:t> </a:t>
                      </a:r>
                      <a:r>
                        <a:rPr sz="1000" spc="-10" dirty="0">
                          <a:latin typeface="Franklin Gothic Book"/>
                          <a:cs typeface="Franklin Gothic Book"/>
                        </a:rPr>
                        <a:t>application</a:t>
                      </a:r>
                      <a:r>
                        <a:rPr sz="1000" spc="-25" dirty="0">
                          <a:latin typeface="Franklin Gothic Book"/>
                          <a:cs typeface="Franklin Gothic Book"/>
                        </a:rPr>
                        <a:t> </a:t>
                      </a:r>
                      <a:r>
                        <a:rPr sz="1000" spc="-10" dirty="0">
                          <a:latin typeface="Franklin Gothic Book"/>
                          <a:cs typeface="Franklin Gothic Book"/>
                        </a:rPr>
                        <a:t>associated</a:t>
                      </a:r>
                      <a:r>
                        <a:rPr sz="1000" spc="-25" dirty="0">
                          <a:latin typeface="Franklin Gothic Book"/>
                          <a:cs typeface="Franklin Gothic Book"/>
                        </a:rPr>
                        <a:t> </a:t>
                      </a:r>
                      <a:r>
                        <a:rPr sz="1000" dirty="0">
                          <a:latin typeface="Franklin Gothic Book"/>
                          <a:cs typeface="Franklin Gothic Book"/>
                        </a:rPr>
                        <a:t>log</a:t>
                      </a:r>
                      <a:r>
                        <a:rPr sz="1000" spc="-20" dirty="0">
                          <a:latin typeface="Franklin Gothic Book"/>
                          <a:cs typeface="Franklin Gothic Book"/>
                        </a:rPr>
                        <a:t> </a:t>
                      </a:r>
                      <a:r>
                        <a:rPr sz="1000" spc="-10" dirty="0">
                          <a:latin typeface="Franklin Gothic Book"/>
                          <a:cs typeface="Franklin Gothic Book"/>
                        </a:rPr>
                        <a:t>events.</a:t>
                      </a:r>
                      <a:endParaRPr sz="1000">
                        <a:latin typeface="Franklin Gothic Book"/>
                        <a:cs typeface="Franklin Gothic Book"/>
                      </a:endParaRPr>
                    </a:p>
                    <a:p>
                      <a:pPr marL="68580" marR="95885">
                        <a:lnSpc>
                          <a:spcPts val="1250"/>
                        </a:lnSpc>
                        <a:spcBef>
                          <a:spcPts val="25"/>
                        </a:spcBef>
                      </a:pPr>
                      <a:r>
                        <a:rPr sz="1000" dirty="0">
                          <a:latin typeface="Franklin Gothic Book"/>
                          <a:cs typeface="Franklin Gothic Book"/>
                        </a:rPr>
                        <a:t>Security</a:t>
                      </a:r>
                      <a:r>
                        <a:rPr sz="1000" spc="-25" dirty="0">
                          <a:latin typeface="Franklin Gothic Book"/>
                          <a:cs typeface="Franklin Gothic Book"/>
                        </a:rPr>
                        <a:t> </a:t>
                      </a:r>
                      <a:r>
                        <a:rPr sz="1000" spc="-10" dirty="0">
                          <a:latin typeface="Franklin Gothic Book"/>
                          <a:cs typeface="Franklin Gothic Book"/>
                        </a:rPr>
                        <a:t>monitoring</a:t>
                      </a:r>
                      <a:r>
                        <a:rPr sz="1000" spc="-2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analysis</a:t>
                      </a:r>
                      <a:r>
                        <a:rPr sz="1000" spc="-15" dirty="0">
                          <a:latin typeface="Franklin Gothic Book"/>
                          <a:cs typeface="Franklin Gothic Book"/>
                        </a:rPr>
                        <a:t> </a:t>
                      </a:r>
                      <a:r>
                        <a:rPr sz="1000" dirty="0">
                          <a:latin typeface="Franklin Gothic Book"/>
                          <a:cs typeface="Franklin Gothic Book"/>
                        </a:rPr>
                        <a:t>includes</a:t>
                      </a:r>
                      <a:r>
                        <a:rPr sz="1000" spc="-25" dirty="0">
                          <a:latin typeface="Franklin Gothic Book"/>
                          <a:cs typeface="Franklin Gothic Book"/>
                        </a:rPr>
                        <a:t> </a:t>
                      </a:r>
                      <a:r>
                        <a:rPr sz="1000" dirty="0">
                          <a:latin typeface="Franklin Gothic Book"/>
                          <a:cs typeface="Franklin Gothic Book"/>
                        </a:rPr>
                        <a:t>alert</a:t>
                      </a:r>
                      <a:r>
                        <a:rPr sz="1000" spc="-20" dirty="0">
                          <a:latin typeface="Franklin Gothic Book"/>
                          <a:cs typeface="Franklin Gothic Book"/>
                        </a:rPr>
                        <a:t> </a:t>
                      </a:r>
                      <a:r>
                        <a:rPr sz="1000" spc="-10" dirty="0">
                          <a:latin typeface="Franklin Gothic Book"/>
                          <a:cs typeface="Franklin Gothic Book"/>
                        </a:rPr>
                        <a:t>configuration</a:t>
                      </a:r>
                      <a:r>
                        <a:rPr sz="1000" spc="-25"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generation,</a:t>
                      </a:r>
                      <a:r>
                        <a:rPr sz="1000" spc="-30" dirty="0">
                          <a:latin typeface="Franklin Gothic Book"/>
                          <a:cs typeface="Franklin Gothic Book"/>
                        </a:rPr>
                        <a:t> </a:t>
                      </a:r>
                      <a:r>
                        <a:rPr sz="1000" dirty="0">
                          <a:latin typeface="Franklin Gothic Book"/>
                          <a:cs typeface="Franklin Gothic Book"/>
                        </a:rPr>
                        <a:t>event</a:t>
                      </a:r>
                      <a:r>
                        <a:rPr sz="1000" spc="-20" dirty="0">
                          <a:latin typeface="Franklin Gothic Book"/>
                          <a:cs typeface="Franklin Gothic Book"/>
                        </a:rPr>
                        <a:t> </a:t>
                      </a:r>
                      <a:r>
                        <a:rPr sz="1000" dirty="0">
                          <a:latin typeface="Franklin Gothic Book"/>
                          <a:cs typeface="Franklin Gothic Book"/>
                        </a:rPr>
                        <a:t>correlation</a:t>
                      </a:r>
                      <a:r>
                        <a:rPr sz="1000" spc="-20" dirty="0">
                          <a:latin typeface="Franklin Gothic Book"/>
                          <a:cs typeface="Franklin Gothic Book"/>
                        </a:rPr>
                        <a:t> </a:t>
                      </a:r>
                      <a:r>
                        <a:rPr sz="1000" spc="-25" dirty="0">
                          <a:latin typeface="Franklin Gothic Book"/>
                          <a:cs typeface="Franklin Gothic Book"/>
                        </a:rPr>
                        <a:t>as </a:t>
                      </a:r>
                      <a:r>
                        <a:rPr sz="1000" dirty="0">
                          <a:latin typeface="Franklin Gothic Book"/>
                          <a:cs typeface="Franklin Gothic Book"/>
                        </a:rPr>
                        <a:t>well</a:t>
                      </a:r>
                      <a:r>
                        <a:rPr sz="1000" spc="-30" dirty="0">
                          <a:latin typeface="Franklin Gothic Book"/>
                          <a:cs typeface="Franklin Gothic Book"/>
                        </a:rPr>
                        <a:t> </a:t>
                      </a:r>
                      <a:r>
                        <a:rPr sz="1000" dirty="0">
                          <a:latin typeface="Franklin Gothic Book"/>
                          <a:cs typeface="Franklin Gothic Book"/>
                        </a:rPr>
                        <a:t>as</a:t>
                      </a:r>
                      <a:r>
                        <a:rPr sz="1000" spc="-35" dirty="0">
                          <a:latin typeface="Franklin Gothic Book"/>
                          <a:cs typeface="Franklin Gothic Book"/>
                        </a:rPr>
                        <a:t> </a:t>
                      </a:r>
                      <a:r>
                        <a:rPr sz="1000" dirty="0">
                          <a:latin typeface="Franklin Gothic Book"/>
                          <a:cs typeface="Franklin Gothic Book"/>
                        </a:rPr>
                        <a:t>defining</a:t>
                      </a:r>
                      <a:r>
                        <a:rPr sz="1000" spc="-35" dirty="0">
                          <a:latin typeface="Franklin Gothic Book"/>
                          <a:cs typeface="Franklin Gothic Book"/>
                        </a:rPr>
                        <a:t> </a:t>
                      </a:r>
                      <a:r>
                        <a:rPr sz="1000" dirty="0">
                          <a:latin typeface="Franklin Gothic Book"/>
                          <a:cs typeface="Franklin Gothic Book"/>
                        </a:rPr>
                        <a:t>and</a:t>
                      </a:r>
                      <a:r>
                        <a:rPr sz="1000" spc="-35" dirty="0">
                          <a:latin typeface="Franklin Gothic Book"/>
                          <a:cs typeface="Franklin Gothic Book"/>
                        </a:rPr>
                        <a:t> </a:t>
                      </a:r>
                      <a:r>
                        <a:rPr sz="1000" dirty="0">
                          <a:latin typeface="Franklin Gothic Book"/>
                          <a:cs typeface="Franklin Gothic Book"/>
                        </a:rPr>
                        <a:t>distributing</a:t>
                      </a:r>
                      <a:r>
                        <a:rPr sz="1000" spc="-25" dirty="0">
                          <a:latin typeface="Franklin Gothic Book"/>
                          <a:cs typeface="Franklin Gothic Book"/>
                        </a:rPr>
                        <a:t> </a:t>
                      </a:r>
                      <a:r>
                        <a:rPr sz="1000" dirty="0">
                          <a:latin typeface="Franklin Gothic Book"/>
                          <a:cs typeface="Franklin Gothic Book"/>
                        </a:rPr>
                        <a:t>periodic</a:t>
                      </a:r>
                      <a:r>
                        <a:rPr sz="1000" spc="-25" dirty="0">
                          <a:latin typeface="Franklin Gothic Book"/>
                          <a:cs typeface="Franklin Gothic Book"/>
                        </a:rPr>
                        <a:t> </a:t>
                      </a:r>
                      <a:r>
                        <a:rPr sz="1000" dirty="0">
                          <a:latin typeface="Franklin Gothic Book"/>
                          <a:cs typeface="Franklin Gothic Book"/>
                        </a:rPr>
                        <a:t>reports</a:t>
                      </a:r>
                      <a:r>
                        <a:rPr sz="1000" spc="-3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event</a:t>
                      </a:r>
                      <a:r>
                        <a:rPr sz="1000" spc="-40" dirty="0">
                          <a:latin typeface="Franklin Gothic Book"/>
                          <a:cs typeface="Franklin Gothic Book"/>
                        </a:rPr>
                        <a:t> </a:t>
                      </a:r>
                      <a:r>
                        <a:rPr sz="1000" dirty="0">
                          <a:latin typeface="Franklin Gothic Book"/>
                          <a:cs typeface="Franklin Gothic Book"/>
                        </a:rPr>
                        <a:t>statistical</a:t>
                      </a:r>
                      <a:r>
                        <a:rPr sz="1000" spc="-25" dirty="0">
                          <a:latin typeface="Franklin Gothic Book"/>
                          <a:cs typeface="Franklin Gothic Book"/>
                        </a:rPr>
                        <a:t> </a:t>
                      </a:r>
                      <a:r>
                        <a:rPr sz="1000" spc="-10" dirty="0">
                          <a:latin typeface="Franklin Gothic Book"/>
                          <a:cs typeface="Franklin Gothic Book"/>
                        </a:rPr>
                        <a:t>analysis.</a:t>
                      </a:r>
                      <a:r>
                        <a:rPr sz="1000" spc="-25" dirty="0">
                          <a:latin typeface="Franklin Gothic Book"/>
                          <a:cs typeface="Franklin Gothic Book"/>
                        </a:rPr>
                        <a:t> </a:t>
                      </a:r>
                      <a:r>
                        <a:rPr sz="1000" dirty="0">
                          <a:latin typeface="Franklin Gothic Book"/>
                          <a:cs typeface="Franklin Gothic Book"/>
                        </a:rPr>
                        <a:t>Also</a:t>
                      </a:r>
                      <a:r>
                        <a:rPr sz="1000" spc="-25" dirty="0">
                          <a:latin typeface="Franklin Gothic Book"/>
                          <a:cs typeface="Franklin Gothic Book"/>
                        </a:rPr>
                        <a:t> </a:t>
                      </a:r>
                      <a:r>
                        <a:rPr sz="1000" spc="-10" dirty="0">
                          <a:latin typeface="Franklin Gothic Book"/>
                          <a:cs typeface="Franklin Gothic Book"/>
                        </a:rPr>
                        <a:t>includes </a:t>
                      </a:r>
                      <a:r>
                        <a:rPr sz="1000" dirty="0">
                          <a:latin typeface="Franklin Gothic Book"/>
                          <a:cs typeface="Franklin Gothic Book"/>
                        </a:rPr>
                        <a:t>analysis</a:t>
                      </a:r>
                      <a:r>
                        <a:rPr sz="1000" spc="-50"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dirty="0">
                          <a:latin typeface="Franklin Gothic Book"/>
                          <a:cs typeface="Franklin Gothic Book"/>
                        </a:rPr>
                        <a:t>events</a:t>
                      </a:r>
                      <a:r>
                        <a:rPr sz="1000" spc="-35" dirty="0">
                          <a:latin typeface="Franklin Gothic Book"/>
                          <a:cs typeface="Franklin Gothic Book"/>
                        </a:rPr>
                        <a:t> </a:t>
                      </a:r>
                      <a:r>
                        <a:rPr sz="1000" dirty="0">
                          <a:latin typeface="Franklin Gothic Book"/>
                          <a:cs typeface="Franklin Gothic Book"/>
                        </a:rPr>
                        <a:t>from</a:t>
                      </a:r>
                      <a:r>
                        <a:rPr sz="1000" spc="-35" dirty="0">
                          <a:latin typeface="Franklin Gothic Book"/>
                          <a:cs typeface="Franklin Gothic Book"/>
                        </a:rPr>
                        <a:t> </a:t>
                      </a:r>
                      <a:r>
                        <a:rPr sz="1000" dirty="0">
                          <a:latin typeface="Franklin Gothic Book"/>
                          <a:cs typeface="Franklin Gothic Book"/>
                        </a:rPr>
                        <a:t>the</a:t>
                      </a:r>
                      <a:r>
                        <a:rPr sz="1000" spc="-30" dirty="0">
                          <a:latin typeface="Franklin Gothic Book"/>
                          <a:cs typeface="Franklin Gothic Book"/>
                        </a:rPr>
                        <a:t> </a:t>
                      </a:r>
                      <a:r>
                        <a:rPr sz="1000" dirty="0">
                          <a:latin typeface="Franklin Gothic Book"/>
                          <a:cs typeface="Franklin Gothic Book"/>
                        </a:rPr>
                        <a:t>Internet</a:t>
                      </a:r>
                      <a:r>
                        <a:rPr sz="1000" spc="-35" dirty="0">
                          <a:latin typeface="Franklin Gothic Book"/>
                          <a:cs typeface="Franklin Gothic Book"/>
                        </a:rPr>
                        <a:t> </a:t>
                      </a:r>
                      <a:r>
                        <a:rPr sz="1000" dirty="0">
                          <a:latin typeface="Franklin Gothic Book"/>
                          <a:cs typeface="Franklin Gothic Book"/>
                        </a:rPr>
                        <a:t>content</a:t>
                      </a:r>
                      <a:r>
                        <a:rPr sz="1000" spc="-40" dirty="0">
                          <a:latin typeface="Franklin Gothic Book"/>
                          <a:cs typeface="Franklin Gothic Book"/>
                        </a:rPr>
                        <a:t> </a:t>
                      </a:r>
                      <a:r>
                        <a:rPr sz="1000" dirty="0">
                          <a:latin typeface="Franklin Gothic Book"/>
                          <a:cs typeface="Franklin Gothic Book"/>
                        </a:rPr>
                        <a:t>filtering</a:t>
                      </a:r>
                      <a:r>
                        <a:rPr sz="1000" spc="-45" dirty="0">
                          <a:latin typeface="Franklin Gothic Book"/>
                          <a:cs typeface="Franklin Gothic Book"/>
                        </a:rPr>
                        <a:t> </a:t>
                      </a:r>
                      <a:r>
                        <a:rPr sz="1000" dirty="0">
                          <a:latin typeface="Franklin Gothic Book"/>
                          <a:cs typeface="Franklin Gothic Book"/>
                        </a:rPr>
                        <a:t>system,</a:t>
                      </a:r>
                      <a:r>
                        <a:rPr sz="1000" spc="-30" dirty="0">
                          <a:latin typeface="Franklin Gothic Book"/>
                          <a:cs typeface="Franklin Gothic Book"/>
                        </a:rPr>
                        <a:t> </a:t>
                      </a:r>
                      <a:r>
                        <a:rPr sz="1000" dirty="0">
                          <a:latin typeface="Franklin Gothic Book"/>
                          <a:cs typeface="Franklin Gothic Book"/>
                        </a:rPr>
                        <a:t>SPAM</a:t>
                      </a:r>
                      <a:r>
                        <a:rPr sz="1000" spc="-30" dirty="0">
                          <a:latin typeface="Franklin Gothic Book"/>
                          <a:cs typeface="Franklin Gothic Book"/>
                        </a:rPr>
                        <a:t> </a:t>
                      </a:r>
                      <a:r>
                        <a:rPr sz="1000" spc="-10" dirty="0">
                          <a:latin typeface="Franklin Gothic Book"/>
                          <a:cs typeface="Franklin Gothic Book"/>
                        </a:rPr>
                        <a:t>prevention</a:t>
                      </a:r>
                      <a:r>
                        <a:rPr sz="1000" spc="-35" dirty="0">
                          <a:latin typeface="Franklin Gothic Book"/>
                          <a:cs typeface="Franklin Gothic Book"/>
                        </a:rPr>
                        <a:t> </a:t>
                      </a:r>
                      <a:r>
                        <a:rPr sz="1000" dirty="0">
                          <a:latin typeface="Franklin Gothic Book"/>
                          <a:cs typeface="Franklin Gothic Book"/>
                        </a:rPr>
                        <a:t>system,</a:t>
                      </a:r>
                      <a:r>
                        <a:rPr sz="1000" spc="-30" dirty="0">
                          <a:latin typeface="Franklin Gothic Book"/>
                          <a:cs typeface="Franklin Gothic Book"/>
                        </a:rPr>
                        <a:t> </a:t>
                      </a:r>
                      <a:r>
                        <a:rPr sz="1000" spc="-10" dirty="0">
                          <a:latin typeface="Franklin Gothic Book"/>
                          <a:cs typeface="Franklin Gothic Book"/>
                        </a:rPr>
                        <a:t>email </a:t>
                      </a:r>
                      <a:r>
                        <a:rPr sz="1000" dirty="0">
                          <a:latin typeface="Franklin Gothic Book"/>
                          <a:cs typeface="Franklin Gothic Book"/>
                        </a:rPr>
                        <a:t>encryption</a:t>
                      </a:r>
                      <a:r>
                        <a:rPr sz="1000" spc="-55" dirty="0">
                          <a:latin typeface="Franklin Gothic Book"/>
                          <a:cs typeface="Franklin Gothic Book"/>
                        </a:rPr>
                        <a:t> </a:t>
                      </a:r>
                      <a:r>
                        <a:rPr sz="1000" dirty="0">
                          <a:latin typeface="Franklin Gothic Book"/>
                          <a:cs typeface="Franklin Gothic Book"/>
                        </a:rPr>
                        <a:t>system,</a:t>
                      </a:r>
                      <a:r>
                        <a:rPr sz="1000" spc="-40" dirty="0">
                          <a:latin typeface="Franklin Gothic Book"/>
                          <a:cs typeface="Franklin Gothic Book"/>
                        </a:rPr>
                        <a:t> </a:t>
                      </a:r>
                      <a:r>
                        <a:rPr sz="1000" dirty="0">
                          <a:latin typeface="Franklin Gothic Book"/>
                          <a:cs typeface="Franklin Gothic Book"/>
                        </a:rPr>
                        <a:t>and</a:t>
                      </a:r>
                      <a:r>
                        <a:rPr sz="1000" spc="-50" dirty="0">
                          <a:latin typeface="Franklin Gothic Book"/>
                          <a:cs typeface="Franklin Gothic Book"/>
                        </a:rPr>
                        <a:t> </a:t>
                      </a:r>
                      <a:r>
                        <a:rPr sz="1000" dirty="0">
                          <a:latin typeface="Franklin Gothic Book"/>
                          <a:cs typeface="Franklin Gothic Book"/>
                        </a:rPr>
                        <a:t>other</a:t>
                      </a:r>
                      <a:r>
                        <a:rPr sz="1000" spc="-45" dirty="0">
                          <a:latin typeface="Franklin Gothic Book"/>
                          <a:cs typeface="Franklin Gothic Book"/>
                        </a:rPr>
                        <a:t> </a:t>
                      </a:r>
                      <a:r>
                        <a:rPr sz="1000" dirty="0">
                          <a:latin typeface="Franklin Gothic Book"/>
                          <a:cs typeface="Franklin Gothic Book"/>
                        </a:rPr>
                        <a:t>security</a:t>
                      </a:r>
                      <a:r>
                        <a:rPr sz="1000" spc="-50" dirty="0">
                          <a:latin typeface="Franklin Gothic Book"/>
                          <a:cs typeface="Franklin Gothic Book"/>
                        </a:rPr>
                        <a:t> </a:t>
                      </a:r>
                      <a:r>
                        <a:rPr sz="1000" dirty="0">
                          <a:latin typeface="Franklin Gothic Book"/>
                          <a:cs typeface="Franklin Gothic Book"/>
                        </a:rPr>
                        <a:t>control</a:t>
                      </a:r>
                      <a:r>
                        <a:rPr sz="1000" spc="-45" dirty="0">
                          <a:latin typeface="Franklin Gothic Book"/>
                          <a:cs typeface="Franklin Gothic Book"/>
                        </a:rPr>
                        <a:t> </a:t>
                      </a:r>
                      <a:r>
                        <a:rPr sz="1000" dirty="0">
                          <a:latin typeface="Franklin Gothic Book"/>
                          <a:cs typeface="Franklin Gothic Book"/>
                        </a:rPr>
                        <a:t>devices</a:t>
                      </a:r>
                      <a:r>
                        <a:rPr sz="1000" spc="-40" dirty="0">
                          <a:latin typeface="Franklin Gothic Book"/>
                          <a:cs typeface="Franklin Gothic Book"/>
                        </a:rPr>
                        <a:t> </a:t>
                      </a:r>
                      <a:r>
                        <a:rPr sz="1000" dirty="0">
                          <a:latin typeface="Franklin Gothic Book"/>
                          <a:cs typeface="Franklin Gothic Book"/>
                        </a:rPr>
                        <a:t>to</a:t>
                      </a:r>
                      <a:r>
                        <a:rPr sz="1000" spc="-45" dirty="0">
                          <a:latin typeface="Franklin Gothic Book"/>
                          <a:cs typeface="Franklin Gothic Book"/>
                        </a:rPr>
                        <a:t> </a:t>
                      </a:r>
                      <a:r>
                        <a:rPr sz="1000" dirty="0">
                          <a:latin typeface="Franklin Gothic Book"/>
                          <a:cs typeface="Franklin Gothic Book"/>
                        </a:rPr>
                        <a:t>ensure</a:t>
                      </a:r>
                      <a:r>
                        <a:rPr sz="1000" spc="-50" dirty="0">
                          <a:latin typeface="Franklin Gothic Book"/>
                          <a:cs typeface="Franklin Gothic Book"/>
                        </a:rPr>
                        <a:t> </a:t>
                      </a:r>
                      <a:r>
                        <a:rPr sz="1000" dirty="0">
                          <a:latin typeface="Franklin Gothic Book"/>
                          <a:cs typeface="Franklin Gothic Book"/>
                        </a:rPr>
                        <a:t>appropriate</a:t>
                      </a:r>
                      <a:r>
                        <a:rPr sz="1000" spc="-40" dirty="0">
                          <a:latin typeface="Franklin Gothic Book"/>
                          <a:cs typeface="Franklin Gothic Book"/>
                        </a:rPr>
                        <a:t> </a:t>
                      </a:r>
                      <a:r>
                        <a:rPr sz="1000" dirty="0">
                          <a:latin typeface="Franklin Gothic Book"/>
                          <a:cs typeface="Franklin Gothic Book"/>
                        </a:rPr>
                        <a:t>protections</a:t>
                      </a:r>
                      <a:r>
                        <a:rPr sz="1000" spc="-45" dirty="0">
                          <a:latin typeface="Franklin Gothic Book"/>
                          <a:cs typeface="Franklin Gothic Book"/>
                        </a:rPr>
                        <a:t> </a:t>
                      </a:r>
                      <a:r>
                        <a:rPr sz="1000" spc="-25" dirty="0">
                          <a:latin typeface="Franklin Gothic Book"/>
                          <a:cs typeface="Franklin Gothic Book"/>
                        </a:rPr>
                        <a:t>of </a:t>
                      </a:r>
                      <a:r>
                        <a:rPr sz="1000" spc="-10" dirty="0">
                          <a:latin typeface="Franklin Gothic Book"/>
                          <a:cs typeface="Franklin Gothic Book"/>
                        </a:rPr>
                        <a:t>information</a:t>
                      </a:r>
                      <a:r>
                        <a:rPr sz="1000" spc="-40"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spc="-10" dirty="0">
                          <a:latin typeface="Franklin Gothic Book"/>
                          <a:cs typeface="Franklin Gothic Book"/>
                        </a:rPr>
                        <a:t>information</a:t>
                      </a:r>
                      <a:r>
                        <a:rPr sz="1000" spc="-25" dirty="0">
                          <a:latin typeface="Franklin Gothic Book"/>
                          <a:cs typeface="Franklin Gothic Book"/>
                        </a:rPr>
                        <a:t> </a:t>
                      </a:r>
                      <a:r>
                        <a:rPr sz="1000" dirty="0">
                          <a:latin typeface="Franklin Gothic Book"/>
                          <a:cs typeface="Franklin Gothic Book"/>
                        </a:rPr>
                        <a:t>resources.</a:t>
                      </a:r>
                      <a:r>
                        <a:rPr sz="1000" spc="-25" dirty="0">
                          <a:latin typeface="Franklin Gothic Book"/>
                          <a:cs typeface="Franklin Gothic Book"/>
                        </a:rPr>
                        <a:t> </a:t>
                      </a:r>
                      <a:r>
                        <a:rPr sz="1000" dirty="0">
                          <a:latin typeface="Franklin Gothic Book"/>
                          <a:cs typeface="Franklin Gothic Book"/>
                        </a:rPr>
                        <a:t>Security</a:t>
                      </a:r>
                      <a:r>
                        <a:rPr sz="1000" spc="-30" dirty="0">
                          <a:latin typeface="Franklin Gothic Book"/>
                          <a:cs typeface="Franklin Gothic Book"/>
                        </a:rPr>
                        <a:t> </a:t>
                      </a:r>
                      <a:r>
                        <a:rPr sz="1000" dirty="0">
                          <a:latin typeface="Franklin Gothic Book"/>
                          <a:cs typeface="Franklin Gothic Book"/>
                        </a:rPr>
                        <a:t>Monitoring</a:t>
                      </a:r>
                      <a:r>
                        <a:rPr sz="1000" spc="-3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Event</a:t>
                      </a:r>
                      <a:r>
                        <a:rPr sz="1000" spc="-30" dirty="0">
                          <a:latin typeface="Franklin Gothic Book"/>
                          <a:cs typeface="Franklin Gothic Book"/>
                        </a:rPr>
                        <a:t> </a:t>
                      </a:r>
                      <a:r>
                        <a:rPr sz="1000" dirty="0">
                          <a:latin typeface="Franklin Gothic Book"/>
                          <a:cs typeface="Franklin Gothic Book"/>
                        </a:rPr>
                        <a:t>Analysis</a:t>
                      </a:r>
                      <a:r>
                        <a:rPr sz="1000" spc="-25" dirty="0">
                          <a:latin typeface="Franklin Gothic Book"/>
                          <a:cs typeface="Franklin Gothic Book"/>
                        </a:rPr>
                        <a:t> </a:t>
                      </a:r>
                      <a:r>
                        <a:rPr sz="1000" dirty="0">
                          <a:latin typeface="Franklin Gothic Book"/>
                          <a:cs typeface="Franklin Gothic Book"/>
                        </a:rPr>
                        <a:t>can</a:t>
                      </a:r>
                      <a:r>
                        <a:rPr sz="1000" spc="-25" dirty="0">
                          <a:latin typeface="Franklin Gothic Book"/>
                          <a:cs typeface="Franklin Gothic Book"/>
                        </a:rPr>
                        <a:t> </a:t>
                      </a:r>
                      <a:r>
                        <a:rPr sz="1000" spc="-10" dirty="0">
                          <a:latin typeface="Franklin Gothic Book"/>
                          <a:cs typeface="Franklin Gothic Book"/>
                        </a:rPr>
                        <a:t>include </a:t>
                      </a:r>
                      <a:r>
                        <a:rPr sz="1000" dirty="0">
                          <a:latin typeface="Franklin Gothic Book"/>
                          <a:cs typeface="Franklin Gothic Book"/>
                        </a:rPr>
                        <a:t>advanced</a:t>
                      </a:r>
                      <a:r>
                        <a:rPr sz="1000" spc="-45" dirty="0">
                          <a:latin typeface="Franklin Gothic Book"/>
                          <a:cs typeface="Franklin Gothic Book"/>
                        </a:rPr>
                        <a:t> </a:t>
                      </a:r>
                      <a:r>
                        <a:rPr sz="1000" dirty="0">
                          <a:latin typeface="Franklin Gothic Book"/>
                          <a:cs typeface="Franklin Gothic Book"/>
                        </a:rPr>
                        <a:t>functionality</a:t>
                      </a:r>
                      <a:r>
                        <a:rPr sz="1000" spc="-45" dirty="0">
                          <a:latin typeface="Franklin Gothic Book"/>
                          <a:cs typeface="Franklin Gothic Book"/>
                        </a:rPr>
                        <a:t> </a:t>
                      </a:r>
                      <a:r>
                        <a:rPr sz="1000" dirty="0">
                          <a:latin typeface="Franklin Gothic Book"/>
                          <a:cs typeface="Franklin Gothic Book"/>
                        </a:rPr>
                        <a:t>used</a:t>
                      </a:r>
                      <a:r>
                        <a:rPr sz="1000" spc="-30" dirty="0">
                          <a:latin typeface="Franklin Gothic Book"/>
                          <a:cs typeface="Franklin Gothic Book"/>
                        </a:rPr>
                        <a:t> </a:t>
                      </a:r>
                      <a:r>
                        <a:rPr sz="1000" dirty="0">
                          <a:latin typeface="Franklin Gothic Book"/>
                          <a:cs typeface="Franklin Gothic Book"/>
                        </a:rPr>
                        <a:t>to</a:t>
                      </a:r>
                      <a:r>
                        <a:rPr sz="1000" spc="-40" dirty="0">
                          <a:latin typeface="Franklin Gothic Book"/>
                          <a:cs typeface="Franklin Gothic Book"/>
                        </a:rPr>
                        <a:t> </a:t>
                      </a:r>
                      <a:r>
                        <a:rPr sz="1000" dirty="0">
                          <a:latin typeface="Franklin Gothic Book"/>
                          <a:cs typeface="Franklin Gothic Book"/>
                        </a:rPr>
                        <a:t>detect</a:t>
                      </a:r>
                      <a:r>
                        <a:rPr sz="1000" spc="-35" dirty="0">
                          <a:latin typeface="Franklin Gothic Book"/>
                          <a:cs typeface="Franklin Gothic Book"/>
                        </a:rPr>
                        <a:t> </a:t>
                      </a:r>
                      <a:r>
                        <a:rPr sz="1000" dirty="0">
                          <a:latin typeface="Franklin Gothic Book"/>
                          <a:cs typeface="Franklin Gothic Book"/>
                        </a:rPr>
                        <a:t>fraud</a:t>
                      </a:r>
                      <a:r>
                        <a:rPr sz="1000" spc="-30" dirty="0">
                          <a:latin typeface="Franklin Gothic Book"/>
                          <a:cs typeface="Franklin Gothic Book"/>
                        </a:rPr>
                        <a:t> </a:t>
                      </a:r>
                      <a:r>
                        <a:rPr sz="1000" dirty="0">
                          <a:latin typeface="Franklin Gothic Book"/>
                          <a:cs typeface="Franklin Gothic Book"/>
                        </a:rPr>
                        <a:t>within</a:t>
                      </a:r>
                      <a:r>
                        <a:rPr sz="1000" spc="-30" dirty="0">
                          <a:latin typeface="Franklin Gothic Book"/>
                          <a:cs typeface="Franklin Gothic Book"/>
                        </a:rPr>
                        <a:t> </a:t>
                      </a:r>
                      <a:r>
                        <a:rPr sz="1000" dirty="0">
                          <a:latin typeface="Franklin Gothic Book"/>
                          <a:cs typeface="Franklin Gothic Book"/>
                        </a:rPr>
                        <a:t>program</a:t>
                      </a:r>
                      <a:r>
                        <a:rPr sz="1000" spc="-35" dirty="0">
                          <a:latin typeface="Franklin Gothic Book"/>
                          <a:cs typeface="Franklin Gothic Book"/>
                        </a:rPr>
                        <a:t> </a:t>
                      </a:r>
                      <a:r>
                        <a:rPr sz="1000" dirty="0">
                          <a:latin typeface="Franklin Gothic Book"/>
                          <a:cs typeface="Franklin Gothic Book"/>
                        </a:rPr>
                        <a:t>areas</a:t>
                      </a:r>
                      <a:r>
                        <a:rPr sz="1000" spc="-40"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ensure</a:t>
                      </a:r>
                      <a:r>
                        <a:rPr sz="1000" spc="-40" dirty="0">
                          <a:latin typeface="Franklin Gothic Book"/>
                          <a:cs typeface="Franklin Gothic Book"/>
                        </a:rPr>
                        <a:t> </a:t>
                      </a:r>
                      <a:r>
                        <a:rPr sz="1000" dirty="0">
                          <a:latin typeface="Franklin Gothic Book"/>
                          <a:cs typeface="Franklin Gothic Book"/>
                        </a:rPr>
                        <a:t>client</a:t>
                      </a:r>
                      <a:r>
                        <a:rPr sz="1000" spc="-35" dirty="0">
                          <a:latin typeface="Franklin Gothic Book"/>
                          <a:cs typeface="Franklin Gothic Book"/>
                        </a:rPr>
                        <a:t> </a:t>
                      </a:r>
                      <a:r>
                        <a:rPr sz="1000" spc="-10" dirty="0">
                          <a:latin typeface="Franklin Gothic Book"/>
                          <a:cs typeface="Franklin Gothic Book"/>
                        </a:rPr>
                        <a:t>identity </a:t>
                      </a:r>
                      <a:r>
                        <a:rPr sz="1000" dirty="0">
                          <a:latin typeface="Franklin Gothic Book"/>
                          <a:cs typeface="Franklin Gothic Book"/>
                        </a:rPr>
                        <a:t>protection</a:t>
                      </a:r>
                      <a:r>
                        <a:rPr sz="1000" spc="-30" dirty="0">
                          <a:latin typeface="Franklin Gothic Book"/>
                          <a:cs typeface="Franklin Gothic Book"/>
                        </a:rPr>
                        <a:t> </a:t>
                      </a:r>
                      <a:r>
                        <a:rPr sz="1000" dirty="0">
                          <a:latin typeface="Franklin Gothic Book"/>
                          <a:cs typeface="Franklin Gothic Book"/>
                        </a:rPr>
                        <a:t>by</a:t>
                      </a:r>
                      <a:r>
                        <a:rPr sz="1000" spc="-35" dirty="0">
                          <a:latin typeface="Franklin Gothic Book"/>
                          <a:cs typeface="Franklin Gothic Book"/>
                        </a:rPr>
                        <a:t> </a:t>
                      </a:r>
                      <a:r>
                        <a:rPr sz="1000" dirty="0">
                          <a:latin typeface="Franklin Gothic Book"/>
                          <a:cs typeface="Franklin Gothic Book"/>
                        </a:rPr>
                        <a:t>collecting</a:t>
                      </a:r>
                      <a:r>
                        <a:rPr sz="1000" spc="-45"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analyzing</a:t>
                      </a:r>
                      <a:r>
                        <a:rPr sz="1000" spc="-40" dirty="0">
                          <a:latin typeface="Franklin Gothic Book"/>
                          <a:cs typeface="Franklin Gothic Book"/>
                        </a:rPr>
                        <a:t> </a:t>
                      </a:r>
                      <a:r>
                        <a:rPr sz="1000" dirty="0">
                          <a:latin typeface="Franklin Gothic Book"/>
                          <a:cs typeface="Franklin Gothic Book"/>
                        </a:rPr>
                        <a:t>data</a:t>
                      </a:r>
                      <a:r>
                        <a:rPr sz="1000" spc="-40" dirty="0">
                          <a:latin typeface="Franklin Gothic Book"/>
                          <a:cs typeface="Franklin Gothic Book"/>
                        </a:rPr>
                        <a:t> </a:t>
                      </a:r>
                      <a:r>
                        <a:rPr sz="1000" dirty="0">
                          <a:latin typeface="Franklin Gothic Book"/>
                          <a:cs typeface="Franklin Gothic Book"/>
                        </a:rPr>
                        <a:t>access</a:t>
                      </a:r>
                      <a:r>
                        <a:rPr sz="1000" spc="-40" dirty="0">
                          <a:latin typeface="Franklin Gothic Book"/>
                          <a:cs typeface="Franklin Gothic Book"/>
                        </a:rPr>
                        <a:t> </a:t>
                      </a:r>
                      <a:r>
                        <a:rPr sz="1000" dirty="0">
                          <a:latin typeface="Franklin Gothic Book"/>
                          <a:cs typeface="Franklin Gothic Book"/>
                        </a:rPr>
                        <a:t>correlated</a:t>
                      </a:r>
                      <a:r>
                        <a:rPr sz="1000" spc="-35" dirty="0">
                          <a:latin typeface="Franklin Gothic Book"/>
                          <a:cs typeface="Franklin Gothic Book"/>
                        </a:rPr>
                        <a:t> </a:t>
                      </a:r>
                      <a:r>
                        <a:rPr sz="1000" dirty="0">
                          <a:latin typeface="Franklin Gothic Book"/>
                          <a:cs typeface="Franklin Gothic Book"/>
                        </a:rPr>
                        <a:t>with</a:t>
                      </a:r>
                      <a:r>
                        <a:rPr sz="1000" spc="-30" dirty="0">
                          <a:latin typeface="Franklin Gothic Book"/>
                          <a:cs typeface="Franklin Gothic Book"/>
                        </a:rPr>
                        <a:t> </a:t>
                      </a:r>
                      <a:r>
                        <a:rPr sz="1000" dirty="0">
                          <a:latin typeface="Franklin Gothic Book"/>
                          <a:cs typeface="Franklin Gothic Book"/>
                        </a:rPr>
                        <a:t>system</a:t>
                      </a:r>
                      <a:r>
                        <a:rPr sz="1000" spc="-40" dirty="0">
                          <a:latin typeface="Franklin Gothic Book"/>
                          <a:cs typeface="Franklin Gothic Book"/>
                        </a:rPr>
                        <a:t> </a:t>
                      </a:r>
                      <a:r>
                        <a:rPr sz="1000" dirty="0">
                          <a:latin typeface="Franklin Gothic Book"/>
                          <a:cs typeface="Franklin Gothic Book"/>
                        </a:rPr>
                        <a:t>events</a:t>
                      </a:r>
                      <a:r>
                        <a:rPr sz="1000" spc="-30" dirty="0">
                          <a:latin typeface="Franklin Gothic Book"/>
                          <a:cs typeface="Franklin Gothic Book"/>
                        </a:rPr>
                        <a:t> </a:t>
                      </a:r>
                      <a:r>
                        <a:rPr sz="1000" spc="-10" dirty="0">
                          <a:latin typeface="Franklin Gothic Book"/>
                          <a:cs typeface="Franklin Gothic Book"/>
                        </a:rPr>
                        <a:t>information.</a:t>
                      </a:r>
                      <a:r>
                        <a:rPr sz="1000" spc="-40" dirty="0">
                          <a:latin typeface="Franklin Gothic Book"/>
                          <a:cs typeface="Franklin Gothic Book"/>
                        </a:rPr>
                        <a:t> </a:t>
                      </a:r>
                      <a:r>
                        <a:rPr sz="1000" spc="-25" dirty="0">
                          <a:latin typeface="Franklin Gothic Book"/>
                          <a:cs typeface="Franklin Gothic Book"/>
                        </a:rPr>
                        <a:t>The </a:t>
                      </a:r>
                      <a:r>
                        <a:rPr sz="1000" dirty="0">
                          <a:latin typeface="Franklin Gothic Book"/>
                          <a:cs typeface="Franklin Gothic Book"/>
                        </a:rPr>
                        <a:t>limits</a:t>
                      </a:r>
                      <a:r>
                        <a:rPr sz="1000" spc="-30" dirty="0">
                          <a:latin typeface="Franklin Gothic Book"/>
                          <a:cs typeface="Franklin Gothic Book"/>
                        </a:rPr>
                        <a:t> </a:t>
                      </a:r>
                      <a:r>
                        <a:rPr sz="1000" dirty="0">
                          <a:latin typeface="Franklin Gothic Book"/>
                          <a:cs typeface="Franklin Gothic Book"/>
                        </a:rPr>
                        <a:t>of</a:t>
                      </a:r>
                      <a:r>
                        <a:rPr sz="1000" spc="-35" dirty="0">
                          <a:latin typeface="Franklin Gothic Book"/>
                          <a:cs typeface="Franklin Gothic Book"/>
                        </a:rPr>
                        <a:t> </a:t>
                      </a:r>
                      <a:r>
                        <a:rPr sz="1000" dirty="0">
                          <a:latin typeface="Franklin Gothic Book"/>
                          <a:cs typeface="Franklin Gothic Book"/>
                        </a:rPr>
                        <a:t>this</a:t>
                      </a:r>
                      <a:r>
                        <a:rPr sz="1000" spc="-35" dirty="0">
                          <a:latin typeface="Franklin Gothic Book"/>
                          <a:cs typeface="Franklin Gothic Book"/>
                        </a:rPr>
                        <a:t> </a:t>
                      </a:r>
                      <a:r>
                        <a:rPr sz="1000" dirty="0">
                          <a:latin typeface="Franklin Gothic Book"/>
                          <a:cs typeface="Franklin Gothic Book"/>
                        </a:rPr>
                        <a:t>function</a:t>
                      </a:r>
                      <a:r>
                        <a:rPr sz="1000" spc="-35" dirty="0">
                          <a:latin typeface="Franklin Gothic Book"/>
                          <a:cs typeface="Franklin Gothic Book"/>
                        </a:rPr>
                        <a:t> </a:t>
                      </a:r>
                      <a:r>
                        <a:rPr sz="1000" dirty="0">
                          <a:latin typeface="Franklin Gothic Book"/>
                          <a:cs typeface="Franklin Gothic Book"/>
                        </a:rPr>
                        <a:t>are</a:t>
                      </a:r>
                      <a:r>
                        <a:rPr sz="1000" spc="-25" dirty="0">
                          <a:latin typeface="Franklin Gothic Book"/>
                          <a:cs typeface="Franklin Gothic Book"/>
                        </a:rPr>
                        <a:t> </a:t>
                      </a:r>
                      <a:r>
                        <a:rPr sz="1000" dirty="0">
                          <a:latin typeface="Franklin Gothic Book"/>
                          <a:cs typeface="Franklin Gothic Book"/>
                        </a:rPr>
                        <a:t>limited</a:t>
                      </a:r>
                      <a:r>
                        <a:rPr sz="1000" spc="-20" dirty="0">
                          <a:latin typeface="Franklin Gothic Book"/>
                          <a:cs typeface="Franklin Gothic Book"/>
                        </a:rPr>
                        <a:t> </a:t>
                      </a:r>
                      <a:r>
                        <a:rPr sz="1000" dirty="0">
                          <a:latin typeface="Franklin Gothic Book"/>
                          <a:cs typeface="Franklin Gothic Book"/>
                        </a:rPr>
                        <a:t>only</a:t>
                      </a:r>
                      <a:r>
                        <a:rPr sz="1000" spc="-30" dirty="0">
                          <a:latin typeface="Franklin Gothic Book"/>
                          <a:cs typeface="Franklin Gothic Book"/>
                        </a:rPr>
                        <a:t> </a:t>
                      </a:r>
                      <a:r>
                        <a:rPr sz="1000" dirty="0">
                          <a:latin typeface="Franklin Gothic Book"/>
                          <a:cs typeface="Franklin Gothic Book"/>
                        </a:rPr>
                        <a:t>by</a:t>
                      </a:r>
                      <a:r>
                        <a:rPr sz="1000" spc="-35" dirty="0">
                          <a:latin typeface="Franklin Gothic Book"/>
                          <a:cs typeface="Franklin Gothic Book"/>
                        </a:rPr>
                        <a:t> </a:t>
                      </a:r>
                      <a:r>
                        <a:rPr sz="1000" dirty="0">
                          <a:latin typeface="Franklin Gothic Book"/>
                          <a:cs typeface="Franklin Gothic Book"/>
                        </a:rPr>
                        <a:t>the</a:t>
                      </a:r>
                      <a:r>
                        <a:rPr sz="1000" spc="-35" dirty="0">
                          <a:latin typeface="Franklin Gothic Book"/>
                          <a:cs typeface="Franklin Gothic Book"/>
                        </a:rPr>
                        <a:t> </a:t>
                      </a:r>
                      <a:r>
                        <a:rPr sz="1000" dirty="0">
                          <a:latin typeface="Franklin Gothic Book"/>
                          <a:cs typeface="Franklin Gothic Book"/>
                        </a:rPr>
                        <a:t>data</a:t>
                      </a:r>
                      <a:r>
                        <a:rPr sz="1000" spc="-20" dirty="0">
                          <a:latin typeface="Franklin Gothic Book"/>
                          <a:cs typeface="Franklin Gothic Book"/>
                        </a:rPr>
                        <a:t> </a:t>
                      </a:r>
                      <a:r>
                        <a:rPr sz="1000" dirty="0">
                          <a:latin typeface="Franklin Gothic Book"/>
                          <a:cs typeface="Franklin Gothic Book"/>
                        </a:rPr>
                        <a:t>sources</a:t>
                      </a:r>
                      <a:r>
                        <a:rPr sz="1000" spc="-25"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are</a:t>
                      </a:r>
                      <a:r>
                        <a:rPr sz="1000" spc="-25" dirty="0">
                          <a:latin typeface="Franklin Gothic Book"/>
                          <a:cs typeface="Franklin Gothic Book"/>
                        </a:rPr>
                        <a:t> </a:t>
                      </a:r>
                      <a:r>
                        <a:rPr sz="1000" dirty="0">
                          <a:latin typeface="Franklin Gothic Book"/>
                          <a:cs typeface="Franklin Gothic Book"/>
                        </a:rPr>
                        <a:t>compiled</a:t>
                      </a:r>
                      <a:r>
                        <a:rPr sz="1000" spc="-2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spc="-10" dirty="0">
                          <a:latin typeface="Franklin Gothic Book"/>
                          <a:cs typeface="Franklin Gothic Book"/>
                        </a:rPr>
                        <a:t>resources </a:t>
                      </a:r>
                      <a:r>
                        <a:rPr sz="1000" dirty="0">
                          <a:latin typeface="Franklin Gothic Book"/>
                          <a:cs typeface="Franklin Gothic Book"/>
                        </a:rPr>
                        <a:t>devoted</a:t>
                      </a:r>
                      <a:r>
                        <a:rPr sz="1000" spc="-20" dirty="0">
                          <a:latin typeface="Franklin Gothic Book"/>
                          <a:cs typeface="Franklin Gothic Book"/>
                        </a:rPr>
                        <a:t> </a:t>
                      </a:r>
                      <a:r>
                        <a:rPr sz="1000" dirty="0">
                          <a:latin typeface="Franklin Gothic Book"/>
                          <a:cs typeface="Franklin Gothic Book"/>
                        </a:rPr>
                        <a:t>to</a:t>
                      </a:r>
                      <a:r>
                        <a:rPr sz="1000" spc="-25"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data</a:t>
                      </a:r>
                      <a:r>
                        <a:rPr sz="1000" spc="-35" dirty="0">
                          <a:latin typeface="Franklin Gothic Book"/>
                          <a:cs typeface="Franklin Gothic Book"/>
                        </a:rPr>
                        <a:t> </a:t>
                      </a:r>
                      <a:r>
                        <a:rPr sz="1000" spc="-10" dirty="0">
                          <a:latin typeface="Franklin Gothic Book"/>
                          <a:cs typeface="Franklin Gothic Book"/>
                        </a:rPr>
                        <a:t>analysis.</a:t>
                      </a:r>
                      <a:endParaRPr sz="1000">
                        <a:latin typeface="Franklin Gothic Book"/>
                        <a:cs typeface="Franklin Gothic Book"/>
                      </a:endParaRPr>
                    </a:p>
                  </a:txBody>
                  <a:tcPr marL="0" marR="0" marT="6947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559174">
                <a:tc vMerge="1">
                  <a:txBody>
                    <a:bodyPr/>
                    <a:lstStyle/>
                    <a:p>
                      <a:endParaRPr/>
                    </a:p>
                  </a:txBody>
                  <a:tcPr marL="0" marR="0" marT="673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67945" marR="582930">
                        <a:lnSpc>
                          <a:spcPts val="1250"/>
                        </a:lnSpc>
                        <a:spcBef>
                          <a:spcPts val="630"/>
                        </a:spcBef>
                      </a:pPr>
                      <a:r>
                        <a:rPr sz="1000" dirty="0">
                          <a:latin typeface="Franklin Gothic Book"/>
                          <a:cs typeface="Franklin Gothic Book"/>
                        </a:rPr>
                        <a:t>Audit</a:t>
                      </a:r>
                      <a:r>
                        <a:rPr sz="1000" spc="-20" dirty="0">
                          <a:latin typeface="Franklin Gothic Book"/>
                          <a:cs typeface="Franklin Gothic Book"/>
                        </a:rPr>
                        <a:t> </a:t>
                      </a:r>
                      <a:r>
                        <a:rPr sz="1000" dirty="0">
                          <a:latin typeface="Franklin Gothic Book"/>
                          <a:cs typeface="Franklin Gothic Book"/>
                        </a:rPr>
                        <a:t>Logging</a:t>
                      </a:r>
                      <a:r>
                        <a:rPr sz="1000" spc="-30" dirty="0">
                          <a:latin typeface="Franklin Gothic Book"/>
                          <a:cs typeface="Franklin Gothic Book"/>
                        </a:rPr>
                        <a:t> </a:t>
                      </a:r>
                      <a:r>
                        <a:rPr sz="1000" spc="-25" dirty="0">
                          <a:latin typeface="Franklin Gothic Book"/>
                          <a:cs typeface="Franklin Gothic Book"/>
                        </a:rPr>
                        <a:t>and </a:t>
                      </a:r>
                      <a:r>
                        <a:rPr sz="1000" spc="-10" dirty="0">
                          <a:latin typeface="Franklin Gothic Book"/>
                          <a:cs typeface="Franklin Gothic Book"/>
                        </a:rPr>
                        <a:t>Accountability</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241300">
                        <a:lnSpc>
                          <a:spcPts val="1250"/>
                        </a:lnSpc>
                        <a:spcBef>
                          <a:spcPts val="630"/>
                        </a:spcBef>
                      </a:pPr>
                      <a:r>
                        <a:rPr sz="1000" dirty="0">
                          <a:latin typeface="Franklin Gothic Book"/>
                          <a:cs typeface="Franklin Gothic Book"/>
                        </a:rPr>
                        <a:t>Processes,</a:t>
                      </a:r>
                      <a:r>
                        <a:rPr sz="1000" spc="-30" dirty="0">
                          <a:latin typeface="Franklin Gothic Book"/>
                          <a:cs typeface="Franklin Gothic Book"/>
                        </a:rPr>
                        <a:t> </a:t>
                      </a:r>
                      <a:r>
                        <a:rPr sz="1000" dirty="0">
                          <a:latin typeface="Franklin Gothic Book"/>
                          <a:cs typeface="Franklin Gothic Book"/>
                        </a:rPr>
                        <a:t>policies,</a:t>
                      </a:r>
                      <a:r>
                        <a:rPr sz="1000" spc="-30"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procedures</a:t>
                      </a:r>
                      <a:r>
                        <a:rPr sz="1000" spc="-30" dirty="0">
                          <a:latin typeface="Franklin Gothic Book"/>
                          <a:cs typeface="Franklin Gothic Book"/>
                        </a:rPr>
                        <a:t> </a:t>
                      </a:r>
                      <a:r>
                        <a:rPr sz="1000" dirty="0">
                          <a:latin typeface="Franklin Gothic Book"/>
                          <a:cs typeface="Franklin Gothic Book"/>
                        </a:rPr>
                        <a:t>that</a:t>
                      </a:r>
                      <a:r>
                        <a:rPr sz="1000" spc="-30" dirty="0">
                          <a:latin typeface="Franklin Gothic Book"/>
                          <a:cs typeface="Franklin Gothic Book"/>
                        </a:rPr>
                        <a:t> </a:t>
                      </a:r>
                      <a:r>
                        <a:rPr sz="1000" dirty="0">
                          <a:latin typeface="Franklin Gothic Book"/>
                          <a:cs typeface="Franklin Gothic Book"/>
                        </a:rPr>
                        <a:t>enable</a:t>
                      </a:r>
                      <a:r>
                        <a:rPr sz="1000" spc="-40" dirty="0">
                          <a:latin typeface="Franklin Gothic Book"/>
                          <a:cs typeface="Franklin Gothic Book"/>
                        </a:rPr>
                        <a:t> </a:t>
                      </a:r>
                      <a:r>
                        <a:rPr sz="1000" spc="-10" dirty="0">
                          <a:latin typeface="Franklin Gothic Book"/>
                          <a:cs typeface="Franklin Gothic Book"/>
                        </a:rPr>
                        <a:t>organizations</a:t>
                      </a:r>
                      <a:r>
                        <a:rPr sz="1000" spc="-35"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dirty="0">
                          <a:latin typeface="Franklin Gothic Book"/>
                          <a:cs typeface="Franklin Gothic Book"/>
                        </a:rPr>
                        <a:t>establish</a:t>
                      </a:r>
                      <a:r>
                        <a:rPr sz="1000" spc="-40" dirty="0">
                          <a:latin typeface="Franklin Gothic Book"/>
                          <a:cs typeface="Franklin Gothic Book"/>
                        </a:rPr>
                        <a:t> </a:t>
                      </a:r>
                      <a:r>
                        <a:rPr sz="1000" dirty="0">
                          <a:latin typeface="Franklin Gothic Book"/>
                          <a:cs typeface="Franklin Gothic Book"/>
                        </a:rPr>
                        <a:t>an</a:t>
                      </a:r>
                      <a:r>
                        <a:rPr sz="1000" spc="-35" dirty="0">
                          <a:latin typeface="Franklin Gothic Book"/>
                          <a:cs typeface="Franklin Gothic Book"/>
                        </a:rPr>
                        <a:t> </a:t>
                      </a:r>
                      <a:r>
                        <a:rPr sz="1000" dirty="0">
                          <a:latin typeface="Franklin Gothic Book"/>
                          <a:cs typeface="Franklin Gothic Book"/>
                        </a:rPr>
                        <a:t>accurate</a:t>
                      </a:r>
                      <a:r>
                        <a:rPr sz="1000" spc="-30" dirty="0">
                          <a:latin typeface="Franklin Gothic Book"/>
                          <a:cs typeface="Franklin Gothic Book"/>
                        </a:rPr>
                        <a:t> </a:t>
                      </a:r>
                      <a:r>
                        <a:rPr sz="1000" spc="-25" dirty="0">
                          <a:latin typeface="Franklin Gothic Book"/>
                          <a:cs typeface="Franklin Gothic Book"/>
                        </a:rPr>
                        <a:t>and </a:t>
                      </a:r>
                      <a:r>
                        <a:rPr sz="1000" dirty="0">
                          <a:latin typeface="Franklin Gothic Book"/>
                          <a:cs typeface="Franklin Gothic Book"/>
                        </a:rPr>
                        <a:t>verifiable</a:t>
                      </a:r>
                      <a:r>
                        <a:rPr sz="1000" spc="-25" dirty="0">
                          <a:latin typeface="Franklin Gothic Book"/>
                          <a:cs typeface="Franklin Gothic Book"/>
                        </a:rPr>
                        <a:t> </a:t>
                      </a:r>
                      <a:r>
                        <a:rPr sz="1000" dirty="0">
                          <a:latin typeface="Franklin Gothic Book"/>
                          <a:cs typeface="Franklin Gothic Book"/>
                        </a:rPr>
                        <a:t>record</a:t>
                      </a:r>
                      <a:r>
                        <a:rPr sz="1000" spc="-15"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dirty="0">
                          <a:latin typeface="Franklin Gothic Book"/>
                          <a:cs typeface="Franklin Gothic Book"/>
                        </a:rPr>
                        <a:t>system</a:t>
                      </a:r>
                      <a:r>
                        <a:rPr sz="1000" spc="-30" dirty="0">
                          <a:latin typeface="Franklin Gothic Book"/>
                          <a:cs typeface="Franklin Gothic Book"/>
                        </a:rPr>
                        <a:t> </a:t>
                      </a:r>
                      <a:r>
                        <a:rPr sz="1000" dirty="0">
                          <a:latin typeface="Franklin Gothic Book"/>
                          <a:cs typeface="Franklin Gothic Book"/>
                        </a:rPr>
                        <a:t>relevant</a:t>
                      </a:r>
                      <a:r>
                        <a:rPr sz="1000" spc="-20" dirty="0">
                          <a:latin typeface="Franklin Gothic Book"/>
                          <a:cs typeface="Franklin Gothic Book"/>
                        </a:rPr>
                        <a:t> </a:t>
                      </a:r>
                      <a:r>
                        <a:rPr sz="1000" dirty="0">
                          <a:latin typeface="Franklin Gothic Book"/>
                          <a:cs typeface="Franklin Gothic Book"/>
                        </a:rPr>
                        <a:t>actions</a:t>
                      </a:r>
                      <a:r>
                        <a:rPr sz="1000" spc="-25" dirty="0">
                          <a:latin typeface="Franklin Gothic Book"/>
                          <a:cs typeface="Franklin Gothic Book"/>
                        </a:rPr>
                        <a:t> </a:t>
                      </a:r>
                      <a:r>
                        <a:rPr sz="1000" dirty="0">
                          <a:latin typeface="Franklin Gothic Book"/>
                          <a:cs typeface="Franklin Gothic Book"/>
                        </a:rPr>
                        <a:t>whether</a:t>
                      </a:r>
                      <a:r>
                        <a:rPr sz="1000" spc="-30" dirty="0">
                          <a:latin typeface="Franklin Gothic Book"/>
                          <a:cs typeface="Franklin Gothic Book"/>
                        </a:rPr>
                        <a:t> </a:t>
                      </a:r>
                      <a:r>
                        <a:rPr sz="1000" dirty="0">
                          <a:latin typeface="Franklin Gothic Book"/>
                          <a:cs typeface="Franklin Gothic Book"/>
                        </a:rPr>
                        <a:t>manual</a:t>
                      </a:r>
                      <a:r>
                        <a:rPr sz="1000" spc="-25" dirty="0">
                          <a:latin typeface="Franklin Gothic Book"/>
                          <a:cs typeface="Franklin Gothic Book"/>
                        </a:rPr>
                        <a:t> </a:t>
                      </a:r>
                      <a:r>
                        <a:rPr sz="1000" dirty="0">
                          <a:latin typeface="Franklin Gothic Book"/>
                          <a:cs typeface="Franklin Gothic Book"/>
                        </a:rPr>
                        <a:t>or</a:t>
                      </a:r>
                      <a:r>
                        <a:rPr sz="1000" spc="-35" dirty="0">
                          <a:latin typeface="Franklin Gothic Book"/>
                          <a:cs typeface="Franklin Gothic Book"/>
                        </a:rPr>
                        <a:t> </a:t>
                      </a:r>
                      <a:r>
                        <a:rPr sz="1000" spc="-10" dirty="0">
                          <a:latin typeface="Franklin Gothic Book"/>
                          <a:cs typeface="Franklin Gothic Book"/>
                        </a:rPr>
                        <a:t>automated</a:t>
                      </a:r>
                      <a:r>
                        <a:rPr sz="1000" spc="-30" dirty="0">
                          <a:latin typeface="Franklin Gothic Book"/>
                          <a:cs typeface="Franklin Gothic Book"/>
                        </a:rPr>
                        <a:t> </a:t>
                      </a:r>
                      <a:r>
                        <a:rPr sz="1000" dirty="0">
                          <a:latin typeface="Franklin Gothic Book"/>
                          <a:cs typeface="Franklin Gothic Book"/>
                        </a:rPr>
                        <a:t>for</a:t>
                      </a:r>
                      <a:r>
                        <a:rPr sz="1000" spc="-25" dirty="0">
                          <a:latin typeface="Franklin Gothic Book"/>
                          <a:cs typeface="Franklin Gothic Book"/>
                        </a:rPr>
                        <a:t> </a:t>
                      </a:r>
                      <a:r>
                        <a:rPr sz="1000" spc="-10" dirty="0">
                          <a:latin typeface="Franklin Gothic Book"/>
                          <a:cs typeface="Franklin Gothic Book"/>
                        </a:rPr>
                        <a:t>investigatory</a:t>
                      </a:r>
                      <a:r>
                        <a:rPr sz="1000" spc="-35" dirty="0">
                          <a:latin typeface="Franklin Gothic Book"/>
                          <a:cs typeface="Franklin Gothic Book"/>
                        </a:rPr>
                        <a:t> </a:t>
                      </a:r>
                      <a:r>
                        <a:rPr sz="1000" spc="-25" dirty="0">
                          <a:latin typeface="Franklin Gothic Book"/>
                          <a:cs typeface="Franklin Gothic Book"/>
                        </a:rPr>
                        <a:t>and </a:t>
                      </a:r>
                      <a:r>
                        <a:rPr sz="1000" spc="-10" dirty="0">
                          <a:latin typeface="Franklin Gothic Book"/>
                          <a:cs typeface="Franklin Gothic Book"/>
                        </a:rPr>
                        <a:t>accountability</a:t>
                      </a:r>
                      <a:r>
                        <a:rPr sz="1000" spc="65" dirty="0">
                          <a:latin typeface="Franklin Gothic Book"/>
                          <a:cs typeface="Franklin Gothic Book"/>
                        </a:rPr>
                        <a:t> </a:t>
                      </a:r>
                      <a:r>
                        <a:rPr sz="1000" spc="-10" dirty="0">
                          <a:latin typeface="Franklin Gothic Book"/>
                          <a:cs typeface="Franklin Gothic Book"/>
                        </a:rPr>
                        <a:t>purposes.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699247">
                <a:tc>
                  <a:txBody>
                    <a:bodyPr/>
                    <a:lstStyle/>
                    <a:p>
                      <a:pPr marL="373380">
                        <a:lnSpc>
                          <a:spcPct val="100000"/>
                        </a:lnSpc>
                        <a:spcBef>
                          <a:spcPts val="530"/>
                        </a:spcBef>
                      </a:pPr>
                      <a:r>
                        <a:rPr sz="1000" spc="-10" dirty="0">
                          <a:solidFill>
                            <a:srgbClr val="FFFFFF"/>
                          </a:solidFill>
                          <a:latin typeface="Franklin Gothic Book"/>
                          <a:cs typeface="Franklin Gothic Book"/>
                        </a:rPr>
                        <a:t>RESPOND</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0000"/>
                    </a:solidFill>
                  </a:tcPr>
                </a:tc>
                <a:tc>
                  <a:txBody>
                    <a:bodyPr/>
                    <a:lstStyle/>
                    <a:p>
                      <a:pPr marL="67945" marR="282575">
                        <a:lnSpc>
                          <a:spcPts val="1250"/>
                        </a:lnSpc>
                        <a:spcBef>
                          <a:spcPts val="630"/>
                        </a:spcBef>
                      </a:pPr>
                      <a:r>
                        <a:rPr sz="1000" spc="-10" dirty="0">
                          <a:latin typeface="Franklin Gothic Book"/>
                          <a:cs typeface="Franklin Gothic Book"/>
                        </a:rPr>
                        <a:t>Cyber-</a:t>
                      </a:r>
                      <a:r>
                        <a:rPr sz="1000" dirty="0">
                          <a:latin typeface="Franklin Gothic Book"/>
                          <a:cs typeface="Franklin Gothic Book"/>
                        </a:rPr>
                        <a:t>Security</a:t>
                      </a:r>
                      <a:r>
                        <a:rPr sz="1000" spc="-5" dirty="0">
                          <a:latin typeface="Franklin Gothic Book"/>
                          <a:cs typeface="Franklin Gothic Book"/>
                        </a:rPr>
                        <a:t> </a:t>
                      </a:r>
                      <a:r>
                        <a:rPr sz="1000" spc="-10" dirty="0">
                          <a:latin typeface="Franklin Gothic Book"/>
                          <a:cs typeface="Franklin Gothic Book"/>
                        </a:rPr>
                        <a:t>Incident Response</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287655">
                        <a:lnSpc>
                          <a:spcPts val="1250"/>
                        </a:lnSpc>
                        <a:spcBef>
                          <a:spcPts val="630"/>
                        </a:spcBef>
                      </a:pPr>
                      <a:r>
                        <a:rPr sz="1000" spc="-10" dirty="0">
                          <a:latin typeface="Franklin Gothic Book"/>
                          <a:cs typeface="Franklin Gothic Book"/>
                        </a:rPr>
                        <a:t>Establishes </a:t>
                      </a:r>
                      <a:r>
                        <a:rPr sz="1000" dirty="0">
                          <a:latin typeface="Franklin Gothic Book"/>
                          <a:cs typeface="Franklin Gothic Book"/>
                        </a:rPr>
                        <a:t>an</a:t>
                      </a:r>
                      <a:r>
                        <a:rPr sz="1000" spc="5" dirty="0">
                          <a:latin typeface="Franklin Gothic Book"/>
                          <a:cs typeface="Franklin Gothic Book"/>
                        </a:rPr>
                        <a:t> </a:t>
                      </a:r>
                      <a:r>
                        <a:rPr sz="1000" spc="-10" dirty="0">
                          <a:latin typeface="Franklin Gothic Book"/>
                          <a:cs typeface="Franklin Gothic Book"/>
                        </a:rPr>
                        <a:t>operational</a:t>
                      </a:r>
                      <a:r>
                        <a:rPr sz="1000" dirty="0">
                          <a:latin typeface="Franklin Gothic Book"/>
                          <a:cs typeface="Franklin Gothic Book"/>
                        </a:rPr>
                        <a:t> incident handling </a:t>
                      </a:r>
                      <a:r>
                        <a:rPr sz="1000" spc="-10" dirty="0">
                          <a:latin typeface="Franklin Gothic Book"/>
                          <a:cs typeface="Franklin Gothic Book"/>
                        </a:rPr>
                        <a:t>capability</a:t>
                      </a:r>
                      <a:r>
                        <a:rPr sz="1000" dirty="0">
                          <a:latin typeface="Franklin Gothic Book"/>
                          <a:cs typeface="Franklin Gothic Book"/>
                        </a:rPr>
                        <a:t> for</a:t>
                      </a:r>
                      <a:r>
                        <a:rPr sz="1000" spc="-5" dirty="0">
                          <a:latin typeface="Franklin Gothic Book"/>
                          <a:cs typeface="Franklin Gothic Book"/>
                        </a:rPr>
                        <a:t> </a:t>
                      </a:r>
                      <a:r>
                        <a:rPr sz="1000" spc="-10" dirty="0">
                          <a:latin typeface="Franklin Gothic Book"/>
                          <a:cs typeface="Franklin Gothic Book"/>
                        </a:rPr>
                        <a:t>information</a:t>
                      </a:r>
                      <a:r>
                        <a:rPr sz="1000" spc="5" dirty="0">
                          <a:latin typeface="Franklin Gothic Book"/>
                          <a:cs typeface="Franklin Gothic Book"/>
                        </a:rPr>
                        <a:t> </a:t>
                      </a:r>
                      <a:r>
                        <a:rPr sz="1000" spc="-10" dirty="0">
                          <a:latin typeface="Franklin Gothic Book"/>
                          <a:cs typeface="Franklin Gothic Book"/>
                        </a:rPr>
                        <a:t>systems</a:t>
                      </a:r>
                      <a:r>
                        <a:rPr sz="1000" spc="-5" dirty="0">
                          <a:latin typeface="Franklin Gothic Book"/>
                          <a:cs typeface="Franklin Gothic Book"/>
                        </a:rPr>
                        <a:t> </a:t>
                      </a:r>
                      <a:r>
                        <a:rPr sz="1000" dirty="0">
                          <a:latin typeface="Franklin Gothic Book"/>
                          <a:cs typeface="Franklin Gothic Book"/>
                        </a:rPr>
                        <a:t>that </a:t>
                      </a:r>
                      <a:r>
                        <a:rPr sz="1000" spc="-10" dirty="0">
                          <a:latin typeface="Franklin Gothic Book"/>
                          <a:cs typeface="Franklin Gothic Book"/>
                        </a:rPr>
                        <a:t>includes </a:t>
                      </a:r>
                      <a:r>
                        <a:rPr sz="1000" dirty="0">
                          <a:latin typeface="Franklin Gothic Book"/>
                          <a:cs typeface="Franklin Gothic Book"/>
                        </a:rPr>
                        <a:t>adequate</a:t>
                      </a:r>
                      <a:r>
                        <a:rPr sz="1000" spc="-20" dirty="0">
                          <a:latin typeface="Franklin Gothic Book"/>
                          <a:cs typeface="Franklin Gothic Book"/>
                        </a:rPr>
                        <a:t> </a:t>
                      </a:r>
                      <a:r>
                        <a:rPr sz="1000" spc="-10" dirty="0">
                          <a:latin typeface="Franklin Gothic Book"/>
                          <a:cs typeface="Franklin Gothic Book"/>
                        </a:rPr>
                        <a:t>preparation,</a:t>
                      </a:r>
                      <a:r>
                        <a:rPr sz="1000" spc="-30" dirty="0">
                          <a:latin typeface="Franklin Gothic Book"/>
                          <a:cs typeface="Franklin Gothic Book"/>
                        </a:rPr>
                        <a:t> </a:t>
                      </a:r>
                      <a:r>
                        <a:rPr sz="1000" dirty="0">
                          <a:latin typeface="Franklin Gothic Book"/>
                          <a:cs typeface="Franklin Gothic Book"/>
                        </a:rPr>
                        <a:t>detection,</a:t>
                      </a:r>
                      <a:r>
                        <a:rPr sz="1000" spc="-35" dirty="0">
                          <a:latin typeface="Franklin Gothic Book"/>
                          <a:cs typeface="Franklin Gothic Book"/>
                        </a:rPr>
                        <a:t> </a:t>
                      </a:r>
                      <a:r>
                        <a:rPr sz="1000" spc="-10" dirty="0">
                          <a:latin typeface="Franklin Gothic Book"/>
                          <a:cs typeface="Franklin Gothic Book"/>
                        </a:rPr>
                        <a:t>analysis,</a:t>
                      </a:r>
                      <a:r>
                        <a:rPr sz="1000" spc="-30" dirty="0">
                          <a:latin typeface="Franklin Gothic Book"/>
                          <a:cs typeface="Franklin Gothic Book"/>
                        </a:rPr>
                        <a:t> </a:t>
                      </a:r>
                      <a:r>
                        <a:rPr sz="1000" spc="-10" dirty="0">
                          <a:latin typeface="Franklin Gothic Book"/>
                          <a:cs typeface="Franklin Gothic Book"/>
                        </a:rPr>
                        <a:t>containment,</a:t>
                      </a:r>
                      <a:r>
                        <a:rPr sz="1000" spc="-15" dirty="0">
                          <a:latin typeface="Franklin Gothic Book"/>
                          <a:cs typeface="Franklin Gothic Book"/>
                        </a:rPr>
                        <a:t> </a:t>
                      </a:r>
                      <a:r>
                        <a:rPr sz="1000" dirty="0">
                          <a:latin typeface="Franklin Gothic Book"/>
                          <a:cs typeface="Franklin Gothic Book"/>
                        </a:rPr>
                        <a:t>recovery,</a:t>
                      </a:r>
                      <a:r>
                        <a:rPr sz="1000" spc="-35"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a:t>
                      </a:r>
                      <a:r>
                        <a:rPr sz="1000" dirty="0">
                          <a:latin typeface="Franklin Gothic Book"/>
                          <a:cs typeface="Franklin Gothic Book"/>
                        </a:rPr>
                        <a:t>response</a:t>
                      </a:r>
                      <a:r>
                        <a:rPr sz="1000" spc="-20" dirty="0">
                          <a:latin typeface="Franklin Gothic Book"/>
                          <a:cs typeface="Franklin Gothic Book"/>
                        </a:rPr>
                        <a:t> </a:t>
                      </a:r>
                      <a:r>
                        <a:rPr sz="1000" dirty="0">
                          <a:latin typeface="Franklin Gothic Book"/>
                          <a:cs typeface="Franklin Gothic Book"/>
                        </a:rPr>
                        <a:t>activities.</a:t>
                      </a:r>
                      <a:r>
                        <a:rPr sz="1000" spc="-30" dirty="0">
                          <a:latin typeface="Franklin Gothic Book"/>
                          <a:cs typeface="Franklin Gothic Book"/>
                        </a:rPr>
                        <a:t> </a:t>
                      </a:r>
                      <a:r>
                        <a:rPr sz="1000" spc="-25" dirty="0">
                          <a:latin typeface="Franklin Gothic Book"/>
                          <a:cs typeface="Franklin Gothic Book"/>
                        </a:rPr>
                        <a:t>The </a:t>
                      </a:r>
                      <a:r>
                        <a:rPr sz="1000" dirty="0">
                          <a:latin typeface="Franklin Gothic Book"/>
                          <a:cs typeface="Franklin Gothic Book"/>
                        </a:rPr>
                        <a:t>Incident</a:t>
                      </a:r>
                      <a:r>
                        <a:rPr sz="1000" spc="-40" dirty="0">
                          <a:latin typeface="Franklin Gothic Book"/>
                          <a:cs typeface="Franklin Gothic Book"/>
                        </a:rPr>
                        <a:t> </a:t>
                      </a:r>
                      <a:r>
                        <a:rPr sz="1000" dirty="0">
                          <a:latin typeface="Franklin Gothic Book"/>
                          <a:cs typeface="Franklin Gothic Book"/>
                        </a:rPr>
                        <a:t>Response</a:t>
                      </a:r>
                      <a:r>
                        <a:rPr sz="1000" spc="-35" dirty="0">
                          <a:latin typeface="Franklin Gothic Book"/>
                          <a:cs typeface="Franklin Gothic Book"/>
                        </a:rPr>
                        <a:t> </a:t>
                      </a:r>
                      <a:r>
                        <a:rPr sz="1000" dirty="0">
                          <a:latin typeface="Franklin Gothic Book"/>
                          <a:cs typeface="Franklin Gothic Book"/>
                        </a:rPr>
                        <a:t>program</a:t>
                      </a:r>
                      <a:r>
                        <a:rPr sz="1000" spc="-35" dirty="0">
                          <a:latin typeface="Franklin Gothic Book"/>
                          <a:cs typeface="Franklin Gothic Book"/>
                        </a:rPr>
                        <a:t> </a:t>
                      </a:r>
                      <a:r>
                        <a:rPr sz="1000" dirty="0">
                          <a:latin typeface="Franklin Gothic Book"/>
                          <a:cs typeface="Franklin Gothic Book"/>
                        </a:rPr>
                        <a:t>is</a:t>
                      </a:r>
                      <a:r>
                        <a:rPr sz="1000" spc="-35" dirty="0">
                          <a:latin typeface="Franklin Gothic Book"/>
                          <a:cs typeface="Franklin Gothic Book"/>
                        </a:rPr>
                        <a:t> </a:t>
                      </a:r>
                      <a:r>
                        <a:rPr sz="1000" dirty="0">
                          <a:latin typeface="Franklin Gothic Book"/>
                          <a:cs typeface="Franklin Gothic Book"/>
                        </a:rPr>
                        <a:t>used</a:t>
                      </a:r>
                      <a:r>
                        <a:rPr sz="1000" spc="-30" dirty="0">
                          <a:latin typeface="Franklin Gothic Book"/>
                          <a:cs typeface="Franklin Gothic Book"/>
                        </a:rPr>
                        <a:t> </a:t>
                      </a:r>
                      <a:r>
                        <a:rPr sz="1000" dirty="0">
                          <a:latin typeface="Franklin Gothic Book"/>
                          <a:cs typeface="Franklin Gothic Book"/>
                        </a:rPr>
                        <a:t>to</a:t>
                      </a:r>
                      <a:r>
                        <a:rPr sz="1000" spc="-35" dirty="0">
                          <a:latin typeface="Franklin Gothic Book"/>
                          <a:cs typeface="Franklin Gothic Book"/>
                        </a:rPr>
                        <a:t> </a:t>
                      </a:r>
                      <a:r>
                        <a:rPr sz="1000" dirty="0">
                          <a:latin typeface="Franklin Gothic Book"/>
                          <a:cs typeface="Franklin Gothic Book"/>
                        </a:rPr>
                        <a:t>track,</a:t>
                      </a:r>
                      <a:r>
                        <a:rPr sz="1000" spc="-35" dirty="0">
                          <a:latin typeface="Franklin Gothic Book"/>
                          <a:cs typeface="Franklin Gothic Book"/>
                        </a:rPr>
                        <a:t> </a:t>
                      </a:r>
                      <a:r>
                        <a:rPr sz="1000" dirty="0">
                          <a:latin typeface="Franklin Gothic Book"/>
                          <a:cs typeface="Franklin Gothic Book"/>
                        </a:rPr>
                        <a:t>document,</a:t>
                      </a:r>
                      <a:r>
                        <a:rPr sz="1000" spc="-3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report</a:t>
                      </a:r>
                      <a:r>
                        <a:rPr sz="1000" spc="-35" dirty="0">
                          <a:latin typeface="Franklin Gothic Book"/>
                          <a:cs typeface="Franklin Gothic Book"/>
                        </a:rPr>
                        <a:t> </a:t>
                      </a:r>
                      <a:r>
                        <a:rPr sz="1000" dirty="0">
                          <a:latin typeface="Franklin Gothic Book"/>
                          <a:cs typeface="Franklin Gothic Book"/>
                        </a:rPr>
                        <a:t>incidents</a:t>
                      </a:r>
                      <a:r>
                        <a:rPr sz="1000" spc="-35" dirty="0">
                          <a:latin typeface="Franklin Gothic Book"/>
                          <a:cs typeface="Franklin Gothic Book"/>
                        </a:rPr>
                        <a:t> </a:t>
                      </a:r>
                      <a:r>
                        <a:rPr sz="1000" dirty="0">
                          <a:latin typeface="Franklin Gothic Book"/>
                          <a:cs typeface="Franklin Gothic Book"/>
                        </a:rPr>
                        <a:t>to</a:t>
                      </a:r>
                      <a:r>
                        <a:rPr sz="1000" spc="-35" dirty="0">
                          <a:latin typeface="Franklin Gothic Book"/>
                          <a:cs typeface="Franklin Gothic Book"/>
                        </a:rPr>
                        <a:t> </a:t>
                      </a:r>
                      <a:r>
                        <a:rPr sz="1000" spc="-10" dirty="0">
                          <a:latin typeface="Franklin Gothic Book"/>
                          <a:cs typeface="Franklin Gothic Book"/>
                        </a:rPr>
                        <a:t>appropriate </a:t>
                      </a:r>
                      <a:r>
                        <a:rPr sz="1000" dirty="0">
                          <a:latin typeface="Franklin Gothic Book"/>
                          <a:cs typeface="Franklin Gothic Book"/>
                        </a:rPr>
                        <a:t>officials</a:t>
                      </a:r>
                      <a:r>
                        <a:rPr sz="1000" spc="-30" dirty="0">
                          <a:latin typeface="Franklin Gothic Book"/>
                          <a:cs typeface="Franklin Gothic Book"/>
                        </a:rPr>
                        <a:t> </a:t>
                      </a:r>
                      <a:r>
                        <a:rPr sz="1000" dirty="0">
                          <a:latin typeface="Franklin Gothic Book"/>
                          <a:cs typeface="Franklin Gothic Book"/>
                        </a:rPr>
                        <a:t>and/or</a:t>
                      </a:r>
                      <a:r>
                        <a:rPr sz="1000" spc="-40" dirty="0">
                          <a:latin typeface="Franklin Gothic Book"/>
                          <a:cs typeface="Franklin Gothic Book"/>
                        </a:rPr>
                        <a:t> </a:t>
                      </a:r>
                      <a:r>
                        <a:rPr sz="1000" spc="-10" dirty="0">
                          <a:latin typeface="Franklin Gothic Book"/>
                          <a:cs typeface="Franklin Gothic Book"/>
                        </a:rPr>
                        <a:t>authorities.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649763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45746" y="564776"/>
            <a:ext cx="8100732" cy="5603"/>
          </a:xfrm>
          <a:custGeom>
            <a:avLst/>
            <a:gdLst/>
            <a:ahLst/>
            <a:cxnLst/>
            <a:rect l="l" t="t" r="r" b="b"/>
            <a:pathLst>
              <a:path w="9180830" h="6350">
                <a:moveTo>
                  <a:pt x="9180576" y="0"/>
                </a:moveTo>
                <a:lnTo>
                  <a:pt x="0" y="0"/>
                </a:lnTo>
                <a:lnTo>
                  <a:pt x="0" y="6096"/>
                </a:lnTo>
                <a:lnTo>
                  <a:pt x="9180576" y="6096"/>
                </a:lnTo>
                <a:lnTo>
                  <a:pt x="9180576" y="0"/>
                </a:lnTo>
                <a:close/>
              </a:path>
            </a:pathLst>
          </a:custGeom>
          <a:solidFill>
            <a:srgbClr val="D9D9D9"/>
          </a:solidFill>
        </p:spPr>
        <p:txBody>
          <a:bodyPr wrap="square" lIns="0" tIns="0" rIns="0" bIns="0" rtlCol="0"/>
          <a:lstStyle/>
          <a:p>
            <a:endParaRPr sz="1588"/>
          </a:p>
        </p:txBody>
      </p:sp>
      <p:graphicFrame>
        <p:nvGraphicFramePr>
          <p:cNvPr id="4" name="object 4"/>
          <p:cNvGraphicFramePr>
            <a:graphicFrameLocks noGrp="1"/>
          </p:cNvGraphicFramePr>
          <p:nvPr/>
        </p:nvGraphicFramePr>
        <p:xfrm>
          <a:off x="2092810" y="720756"/>
          <a:ext cx="7904069" cy="1773406"/>
        </p:xfrm>
        <a:graphic>
          <a:graphicData uri="http://schemas.openxmlformats.org/drawingml/2006/table">
            <a:tbl>
              <a:tblPr firstRow="1" bandRow="1">
                <a:tableStyleId>{2D5ABB26-0587-4C30-8999-92F81FD0307C}</a:tableStyleId>
              </a:tblPr>
              <a:tblGrid>
                <a:gridCol w="1180540">
                  <a:extLst>
                    <a:ext uri="{9D8B030D-6E8A-4147-A177-3AD203B41FA5}">
                      <a16:colId xmlns:a16="http://schemas.microsoft.com/office/drawing/2014/main" val="20000"/>
                    </a:ext>
                  </a:extLst>
                </a:gridCol>
                <a:gridCol w="1508872">
                  <a:extLst>
                    <a:ext uri="{9D8B030D-6E8A-4147-A177-3AD203B41FA5}">
                      <a16:colId xmlns:a16="http://schemas.microsoft.com/office/drawing/2014/main" val="20001"/>
                    </a:ext>
                  </a:extLst>
                </a:gridCol>
                <a:gridCol w="5214657">
                  <a:extLst>
                    <a:ext uri="{9D8B030D-6E8A-4147-A177-3AD203B41FA5}">
                      <a16:colId xmlns:a16="http://schemas.microsoft.com/office/drawing/2014/main" val="20002"/>
                    </a:ext>
                  </a:extLst>
                </a:gridCol>
              </a:tblGrid>
              <a:tr h="158563">
                <a:tc>
                  <a:txBody>
                    <a:bodyPr/>
                    <a:lstStyle/>
                    <a:p>
                      <a:pPr marL="67945">
                        <a:lnSpc>
                          <a:spcPts val="1315"/>
                        </a:lnSpc>
                      </a:pPr>
                      <a:r>
                        <a:rPr sz="1100" b="1" dirty="0">
                          <a:latin typeface="Franklin Gothic Demi"/>
                          <a:cs typeface="Franklin Gothic Demi"/>
                        </a:rPr>
                        <a:t>Functional</a:t>
                      </a:r>
                      <a:r>
                        <a:rPr sz="1100" b="1" spc="-60" dirty="0">
                          <a:latin typeface="Franklin Gothic Demi"/>
                          <a:cs typeface="Franklin Gothic Demi"/>
                        </a:rPr>
                        <a:t> </a:t>
                      </a:r>
                      <a:r>
                        <a:rPr sz="1100" b="1" spc="-20" dirty="0">
                          <a:latin typeface="Franklin Gothic Demi"/>
                          <a:cs typeface="Franklin Gothic Demi"/>
                        </a:rPr>
                        <a:t>Area</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dirty="0">
                          <a:latin typeface="Franklin Gothic Demi"/>
                          <a:cs typeface="Franklin Gothic Demi"/>
                        </a:rPr>
                        <a:t>Security</a:t>
                      </a:r>
                      <a:r>
                        <a:rPr sz="1100" b="1" spc="-40" dirty="0">
                          <a:latin typeface="Franklin Gothic Demi"/>
                          <a:cs typeface="Franklin Gothic Demi"/>
                        </a:rPr>
                        <a:t> </a:t>
                      </a:r>
                      <a:r>
                        <a:rPr sz="1100" b="1" spc="-10" dirty="0">
                          <a:latin typeface="Franklin Gothic Demi"/>
                          <a:cs typeface="Franklin Gothic Demi"/>
                        </a:rPr>
                        <a:t>Objective</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tc>
                  <a:txBody>
                    <a:bodyPr/>
                    <a:lstStyle/>
                    <a:p>
                      <a:pPr marL="67945">
                        <a:lnSpc>
                          <a:spcPts val="1315"/>
                        </a:lnSpc>
                      </a:pPr>
                      <a:r>
                        <a:rPr sz="1100" b="1" spc="-10" dirty="0">
                          <a:latin typeface="Franklin Gothic Demi"/>
                          <a:cs typeface="Franklin Gothic Demi"/>
                        </a:rPr>
                        <a:t>Definition</a:t>
                      </a:r>
                      <a:endParaRPr sz="1100">
                        <a:latin typeface="Franklin Gothic Demi"/>
                        <a:cs typeface="Franklin Gothic Dem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DAAAA"/>
                    </a:solidFill>
                  </a:tcPr>
                </a:tc>
                <a:extLst>
                  <a:ext uri="{0D108BD9-81ED-4DB2-BD59-A6C34878D82A}">
                    <a16:rowId xmlns:a16="http://schemas.microsoft.com/office/drawing/2014/main" val="10000"/>
                  </a:ext>
                </a:extLst>
              </a:tr>
              <a:tr h="978834">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0000"/>
                    </a:solidFill>
                  </a:tcPr>
                </a:tc>
                <a:tc>
                  <a:txBody>
                    <a:bodyPr/>
                    <a:lstStyle/>
                    <a:p>
                      <a:pPr marL="67945">
                        <a:lnSpc>
                          <a:spcPct val="100000"/>
                        </a:lnSpc>
                        <a:spcBef>
                          <a:spcPts val="530"/>
                        </a:spcBef>
                      </a:pPr>
                      <a:r>
                        <a:rPr sz="1000" dirty="0">
                          <a:latin typeface="Franklin Gothic Book"/>
                          <a:cs typeface="Franklin Gothic Book"/>
                        </a:rPr>
                        <a:t>Privacy</a:t>
                      </a:r>
                      <a:r>
                        <a:rPr sz="1000" spc="-40" dirty="0">
                          <a:latin typeface="Franklin Gothic Book"/>
                          <a:cs typeface="Franklin Gothic Book"/>
                        </a:rPr>
                        <a:t> </a:t>
                      </a:r>
                      <a:r>
                        <a:rPr sz="1000" dirty="0">
                          <a:latin typeface="Franklin Gothic Book"/>
                          <a:cs typeface="Franklin Gothic Book"/>
                        </a:rPr>
                        <a:t>Incident</a:t>
                      </a:r>
                      <a:r>
                        <a:rPr sz="1000" spc="-40" dirty="0">
                          <a:latin typeface="Franklin Gothic Book"/>
                          <a:cs typeface="Franklin Gothic Book"/>
                        </a:rPr>
                        <a:t> </a:t>
                      </a:r>
                      <a:r>
                        <a:rPr sz="1000" spc="-10" dirty="0">
                          <a:latin typeface="Franklin Gothic Book"/>
                          <a:cs typeface="Franklin Gothic Book"/>
                        </a:rPr>
                        <a:t>Response</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201930">
                        <a:lnSpc>
                          <a:spcPts val="1250"/>
                        </a:lnSpc>
                        <a:spcBef>
                          <a:spcPts val="630"/>
                        </a:spcBef>
                      </a:pPr>
                      <a:r>
                        <a:rPr sz="1000" spc="-10" dirty="0">
                          <a:latin typeface="Franklin Gothic Book"/>
                          <a:cs typeface="Franklin Gothic Book"/>
                        </a:rPr>
                        <a:t>Management</a:t>
                      </a:r>
                      <a:r>
                        <a:rPr sz="1000" spc="-45" dirty="0">
                          <a:latin typeface="Franklin Gothic Book"/>
                          <a:cs typeface="Franklin Gothic Book"/>
                        </a:rPr>
                        <a:t> </a:t>
                      </a:r>
                      <a:r>
                        <a:rPr sz="1000" dirty="0">
                          <a:latin typeface="Franklin Gothic Book"/>
                          <a:cs typeface="Franklin Gothic Book"/>
                        </a:rPr>
                        <a:t>of</a:t>
                      </a:r>
                      <a:r>
                        <a:rPr sz="1000" spc="-25" dirty="0">
                          <a:latin typeface="Franklin Gothic Book"/>
                          <a:cs typeface="Franklin Gothic Book"/>
                        </a:rPr>
                        <a:t> </a:t>
                      </a:r>
                      <a:r>
                        <a:rPr sz="1000" dirty="0">
                          <a:latin typeface="Franklin Gothic Book"/>
                          <a:cs typeface="Franklin Gothic Book"/>
                        </a:rPr>
                        <a:t>events,</a:t>
                      </a:r>
                      <a:r>
                        <a:rPr sz="1000" spc="-25" dirty="0">
                          <a:latin typeface="Franklin Gothic Book"/>
                          <a:cs typeface="Franklin Gothic Book"/>
                        </a:rPr>
                        <a:t> </a:t>
                      </a:r>
                      <a:r>
                        <a:rPr sz="1000" dirty="0">
                          <a:latin typeface="Franklin Gothic Book"/>
                          <a:cs typeface="Franklin Gothic Book"/>
                        </a:rPr>
                        <a:t>issues,</a:t>
                      </a:r>
                      <a:r>
                        <a:rPr sz="1000" spc="-30" dirty="0">
                          <a:latin typeface="Franklin Gothic Book"/>
                          <a:cs typeface="Franklin Gothic Book"/>
                        </a:rPr>
                        <a:t> </a:t>
                      </a:r>
                      <a:r>
                        <a:rPr sz="1000" dirty="0">
                          <a:latin typeface="Franklin Gothic Book"/>
                          <a:cs typeface="Franklin Gothic Book"/>
                        </a:rPr>
                        <a:t>inquiries,</a:t>
                      </a:r>
                      <a:r>
                        <a:rPr sz="1000" spc="-25" dirty="0">
                          <a:latin typeface="Franklin Gothic Book"/>
                          <a:cs typeface="Franklin Gothic Book"/>
                        </a:rPr>
                        <a:t> </a:t>
                      </a:r>
                      <a:r>
                        <a:rPr sz="1000" dirty="0">
                          <a:latin typeface="Franklin Gothic Book"/>
                          <a:cs typeface="Franklin Gothic Book"/>
                        </a:rPr>
                        <a:t>and</a:t>
                      </a:r>
                      <a:r>
                        <a:rPr sz="1000" spc="-25" dirty="0">
                          <a:latin typeface="Franklin Gothic Book"/>
                          <a:cs typeface="Franklin Gothic Book"/>
                        </a:rPr>
                        <a:t> </a:t>
                      </a:r>
                      <a:r>
                        <a:rPr sz="1000" dirty="0">
                          <a:latin typeface="Franklin Gothic Book"/>
                          <a:cs typeface="Franklin Gothic Book"/>
                        </a:rPr>
                        <a:t>incidents</a:t>
                      </a:r>
                      <a:r>
                        <a:rPr sz="1000" spc="-30" dirty="0">
                          <a:latin typeface="Franklin Gothic Book"/>
                          <a:cs typeface="Franklin Gothic Book"/>
                        </a:rPr>
                        <a:t> </a:t>
                      </a:r>
                      <a:r>
                        <a:rPr sz="1000" dirty="0">
                          <a:latin typeface="Franklin Gothic Book"/>
                          <a:cs typeface="Franklin Gothic Book"/>
                        </a:rPr>
                        <a:t>when</a:t>
                      </a:r>
                      <a:r>
                        <a:rPr sz="1000" spc="-35" dirty="0">
                          <a:latin typeface="Franklin Gothic Book"/>
                          <a:cs typeface="Franklin Gothic Book"/>
                        </a:rPr>
                        <a:t> </a:t>
                      </a:r>
                      <a:r>
                        <a:rPr sz="1000" dirty="0">
                          <a:latin typeface="Franklin Gothic Book"/>
                          <a:cs typeface="Franklin Gothic Book"/>
                        </a:rPr>
                        <a:t>detected</a:t>
                      </a:r>
                      <a:r>
                        <a:rPr sz="1000" spc="-25" dirty="0">
                          <a:latin typeface="Franklin Gothic Book"/>
                          <a:cs typeface="Franklin Gothic Book"/>
                        </a:rPr>
                        <a:t> </a:t>
                      </a:r>
                      <a:r>
                        <a:rPr sz="1000" dirty="0">
                          <a:latin typeface="Franklin Gothic Book"/>
                          <a:cs typeface="Franklin Gothic Book"/>
                        </a:rPr>
                        <a:t>or</a:t>
                      </a:r>
                      <a:r>
                        <a:rPr sz="1000" spc="-30" dirty="0">
                          <a:latin typeface="Franklin Gothic Book"/>
                          <a:cs typeface="Franklin Gothic Book"/>
                        </a:rPr>
                        <a:t> </a:t>
                      </a:r>
                      <a:r>
                        <a:rPr sz="1000" dirty="0">
                          <a:latin typeface="Franklin Gothic Book"/>
                          <a:cs typeface="Franklin Gothic Book"/>
                        </a:rPr>
                        <a:t>reported</a:t>
                      </a:r>
                      <a:r>
                        <a:rPr sz="1000" spc="-25"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dirty="0">
                          <a:latin typeface="Franklin Gothic Book"/>
                          <a:cs typeface="Franklin Gothic Book"/>
                        </a:rPr>
                        <a:t>include</a:t>
                      </a:r>
                      <a:r>
                        <a:rPr sz="1000" spc="-25" dirty="0">
                          <a:latin typeface="Franklin Gothic Book"/>
                          <a:cs typeface="Franklin Gothic Book"/>
                        </a:rPr>
                        <a:t> all </a:t>
                      </a:r>
                      <a:r>
                        <a:rPr sz="1000" dirty="0">
                          <a:latin typeface="Franklin Gothic Book"/>
                          <a:cs typeface="Franklin Gothic Book"/>
                        </a:rPr>
                        <a:t>phases</a:t>
                      </a:r>
                      <a:r>
                        <a:rPr sz="1000" spc="-20" dirty="0">
                          <a:latin typeface="Franklin Gothic Book"/>
                          <a:cs typeface="Franklin Gothic Book"/>
                        </a:rPr>
                        <a:t> </a:t>
                      </a:r>
                      <a:r>
                        <a:rPr sz="1000" dirty="0">
                          <a:latin typeface="Franklin Gothic Book"/>
                          <a:cs typeface="Franklin Gothic Book"/>
                        </a:rPr>
                        <a:t>from</a:t>
                      </a:r>
                      <a:r>
                        <a:rPr sz="1000" spc="-10" dirty="0">
                          <a:latin typeface="Franklin Gothic Book"/>
                          <a:cs typeface="Franklin Gothic Book"/>
                        </a:rPr>
                        <a:t> investigation</a:t>
                      </a:r>
                      <a:r>
                        <a:rPr sz="1000" spc="-20" dirty="0">
                          <a:latin typeface="Franklin Gothic Book"/>
                          <a:cs typeface="Franklin Gothic Book"/>
                        </a:rPr>
                        <a:t> </a:t>
                      </a:r>
                      <a:r>
                        <a:rPr sz="1000" dirty="0">
                          <a:latin typeface="Franklin Gothic Book"/>
                          <a:cs typeface="Franklin Gothic Book"/>
                        </a:rPr>
                        <a:t>through</a:t>
                      </a:r>
                      <a:r>
                        <a:rPr sz="1000" spc="-10" dirty="0">
                          <a:latin typeface="Franklin Gothic Book"/>
                          <a:cs typeface="Franklin Gothic Book"/>
                        </a:rPr>
                        <a:t> resolution. Responsible </a:t>
                      </a:r>
                      <a:r>
                        <a:rPr sz="1000" dirty="0">
                          <a:latin typeface="Franklin Gothic Book"/>
                          <a:cs typeface="Franklin Gothic Book"/>
                        </a:rPr>
                        <a:t>for</a:t>
                      </a:r>
                      <a:r>
                        <a:rPr sz="1000" spc="-20" dirty="0">
                          <a:latin typeface="Franklin Gothic Book"/>
                          <a:cs typeface="Franklin Gothic Book"/>
                        </a:rPr>
                        <a:t> </a:t>
                      </a:r>
                      <a:r>
                        <a:rPr sz="1000" dirty="0">
                          <a:latin typeface="Franklin Gothic Book"/>
                          <a:cs typeface="Franklin Gothic Book"/>
                        </a:rPr>
                        <a:t>notifying</a:t>
                      </a:r>
                      <a:r>
                        <a:rPr sz="1000" spc="-15" dirty="0">
                          <a:latin typeface="Franklin Gothic Book"/>
                          <a:cs typeface="Franklin Gothic Book"/>
                        </a:rPr>
                        <a:t> </a:t>
                      </a:r>
                      <a:r>
                        <a:rPr sz="1000" dirty="0">
                          <a:latin typeface="Franklin Gothic Book"/>
                          <a:cs typeface="Franklin Gothic Book"/>
                        </a:rPr>
                        <a:t>and</a:t>
                      </a:r>
                      <a:r>
                        <a:rPr sz="1000" spc="-20" dirty="0">
                          <a:latin typeface="Franklin Gothic Book"/>
                          <a:cs typeface="Franklin Gothic Book"/>
                        </a:rPr>
                        <a:t> </a:t>
                      </a:r>
                      <a:r>
                        <a:rPr sz="1000" dirty="0">
                          <a:latin typeface="Franklin Gothic Book"/>
                          <a:cs typeface="Franklin Gothic Book"/>
                        </a:rPr>
                        <a:t>escalating</a:t>
                      </a:r>
                      <a:r>
                        <a:rPr sz="1000" spc="-15" dirty="0">
                          <a:latin typeface="Franklin Gothic Book"/>
                          <a:cs typeface="Franklin Gothic Book"/>
                        </a:rPr>
                        <a:t> </a:t>
                      </a:r>
                      <a:r>
                        <a:rPr sz="1000" spc="-10" dirty="0">
                          <a:latin typeface="Franklin Gothic Book"/>
                          <a:cs typeface="Franklin Gothic Book"/>
                        </a:rPr>
                        <a:t>incidents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appropriate</a:t>
                      </a:r>
                      <a:r>
                        <a:rPr sz="1000" spc="-20" dirty="0">
                          <a:latin typeface="Franklin Gothic Book"/>
                          <a:cs typeface="Franklin Gothic Book"/>
                        </a:rPr>
                        <a:t> </a:t>
                      </a:r>
                      <a:r>
                        <a:rPr sz="1000" spc="-10" dirty="0">
                          <a:latin typeface="Franklin Gothic Book"/>
                          <a:cs typeface="Franklin Gothic Book"/>
                        </a:rPr>
                        <a:t>personnel</a:t>
                      </a:r>
                      <a:r>
                        <a:rPr sz="1000" spc="-3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coordinating</a:t>
                      </a:r>
                      <a:r>
                        <a:rPr sz="1000" spc="-20" dirty="0">
                          <a:latin typeface="Franklin Gothic Book"/>
                          <a:cs typeface="Franklin Gothic Book"/>
                        </a:rPr>
                        <a:t> </a:t>
                      </a:r>
                      <a:r>
                        <a:rPr sz="1000" spc="-10" dirty="0">
                          <a:latin typeface="Franklin Gothic Book"/>
                          <a:cs typeface="Franklin Gothic Book"/>
                        </a:rPr>
                        <a:t>activities</a:t>
                      </a:r>
                      <a:r>
                        <a:rPr sz="1000" spc="-30" dirty="0">
                          <a:latin typeface="Franklin Gothic Book"/>
                          <a:cs typeface="Franklin Gothic Book"/>
                        </a:rPr>
                        <a:t> </a:t>
                      </a:r>
                      <a:r>
                        <a:rPr sz="1000" dirty="0">
                          <a:latin typeface="Franklin Gothic Book"/>
                          <a:cs typeface="Franklin Gothic Book"/>
                        </a:rPr>
                        <a:t>to</a:t>
                      </a:r>
                      <a:r>
                        <a:rPr sz="1000" spc="-20" dirty="0">
                          <a:latin typeface="Franklin Gothic Book"/>
                          <a:cs typeface="Franklin Gothic Book"/>
                        </a:rPr>
                        <a:t> </a:t>
                      </a:r>
                      <a:r>
                        <a:rPr sz="1000" dirty="0">
                          <a:latin typeface="Franklin Gothic Book"/>
                          <a:cs typeface="Franklin Gothic Book"/>
                        </a:rPr>
                        <a:t>ensure</a:t>
                      </a:r>
                      <a:r>
                        <a:rPr sz="1000" spc="-20" dirty="0">
                          <a:latin typeface="Franklin Gothic Book"/>
                          <a:cs typeface="Franklin Gothic Book"/>
                        </a:rPr>
                        <a:t> </a:t>
                      </a:r>
                      <a:r>
                        <a:rPr sz="1000" dirty="0">
                          <a:latin typeface="Franklin Gothic Book"/>
                          <a:cs typeface="Franklin Gothic Book"/>
                        </a:rPr>
                        <a:t>timely</a:t>
                      </a:r>
                      <a:r>
                        <a:rPr sz="1000" spc="-25" dirty="0">
                          <a:latin typeface="Franklin Gothic Book"/>
                          <a:cs typeface="Franklin Gothic Book"/>
                        </a:rPr>
                        <a:t> </a:t>
                      </a:r>
                      <a:r>
                        <a:rPr sz="1000" dirty="0">
                          <a:latin typeface="Franklin Gothic Book"/>
                          <a:cs typeface="Franklin Gothic Book"/>
                        </a:rPr>
                        <a:t>isolation</a:t>
                      </a:r>
                      <a:r>
                        <a:rPr sz="1000" spc="-2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spc="-10" dirty="0">
                          <a:latin typeface="Franklin Gothic Book"/>
                          <a:cs typeface="Franklin Gothic Book"/>
                        </a:rPr>
                        <a:t>containment, </a:t>
                      </a:r>
                      <a:r>
                        <a:rPr sz="1000" dirty="0">
                          <a:latin typeface="Franklin Gothic Book"/>
                          <a:cs typeface="Franklin Gothic Book"/>
                        </a:rPr>
                        <a:t>impact</a:t>
                      </a:r>
                      <a:r>
                        <a:rPr sz="1000" spc="-30" dirty="0">
                          <a:latin typeface="Franklin Gothic Book"/>
                          <a:cs typeface="Franklin Gothic Book"/>
                        </a:rPr>
                        <a:t> </a:t>
                      </a:r>
                      <a:r>
                        <a:rPr sz="1000" dirty="0">
                          <a:latin typeface="Franklin Gothic Book"/>
                          <a:cs typeface="Franklin Gothic Book"/>
                        </a:rPr>
                        <a:t>analysis,</a:t>
                      </a:r>
                      <a:r>
                        <a:rPr sz="1000" spc="-25" dirty="0">
                          <a:latin typeface="Franklin Gothic Book"/>
                          <a:cs typeface="Franklin Gothic Book"/>
                        </a:rPr>
                        <a:t> </a:t>
                      </a:r>
                      <a:r>
                        <a:rPr sz="1000" dirty="0">
                          <a:latin typeface="Franklin Gothic Book"/>
                          <a:cs typeface="Franklin Gothic Book"/>
                        </a:rPr>
                        <a:t>and</a:t>
                      </a:r>
                      <a:r>
                        <a:rPr sz="1000" spc="-10" dirty="0">
                          <a:latin typeface="Franklin Gothic Book"/>
                          <a:cs typeface="Franklin Gothic Book"/>
                        </a:rPr>
                        <a:t> </a:t>
                      </a:r>
                      <a:r>
                        <a:rPr sz="1000" dirty="0">
                          <a:latin typeface="Franklin Gothic Book"/>
                          <a:cs typeface="Franklin Gothic Book"/>
                        </a:rPr>
                        <a:t>any</a:t>
                      </a:r>
                      <a:r>
                        <a:rPr sz="1000" spc="-20" dirty="0">
                          <a:latin typeface="Franklin Gothic Book"/>
                          <a:cs typeface="Franklin Gothic Book"/>
                        </a:rPr>
                        <a:t> </a:t>
                      </a:r>
                      <a:r>
                        <a:rPr sz="1000" dirty="0">
                          <a:latin typeface="Franklin Gothic Book"/>
                          <a:cs typeface="Franklin Gothic Book"/>
                        </a:rPr>
                        <a:t>resulting</a:t>
                      </a:r>
                      <a:r>
                        <a:rPr sz="1000" spc="-15" dirty="0">
                          <a:latin typeface="Franklin Gothic Book"/>
                          <a:cs typeface="Franklin Gothic Book"/>
                        </a:rPr>
                        <a:t> </a:t>
                      </a:r>
                      <a:r>
                        <a:rPr sz="1000" spc="-10" dirty="0">
                          <a:latin typeface="Franklin Gothic Book"/>
                          <a:cs typeface="Franklin Gothic Book"/>
                        </a:rPr>
                        <a:t>remediation</a:t>
                      </a:r>
                      <a:r>
                        <a:rPr sz="1000" spc="-25" dirty="0">
                          <a:latin typeface="Franklin Gothic Book"/>
                          <a:cs typeface="Franklin Gothic Book"/>
                        </a:rPr>
                        <a:t> </a:t>
                      </a:r>
                      <a:r>
                        <a:rPr sz="1000" dirty="0">
                          <a:latin typeface="Franklin Gothic Book"/>
                          <a:cs typeface="Franklin Gothic Book"/>
                        </a:rPr>
                        <a:t>/</a:t>
                      </a:r>
                      <a:r>
                        <a:rPr sz="1000" spc="-15" dirty="0">
                          <a:latin typeface="Franklin Gothic Book"/>
                          <a:cs typeface="Franklin Gothic Book"/>
                        </a:rPr>
                        <a:t> </a:t>
                      </a:r>
                      <a:r>
                        <a:rPr sz="1000" spc="-10" dirty="0">
                          <a:latin typeface="Franklin Gothic Book"/>
                          <a:cs typeface="Franklin Gothic Book"/>
                        </a:rPr>
                        <a:t>resolution requirements.</a:t>
                      </a:r>
                      <a:r>
                        <a:rPr sz="1000" spc="-15" dirty="0">
                          <a:latin typeface="Franklin Gothic Book"/>
                          <a:cs typeface="Franklin Gothic Book"/>
                        </a:rPr>
                        <a:t> </a:t>
                      </a:r>
                      <a:r>
                        <a:rPr sz="1000" dirty="0">
                          <a:latin typeface="Franklin Gothic Book"/>
                          <a:cs typeface="Franklin Gothic Book"/>
                        </a:rPr>
                        <a:t>Incidents</a:t>
                      </a:r>
                      <a:r>
                        <a:rPr sz="1000" spc="-20" dirty="0">
                          <a:latin typeface="Franklin Gothic Book"/>
                          <a:cs typeface="Franklin Gothic Book"/>
                        </a:rPr>
                        <a:t> </a:t>
                      </a:r>
                      <a:r>
                        <a:rPr sz="1000" dirty="0">
                          <a:latin typeface="Franklin Gothic Book"/>
                          <a:cs typeface="Franklin Gothic Book"/>
                        </a:rPr>
                        <a:t>include</a:t>
                      </a:r>
                      <a:r>
                        <a:rPr sz="1000" spc="-15" dirty="0">
                          <a:latin typeface="Franklin Gothic Book"/>
                          <a:cs typeface="Franklin Gothic Book"/>
                        </a:rPr>
                        <a:t> </a:t>
                      </a:r>
                      <a:r>
                        <a:rPr sz="1000" spc="-25" dirty="0">
                          <a:latin typeface="Franklin Gothic Book"/>
                          <a:cs typeface="Franklin Gothic Book"/>
                        </a:rPr>
                        <a:t>but </a:t>
                      </a:r>
                      <a:r>
                        <a:rPr sz="1000" dirty="0">
                          <a:latin typeface="Franklin Gothic Book"/>
                          <a:cs typeface="Franklin Gothic Book"/>
                        </a:rPr>
                        <a:t>may</a:t>
                      </a:r>
                      <a:r>
                        <a:rPr sz="1000" spc="-35" dirty="0">
                          <a:latin typeface="Franklin Gothic Book"/>
                          <a:cs typeface="Franklin Gothic Book"/>
                        </a:rPr>
                        <a:t> </a:t>
                      </a:r>
                      <a:r>
                        <a:rPr sz="1000" dirty="0">
                          <a:latin typeface="Franklin Gothic Book"/>
                          <a:cs typeface="Franklin Gothic Book"/>
                        </a:rPr>
                        <a:t>not</a:t>
                      </a:r>
                      <a:r>
                        <a:rPr sz="1000" spc="-30" dirty="0">
                          <a:latin typeface="Franklin Gothic Book"/>
                          <a:cs typeface="Franklin Gothic Book"/>
                        </a:rPr>
                        <a:t> </a:t>
                      </a:r>
                      <a:r>
                        <a:rPr sz="1000" dirty="0">
                          <a:latin typeface="Franklin Gothic Book"/>
                          <a:cs typeface="Franklin Gothic Book"/>
                        </a:rPr>
                        <a:t>be</a:t>
                      </a:r>
                      <a:r>
                        <a:rPr sz="1000" spc="-30" dirty="0">
                          <a:latin typeface="Franklin Gothic Book"/>
                          <a:cs typeface="Franklin Gothic Book"/>
                        </a:rPr>
                        <a:t> </a:t>
                      </a:r>
                      <a:r>
                        <a:rPr sz="1000" dirty="0">
                          <a:latin typeface="Franklin Gothic Book"/>
                          <a:cs typeface="Franklin Gothic Book"/>
                        </a:rPr>
                        <a:t>limited</a:t>
                      </a:r>
                      <a:r>
                        <a:rPr sz="1000" spc="-20" dirty="0">
                          <a:latin typeface="Franklin Gothic Book"/>
                          <a:cs typeface="Franklin Gothic Book"/>
                        </a:rPr>
                        <a:t> </a:t>
                      </a:r>
                      <a:r>
                        <a:rPr sz="1000" dirty="0">
                          <a:latin typeface="Franklin Gothic Book"/>
                          <a:cs typeface="Franklin Gothic Book"/>
                        </a:rPr>
                        <a:t>to</a:t>
                      </a:r>
                      <a:r>
                        <a:rPr sz="1000" spc="-30" dirty="0">
                          <a:latin typeface="Franklin Gothic Book"/>
                          <a:cs typeface="Franklin Gothic Book"/>
                        </a:rPr>
                        <a:t> </a:t>
                      </a:r>
                      <a:r>
                        <a:rPr sz="1000" dirty="0">
                          <a:latin typeface="Franklin Gothic Book"/>
                          <a:cs typeface="Franklin Gothic Book"/>
                        </a:rPr>
                        <a:t>privacy</a:t>
                      </a:r>
                      <a:r>
                        <a:rPr sz="1000" spc="-30" dirty="0">
                          <a:latin typeface="Franklin Gothic Book"/>
                          <a:cs typeface="Franklin Gothic Book"/>
                        </a:rPr>
                        <a:t> </a:t>
                      </a:r>
                      <a:r>
                        <a:rPr sz="1000" dirty="0">
                          <a:latin typeface="Franklin Gothic Book"/>
                          <a:cs typeface="Franklin Gothic Book"/>
                        </a:rPr>
                        <a:t>breach,</a:t>
                      </a:r>
                      <a:r>
                        <a:rPr sz="1000" spc="-25" dirty="0">
                          <a:latin typeface="Franklin Gothic Book"/>
                          <a:cs typeface="Franklin Gothic Book"/>
                        </a:rPr>
                        <a:t> </a:t>
                      </a:r>
                      <a:r>
                        <a:rPr sz="1000" dirty="0">
                          <a:latin typeface="Franklin Gothic Book"/>
                          <a:cs typeface="Franklin Gothic Book"/>
                        </a:rPr>
                        <a:t>loss,</a:t>
                      </a:r>
                      <a:r>
                        <a:rPr sz="1000" spc="-40" dirty="0">
                          <a:latin typeface="Franklin Gothic Book"/>
                          <a:cs typeface="Franklin Gothic Book"/>
                        </a:rPr>
                        <a:t> </a:t>
                      </a:r>
                      <a:r>
                        <a:rPr sz="1000" dirty="0">
                          <a:latin typeface="Franklin Gothic Book"/>
                          <a:cs typeface="Franklin Gothic Book"/>
                        </a:rPr>
                        <a:t>theft,</a:t>
                      </a:r>
                      <a:r>
                        <a:rPr sz="1000" spc="-30" dirty="0">
                          <a:latin typeface="Franklin Gothic Book"/>
                          <a:cs typeface="Franklin Gothic Book"/>
                        </a:rPr>
                        <a:t> </a:t>
                      </a:r>
                      <a:r>
                        <a:rPr sz="1000" spc="-10" dirty="0">
                          <a:latin typeface="Franklin Gothic Book"/>
                          <a:cs typeface="Franklin Gothic Book"/>
                        </a:rPr>
                        <a:t>unauthorized</a:t>
                      </a:r>
                      <a:r>
                        <a:rPr sz="1000" spc="-35" dirty="0">
                          <a:latin typeface="Franklin Gothic Book"/>
                          <a:cs typeface="Franklin Gothic Book"/>
                        </a:rPr>
                        <a:t> </a:t>
                      </a:r>
                      <a:r>
                        <a:rPr sz="1000" dirty="0">
                          <a:latin typeface="Franklin Gothic Book"/>
                          <a:cs typeface="Franklin Gothic Book"/>
                        </a:rPr>
                        <a:t>access,</a:t>
                      </a:r>
                      <a:r>
                        <a:rPr sz="1000" spc="-25" dirty="0">
                          <a:latin typeface="Franklin Gothic Book"/>
                          <a:cs typeface="Franklin Gothic Book"/>
                        </a:rPr>
                        <a:t> </a:t>
                      </a:r>
                      <a:r>
                        <a:rPr sz="1000" dirty="0">
                          <a:latin typeface="Franklin Gothic Book"/>
                          <a:cs typeface="Franklin Gothic Book"/>
                        </a:rPr>
                        <a:t>malware</a:t>
                      </a:r>
                      <a:r>
                        <a:rPr sz="1000" spc="-30" dirty="0">
                          <a:latin typeface="Franklin Gothic Book"/>
                          <a:cs typeface="Franklin Gothic Book"/>
                        </a:rPr>
                        <a:t> </a:t>
                      </a:r>
                      <a:r>
                        <a:rPr sz="1000" dirty="0">
                          <a:latin typeface="Franklin Gothic Book"/>
                          <a:cs typeface="Franklin Gothic Book"/>
                        </a:rPr>
                        <a:t>infections,</a:t>
                      </a:r>
                      <a:r>
                        <a:rPr sz="1000" spc="-25" dirty="0">
                          <a:latin typeface="Franklin Gothic Book"/>
                          <a:cs typeface="Franklin Gothic Book"/>
                        </a:rPr>
                        <a:t> and </a:t>
                      </a:r>
                      <a:r>
                        <a:rPr sz="1000" dirty="0">
                          <a:latin typeface="Franklin Gothic Book"/>
                          <a:cs typeface="Franklin Gothic Book"/>
                        </a:rPr>
                        <a:t>occurrences</a:t>
                      </a:r>
                      <a:r>
                        <a:rPr sz="1000" spc="-30" dirty="0">
                          <a:latin typeface="Franklin Gothic Book"/>
                          <a:cs typeface="Franklin Gothic Book"/>
                        </a:rPr>
                        <a:t> </a:t>
                      </a:r>
                      <a:r>
                        <a:rPr sz="1000" dirty="0">
                          <a:latin typeface="Franklin Gothic Book"/>
                          <a:cs typeface="Franklin Gothic Book"/>
                        </a:rPr>
                        <a:t>of</a:t>
                      </a:r>
                      <a:r>
                        <a:rPr sz="1000" spc="-20" dirty="0">
                          <a:latin typeface="Franklin Gothic Book"/>
                          <a:cs typeface="Franklin Gothic Book"/>
                        </a:rPr>
                        <a:t> </a:t>
                      </a:r>
                      <a:r>
                        <a:rPr sz="1000" spc="-10" dirty="0">
                          <a:latin typeface="Franklin Gothic Book"/>
                          <a:cs typeface="Franklin Gothic Book"/>
                        </a:rPr>
                        <a:t>negligence,</a:t>
                      </a:r>
                      <a:r>
                        <a:rPr sz="1000" spc="-30" dirty="0">
                          <a:latin typeface="Franklin Gothic Book"/>
                          <a:cs typeface="Franklin Gothic Book"/>
                        </a:rPr>
                        <a:t> </a:t>
                      </a:r>
                      <a:r>
                        <a:rPr sz="1000" dirty="0">
                          <a:latin typeface="Franklin Gothic Book"/>
                          <a:cs typeface="Franklin Gothic Book"/>
                        </a:rPr>
                        <a:t>human</a:t>
                      </a:r>
                      <a:r>
                        <a:rPr sz="1000" spc="-35" dirty="0">
                          <a:latin typeface="Franklin Gothic Book"/>
                          <a:cs typeface="Franklin Gothic Book"/>
                        </a:rPr>
                        <a:t> </a:t>
                      </a:r>
                      <a:r>
                        <a:rPr sz="1000" dirty="0">
                          <a:latin typeface="Franklin Gothic Book"/>
                          <a:cs typeface="Franklin Gothic Book"/>
                        </a:rPr>
                        <a:t>error,</a:t>
                      </a:r>
                      <a:r>
                        <a:rPr sz="1000" spc="-25" dirty="0">
                          <a:latin typeface="Franklin Gothic Book"/>
                          <a:cs typeface="Franklin Gothic Book"/>
                        </a:rPr>
                        <a:t> </a:t>
                      </a:r>
                      <a:r>
                        <a:rPr sz="1000" dirty="0">
                          <a:latin typeface="Franklin Gothic Book"/>
                          <a:cs typeface="Franklin Gothic Book"/>
                        </a:rPr>
                        <a:t>or</a:t>
                      </a:r>
                      <a:r>
                        <a:rPr sz="1000" spc="-35" dirty="0">
                          <a:latin typeface="Franklin Gothic Book"/>
                          <a:cs typeface="Franklin Gothic Book"/>
                        </a:rPr>
                        <a:t> </a:t>
                      </a:r>
                      <a:r>
                        <a:rPr sz="1000" dirty="0">
                          <a:latin typeface="Franklin Gothic Book"/>
                          <a:cs typeface="Franklin Gothic Book"/>
                        </a:rPr>
                        <a:t>malicious</a:t>
                      </a:r>
                      <a:r>
                        <a:rPr sz="1000" spc="-25" dirty="0">
                          <a:latin typeface="Franklin Gothic Book"/>
                          <a:cs typeface="Franklin Gothic Book"/>
                        </a:rPr>
                        <a:t> </a:t>
                      </a:r>
                      <a:r>
                        <a:rPr sz="1000" spc="-10" dirty="0">
                          <a:latin typeface="Franklin Gothic Book"/>
                          <a:cs typeface="Franklin Gothic Book"/>
                        </a:rPr>
                        <a:t>acts.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559174">
                <a:tc>
                  <a:txBody>
                    <a:bodyPr/>
                    <a:lstStyle/>
                    <a:p>
                      <a:pPr marL="383540">
                        <a:lnSpc>
                          <a:spcPct val="100000"/>
                        </a:lnSpc>
                        <a:spcBef>
                          <a:spcPts val="530"/>
                        </a:spcBef>
                      </a:pPr>
                      <a:r>
                        <a:rPr sz="1000" spc="-10" dirty="0">
                          <a:solidFill>
                            <a:srgbClr val="FFFFFF"/>
                          </a:solidFill>
                          <a:latin typeface="Franklin Gothic Book"/>
                          <a:cs typeface="Franklin Gothic Book"/>
                        </a:rPr>
                        <a:t>RECOVER</a:t>
                      </a:r>
                      <a:endParaRPr sz="1000">
                        <a:latin typeface="Franklin Gothic Book"/>
                        <a:cs typeface="Franklin Gothic Book"/>
                      </a:endParaRPr>
                    </a:p>
                  </a:txBody>
                  <a:tcPr marL="0" marR="0" marT="593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AF50"/>
                    </a:solidFill>
                  </a:tcPr>
                </a:tc>
                <a:tc>
                  <a:txBody>
                    <a:bodyPr/>
                    <a:lstStyle/>
                    <a:p>
                      <a:pPr marL="67945" marR="574040">
                        <a:lnSpc>
                          <a:spcPts val="1250"/>
                        </a:lnSpc>
                        <a:spcBef>
                          <a:spcPts val="630"/>
                        </a:spcBef>
                      </a:pPr>
                      <a:r>
                        <a:rPr sz="1000" dirty="0">
                          <a:latin typeface="Franklin Gothic Book"/>
                          <a:cs typeface="Franklin Gothic Book"/>
                        </a:rPr>
                        <a:t>Disaster</a:t>
                      </a:r>
                      <a:r>
                        <a:rPr sz="1000" spc="-40" dirty="0">
                          <a:latin typeface="Franklin Gothic Book"/>
                          <a:cs typeface="Franklin Gothic Book"/>
                        </a:rPr>
                        <a:t> </a:t>
                      </a:r>
                      <a:r>
                        <a:rPr sz="1000" spc="-10" dirty="0">
                          <a:latin typeface="Franklin Gothic Book"/>
                          <a:cs typeface="Franklin Gothic Book"/>
                        </a:rPr>
                        <a:t>Recovery Procedures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2230">
                        <a:lnSpc>
                          <a:spcPts val="1250"/>
                        </a:lnSpc>
                        <a:spcBef>
                          <a:spcPts val="630"/>
                        </a:spcBef>
                      </a:pPr>
                      <a:r>
                        <a:rPr sz="1000" dirty="0">
                          <a:latin typeface="Franklin Gothic Book"/>
                          <a:cs typeface="Franklin Gothic Book"/>
                        </a:rPr>
                        <a:t>Managing</a:t>
                      </a:r>
                      <a:r>
                        <a:rPr sz="1000" spc="-30" dirty="0">
                          <a:latin typeface="Franklin Gothic Book"/>
                          <a:cs typeface="Franklin Gothic Book"/>
                        </a:rPr>
                        <a:t> </a:t>
                      </a:r>
                      <a:r>
                        <a:rPr sz="1000" dirty="0">
                          <a:latin typeface="Franklin Gothic Book"/>
                          <a:cs typeface="Franklin Gothic Book"/>
                        </a:rPr>
                        <a:t>the</a:t>
                      </a:r>
                      <a:r>
                        <a:rPr sz="1000" spc="-20" dirty="0">
                          <a:latin typeface="Franklin Gothic Book"/>
                          <a:cs typeface="Franklin Gothic Book"/>
                        </a:rPr>
                        <a:t> </a:t>
                      </a:r>
                      <a:r>
                        <a:rPr sz="1000" dirty="0">
                          <a:latin typeface="Franklin Gothic Book"/>
                          <a:cs typeface="Franklin Gothic Book"/>
                        </a:rPr>
                        <a:t>recovery</a:t>
                      </a:r>
                      <a:r>
                        <a:rPr sz="1000" spc="-30" dirty="0">
                          <a:latin typeface="Franklin Gothic Book"/>
                          <a:cs typeface="Franklin Gothic Book"/>
                        </a:rPr>
                        <a:t> </a:t>
                      </a:r>
                      <a:r>
                        <a:rPr sz="1000" dirty="0">
                          <a:latin typeface="Franklin Gothic Book"/>
                          <a:cs typeface="Franklin Gothic Book"/>
                        </a:rPr>
                        <a:t>of</a:t>
                      </a:r>
                      <a:r>
                        <a:rPr sz="1000" spc="-30" dirty="0">
                          <a:latin typeface="Franklin Gothic Book"/>
                          <a:cs typeface="Franklin Gothic Book"/>
                        </a:rPr>
                        <a:t> </a:t>
                      </a:r>
                      <a:r>
                        <a:rPr sz="1000" dirty="0">
                          <a:latin typeface="Franklin Gothic Book"/>
                          <a:cs typeface="Franklin Gothic Book"/>
                        </a:rPr>
                        <a:t>data</a:t>
                      </a:r>
                      <a:r>
                        <a:rPr sz="1000" spc="-3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spc="-10" dirty="0">
                          <a:latin typeface="Franklin Gothic Book"/>
                          <a:cs typeface="Franklin Gothic Book"/>
                        </a:rPr>
                        <a:t>applications</a:t>
                      </a:r>
                      <a:r>
                        <a:rPr sz="1000" spc="-20" dirty="0">
                          <a:latin typeface="Franklin Gothic Book"/>
                          <a:cs typeface="Franklin Gothic Book"/>
                        </a:rPr>
                        <a:t> </a:t>
                      </a:r>
                      <a:r>
                        <a:rPr sz="1000" dirty="0">
                          <a:latin typeface="Franklin Gothic Book"/>
                          <a:cs typeface="Franklin Gothic Book"/>
                        </a:rPr>
                        <a:t>in</a:t>
                      </a:r>
                      <a:r>
                        <a:rPr sz="1000" spc="-25" dirty="0">
                          <a:latin typeface="Franklin Gothic Book"/>
                          <a:cs typeface="Franklin Gothic Book"/>
                        </a:rPr>
                        <a:t> </a:t>
                      </a:r>
                      <a:r>
                        <a:rPr sz="1000" dirty="0">
                          <a:latin typeface="Franklin Gothic Book"/>
                          <a:cs typeface="Franklin Gothic Book"/>
                        </a:rPr>
                        <a:t>the</a:t>
                      </a:r>
                      <a:r>
                        <a:rPr sz="1000" spc="-25" dirty="0">
                          <a:latin typeface="Franklin Gothic Book"/>
                          <a:cs typeface="Franklin Gothic Book"/>
                        </a:rPr>
                        <a:t> </a:t>
                      </a:r>
                      <a:r>
                        <a:rPr sz="1000" dirty="0">
                          <a:latin typeface="Franklin Gothic Book"/>
                          <a:cs typeface="Franklin Gothic Book"/>
                        </a:rPr>
                        <a:t>event</a:t>
                      </a:r>
                      <a:r>
                        <a:rPr sz="1000" spc="-35" dirty="0">
                          <a:latin typeface="Franklin Gothic Book"/>
                          <a:cs typeface="Franklin Gothic Book"/>
                        </a:rPr>
                        <a:t> </a:t>
                      </a:r>
                      <a:r>
                        <a:rPr sz="1000" dirty="0">
                          <a:latin typeface="Franklin Gothic Book"/>
                          <a:cs typeface="Franklin Gothic Book"/>
                        </a:rPr>
                        <a:t>of</a:t>
                      </a:r>
                      <a:r>
                        <a:rPr sz="1000" spc="-15" dirty="0">
                          <a:latin typeface="Franklin Gothic Book"/>
                          <a:cs typeface="Franklin Gothic Book"/>
                        </a:rPr>
                        <a:t> </a:t>
                      </a:r>
                      <a:r>
                        <a:rPr sz="1000" dirty="0">
                          <a:latin typeface="Franklin Gothic Book"/>
                          <a:cs typeface="Franklin Gothic Book"/>
                        </a:rPr>
                        <a:t>loss</a:t>
                      </a:r>
                      <a:r>
                        <a:rPr sz="1000" spc="-25" dirty="0">
                          <a:latin typeface="Franklin Gothic Book"/>
                          <a:cs typeface="Franklin Gothic Book"/>
                        </a:rPr>
                        <a:t> </a:t>
                      </a:r>
                      <a:r>
                        <a:rPr sz="1000" dirty="0">
                          <a:latin typeface="Franklin Gothic Book"/>
                          <a:cs typeface="Franklin Gothic Book"/>
                        </a:rPr>
                        <a:t>or</a:t>
                      </a:r>
                      <a:r>
                        <a:rPr sz="1000" spc="-35" dirty="0">
                          <a:latin typeface="Franklin Gothic Book"/>
                          <a:cs typeface="Franklin Gothic Book"/>
                        </a:rPr>
                        <a:t> </a:t>
                      </a:r>
                      <a:r>
                        <a:rPr sz="1000" dirty="0">
                          <a:latin typeface="Franklin Gothic Book"/>
                          <a:cs typeface="Franklin Gothic Book"/>
                        </a:rPr>
                        <a:t>damage</a:t>
                      </a:r>
                      <a:r>
                        <a:rPr sz="1000" spc="-25" dirty="0">
                          <a:latin typeface="Franklin Gothic Book"/>
                          <a:cs typeface="Franklin Gothic Book"/>
                        </a:rPr>
                        <a:t> </a:t>
                      </a:r>
                      <a:r>
                        <a:rPr sz="1000" dirty="0">
                          <a:latin typeface="Franklin Gothic Book"/>
                          <a:cs typeface="Franklin Gothic Book"/>
                        </a:rPr>
                        <a:t>(natural</a:t>
                      </a:r>
                      <a:r>
                        <a:rPr sz="1000" spc="-25" dirty="0">
                          <a:latin typeface="Franklin Gothic Book"/>
                          <a:cs typeface="Franklin Gothic Book"/>
                        </a:rPr>
                        <a:t> </a:t>
                      </a:r>
                      <a:r>
                        <a:rPr sz="1000" spc="-10" dirty="0">
                          <a:latin typeface="Franklin Gothic Book"/>
                          <a:cs typeface="Franklin Gothic Book"/>
                        </a:rPr>
                        <a:t>disasters, </a:t>
                      </a:r>
                      <a:r>
                        <a:rPr sz="1000" dirty="0">
                          <a:latin typeface="Franklin Gothic Book"/>
                          <a:cs typeface="Franklin Gothic Book"/>
                        </a:rPr>
                        <a:t>system</a:t>
                      </a:r>
                      <a:r>
                        <a:rPr sz="1000" spc="-35" dirty="0">
                          <a:latin typeface="Franklin Gothic Book"/>
                          <a:cs typeface="Franklin Gothic Book"/>
                        </a:rPr>
                        <a:t> </a:t>
                      </a:r>
                      <a:r>
                        <a:rPr sz="1000" dirty="0">
                          <a:latin typeface="Franklin Gothic Book"/>
                          <a:cs typeface="Franklin Gothic Book"/>
                        </a:rPr>
                        <a:t>disk</a:t>
                      </a:r>
                      <a:r>
                        <a:rPr sz="1000" spc="-25" dirty="0">
                          <a:latin typeface="Franklin Gothic Book"/>
                          <a:cs typeface="Franklin Gothic Book"/>
                        </a:rPr>
                        <a:t> </a:t>
                      </a:r>
                      <a:r>
                        <a:rPr sz="1000" dirty="0">
                          <a:latin typeface="Franklin Gothic Book"/>
                          <a:cs typeface="Franklin Gothic Book"/>
                        </a:rPr>
                        <a:t>and</a:t>
                      </a:r>
                      <a:r>
                        <a:rPr sz="1000" spc="-30" dirty="0">
                          <a:latin typeface="Franklin Gothic Book"/>
                          <a:cs typeface="Franklin Gothic Book"/>
                        </a:rPr>
                        <a:t> </a:t>
                      </a:r>
                      <a:r>
                        <a:rPr sz="1000" dirty="0">
                          <a:latin typeface="Franklin Gothic Book"/>
                          <a:cs typeface="Franklin Gothic Book"/>
                        </a:rPr>
                        <a:t>other</a:t>
                      </a:r>
                      <a:r>
                        <a:rPr sz="1000" spc="-35" dirty="0">
                          <a:latin typeface="Franklin Gothic Book"/>
                          <a:cs typeface="Franklin Gothic Book"/>
                        </a:rPr>
                        <a:t> </a:t>
                      </a:r>
                      <a:r>
                        <a:rPr sz="1000" dirty="0">
                          <a:latin typeface="Franklin Gothic Book"/>
                          <a:cs typeface="Franklin Gothic Book"/>
                        </a:rPr>
                        <a:t>systems</a:t>
                      </a:r>
                      <a:r>
                        <a:rPr sz="1000" spc="-30" dirty="0">
                          <a:latin typeface="Franklin Gothic Book"/>
                          <a:cs typeface="Franklin Gothic Book"/>
                        </a:rPr>
                        <a:t> </a:t>
                      </a:r>
                      <a:r>
                        <a:rPr sz="1000" dirty="0">
                          <a:latin typeface="Franklin Gothic Book"/>
                          <a:cs typeface="Franklin Gothic Book"/>
                        </a:rPr>
                        <a:t>failures,</a:t>
                      </a:r>
                      <a:r>
                        <a:rPr sz="1000" spc="-20" dirty="0">
                          <a:latin typeface="Franklin Gothic Book"/>
                          <a:cs typeface="Franklin Gothic Book"/>
                        </a:rPr>
                        <a:t> </a:t>
                      </a:r>
                      <a:r>
                        <a:rPr sz="1000" spc="-10" dirty="0">
                          <a:latin typeface="Franklin Gothic Book"/>
                          <a:cs typeface="Franklin Gothic Book"/>
                        </a:rPr>
                        <a:t>intentional</a:t>
                      </a:r>
                      <a:r>
                        <a:rPr sz="1000" spc="-35" dirty="0">
                          <a:latin typeface="Franklin Gothic Book"/>
                          <a:cs typeface="Franklin Gothic Book"/>
                        </a:rPr>
                        <a:t> </a:t>
                      </a:r>
                      <a:r>
                        <a:rPr sz="1000" dirty="0">
                          <a:latin typeface="Franklin Gothic Book"/>
                          <a:cs typeface="Franklin Gothic Book"/>
                        </a:rPr>
                        <a:t>or</a:t>
                      </a:r>
                      <a:r>
                        <a:rPr sz="1000" spc="-25" dirty="0">
                          <a:latin typeface="Franklin Gothic Book"/>
                          <a:cs typeface="Franklin Gothic Book"/>
                        </a:rPr>
                        <a:t> </a:t>
                      </a:r>
                      <a:r>
                        <a:rPr sz="1000" spc="-10" dirty="0">
                          <a:latin typeface="Franklin Gothic Book"/>
                          <a:cs typeface="Franklin Gothic Book"/>
                        </a:rPr>
                        <a:t>unintentional</a:t>
                      </a:r>
                      <a:r>
                        <a:rPr sz="1000" spc="-25" dirty="0">
                          <a:latin typeface="Franklin Gothic Book"/>
                          <a:cs typeface="Franklin Gothic Book"/>
                        </a:rPr>
                        <a:t> </a:t>
                      </a:r>
                      <a:r>
                        <a:rPr sz="1000" dirty="0">
                          <a:latin typeface="Franklin Gothic Book"/>
                          <a:cs typeface="Franklin Gothic Book"/>
                        </a:rPr>
                        <a:t>human</a:t>
                      </a:r>
                      <a:r>
                        <a:rPr sz="1000" spc="-25" dirty="0">
                          <a:latin typeface="Franklin Gothic Book"/>
                          <a:cs typeface="Franklin Gothic Book"/>
                        </a:rPr>
                        <a:t> </a:t>
                      </a:r>
                      <a:r>
                        <a:rPr sz="1000" dirty="0">
                          <a:latin typeface="Franklin Gothic Book"/>
                          <a:cs typeface="Franklin Gothic Book"/>
                        </a:rPr>
                        <a:t>acts,</a:t>
                      </a:r>
                      <a:r>
                        <a:rPr sz="1000" spc="-20" dirty="0">
                          <a:latin typeface="Franklin Gothic Book"/>
                          <a:cs typeface="Franklin Gothic Book"/>
                        </a:rPr>
                        <a:t> </a:t>
                      </a:r>
                      <a:r>
                        <a:rPr sz="1000" dirty="0">
                          <a:latin typeface="Franklin Gothic Book"/>
                          <a:cs typeface="Franklin Gothic Book"/>
                        </a:rPr>
                        <a:t>data</a:t>
                      </a:r>
                      <a:r>
                        <a:rPr sz="1000" spc="-15" dirty="0">
                          <a:latin typeface="Franklin Gothic Book"/>
                          <a:cs typeface="Franklin Gothic Book"/>
                        </a:rPr>
                        <a:t> </a:t>
                      </a:r>
                      <a:r>
                        <a:rPr sz="1000" dirty="0">
                          <a:latin typeface="Franklin Gothic Book"/>
                          <a:cs typeface="Franklin Gothic Book"/>
                        </a:rPr>
                        <a:t>entry</a:t>
                      </a:r>
                      <a:r>
                        <a:rPr sz="1000" spc="-25" dirty="0">
                          <a:latin typeface="Franklin Gothic Book"/>
                          <a:cs typeface="Franklin Gothic Book"/>
                        </a:rPr>
                        <a:t> </a:t>
                      </a:r>
                      <a:r>
                        <a:rPr sz="1000" spc="-10" dirty="0">
                          <a:latin typeface="Franklin Gothic Book"/>
                          <a:cs typeface="Franklin Gothic Book"/>
                        </a:rPr>
                        <a:t>errors, </a:t>
                      </a:r>
                      <a:r>
                        <a:rPr sz="1000" dirty="0">
                          <a:latin typeface="Franklin Gothic Book"/>
                          <a:cs typeface="Franklin Gothic Book"/>
                        </a:rPr>
                        <a:t>or</a:t>
                      </a:r>
                      <a:r>
                        <a:rPr sz="1000" spc="-20" dirty="0">
                          <a:latin typeface="Franklin Gothic Book"/>
                          <a:cs typeface="Franklin Gothic Book"/>
                        </a:rPr>
                        <a:t> </a:t>
                      </a:r>
                      <a:r>
                        <a:rPr sz="1000" spc="-10" dirty="0">
                          <a:latin typeface="Franklin Gothic Book"/>
                          <a:cs typeface="Franklin Gothic Book"/>
                        </a:rPr>
                        <a:t>systems</a:t>
                      </a:r>
                      <a:r>
                        <a:rPr sz="1000" spc="-20" dirty="0">
                          <a:latin typeface="Franklin Gothic Book"/>
                          <a:cs typeface="Franklin Gothic Book"/>
                        </a:rPr>
                        <a:t> </a:t>
                      </a:r>
                      <a:r>
                        <a:rPr sz="1000" dirty="0">
                          <a:latin typeface="Franklin Gothic Book"/>
                          <a:cs typeface="Franklin Gothic Book"/>
                        </a:rPr>
                        <a:t>operator</a:t>
                      </a:r>
                      <a:r>
                        <a:rPr sz="1000" spc="-15" dirty="0">
                          <a:latin typeface="Franklin Gothic Book"/>
                          <a:cs typeface="Franklin Gothic Book"/>
                        </a:rPr>
                        <a:t> </a:t>
                      </a:r>
                      <a:r>
                        <a:rPr sz="1000" spc="-10" dirty="0">
                          <a:latin typeface="Franklin Gothic Book"/>
                          <a:cs typeface="Franklin Gothic Book"/>
                        </a:rPr>
                        <a:t>errors).</a:t>
                      </a:r>
                      <a:endParaRPr sz="1000">
                        <a:latin typeface="Franklin Gothic Book"/>
                        <a:cs typeface="Franklin Gothic Book"/>
                      </a:endParaRPr>
                    </a:p>
                  </a:txBody>
                  <a:tcPr marL="0" marR="0" marT="7059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285996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62812"/>
            <a:ext cx="12188952" cy="509936"/>
          </a:xfrm>
          <a:prstGeom prst="rect">
            <a:avLst/>
          </a:prstGeom>
          <a:noFill/>
        </p:spPr>
        <p:txBody>
          <a:bodyPr wrap="square" lIns="0" tIns="0" rIns="0" bIns="0" rtlCol="0" anchor="t"/>
          <a:lstStyle/>
          <a:p>
            <a:pPr algn="ctr">
              <a:lnSpc>
                <a:spcPts val="4016"/>
              </a:lnSpc>
              <a:buNone/>
            </a:pPr>
            <a:r>
              <a:rPr lang="en-US" sz="3188" dirty="0">
                <a:solidFill>
                  <a:srgbClr val="2A2921"/>
                </a:solidFill>
                <a:latin typeface="Montserrat" pitchFamily="34" charset="0"/>
                <a:ea typeface="Montserrat" pitchFamily="34" charset="-122"/>
                <a:cs typeface="Montserrat" pitchFamily="34" charset="-120"/>
              </a:rPr>
              <a:t>Additional Resources</a:t>
            </a:r>
            <a:endParaRPr lang="en-US" dirty="0"/>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3477" y="2492426"/>
            <a:ext cx="952262" cy="638015"/>
          </a:xfrm>
          <a:prstGeom prst="rect">
            <a:avLst/>
          </a:prstGeom>
        </p:spPr>
      </p:pic>
      <p:sp>
        <p:nvSpPr>
          <p:cNvPr id="4" name="Object 3"/>
          <p:cNvSpPr/>
          <p:nvPr/>
        </p:nvSpPr>
        <p:spPr>
          <a:xfrm>
            <a:off x="455657" y="3610739"/>
            <a:ext cx="2493022" cy="460657"/>
          </a:xfrm>
          <a:prstGeom prst="rect">
            <a:avLst/>
          </a:prstGeom>
          <a:noFill/>
        </p:spPr>
        <p:txBody>
          <a:bodyPr wrap="square" lIns="0" tIns="0" rIns="0" bIns="0" rtlCol="0" anchor="t"/>
          <a:lstStyle/>
          <a:p>
            <a:pPr algn="ctr">
              <a:lnSpc>
                <a:spcPts val="1814"/>
              </a:lnSpc>
              <a:buNone/>
            </a:pPr>
            <a:r>
              <a:rPr lang="en-US" sz="1440" dirty="0">
                <a:solidFill>
                  <a:srgbClr val="2A2921"/>
                </a:solidFill>
                <a:latin typeface="Montserrat" pitchFamily="34" charset="0"/>
                <a:ea typeface="Montserrat" pitchFamily="34" charset="-122"/>
                <a:cs typeface="Montserrat" pitchFamily="34" charset="-120"/>
              </a:rPr>
              <a:t>- TCF Control Objectives and Definitions</a:t>
            </a:r>
            <a:endParaRPr lang="en-US" dirty="0"/>
          </a:p>
        </p:txBody>
      </p:sp>
      <p:sp>
        <p:nvSpPr>
          <p:cNvPr id="5" name="Object 4"/>
          <p:cNvSpPr/>
          <p:nvPr/>
        </p:nvSpPr>
        <p:spPr>
          <a:xfrm>
            <a:off x="455657" y="4157218"/>
            <a:ext cx="2493022" cy="426613"/>
          </a:xfrm>
          <a:prstGeom prst="rect">
            <a:avLst/>
          </a:prstGeom>
          <a:noFill/>
        </p:spPr>
        <p:txBody>
          <a:bodyPr wrap="square" lIns="0" tIns="0" rIns="0" bIns="0" rtlCol="0" anchor="t"/>
          <a:lstStyle/>
          <a:p>
            <a:pPr algn="ctr">
              <a:lnSpc>
                <a:spcPts val="1680"/>
              </a:lnSpc>
              <a:spcBef>
                <a:spcPts val="663"/>
              </a:spcBef>
              <a:buNone/>
            </a:pPr>
            <a:r>
              <a:rPr lang="en-US" sz="1200" dirty="0">
                <a:solidFill>
                  <a:srgbClr val="5A5A4C"/>
                </a:solidFill>
                <a:latin typeface="Montserrat" pitchFamily="34" charset="0"/>
                <a:ea typeface="Montserrat" pitchFamily="34" charset="-122"/>
                <a:cs typeface="Montserrat" pitchFamily="34" charset="-120"/>
              </a:rPr>
              <a:t>Provides detailed information on each control objective</a:t>
            </a:r>
            <a:endParaRPr lang="en-US" dirty="0"/>
          </a:p>
        </p:txBody>
      </p:sp>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18339" y="2380834"/>
            <a:ext cx="447563" cy="847513"/>
          </a:xfrm>
          <a:prstGeom prst="rect">
            <a:avLst/>
          </a:prstGeom>
        </p:spPr>
      </p:pic>
      <p:sp>
        <p:nvSpPr>
          <p:cNvPr id="7" name="Object 6"/>
          <p:cNvSpPr/>
          <p:nvPr/>
        </p:nvSpPr>
        <p:spPr>
          <a:xfrm>
            <a:off x="3404812" y="3610739"/>
            <a:ext cx="2451122" cy="460657"/>
          </a:xfrm>
          <a:prstGeom prst="rect">
            <a:avLst/>
          </a:prstGeom>
          <a:noFill/>
        </p:spPr>
        <p:txBody>
          <a:bodyPr wrap="square" lIns="0" tIns="0" rIns="0" bIns="0" rtlCol="0" anchor="t"/>
          <a:lstStyle/>
          <a:p>
            <a:pPr algn="ctr">
              <a:lnSpc>
                <a:spcPts val="1814"/>
              </a:lnSpc>
              <a:buNone/>
            </a:pPr>
            <a:r>
              <a:rPr lang="en-US" sz="1440" dirty="0">
                <a:solidFill>
                  <a:srgbClr val="2A2921"/>
                </a:solidFill>
                <a:latin typeface="Montserrat" pitchFamily="34" charset="0"/>
                <a:ea typeface="Montserrat" pitchFamily="34" charset="-122"/>
                <a:cs typeface="Montserrat" pitchFamily="34" charset="-120"/>
              </a:rPr>
              <a:t>- Information Security Plan</a:t>
            </a:r>
            <a:endParaRPr lang="en-US" dirty="0"/>
          </a:p>
        </p:txBody>
      </p:sp>
      <p:sp>
        <p:nvSpPr>
          <p:cNvPr id="8" name="Object 7"/>
          <p:cNvSpPr/>
          <p:nvPr/>
        </p:nvSpPr>
        <p:spPr>
          <a:xfrm>
            <a:off x="3404812" y="4157218"/>
            <a:ext cx="2451122" cy="426613"/>
          </a:xfrm>
          <a:prstGeom prst="rect">
            <a:avLst/>
          </a:prstGeom>
          <a:noFill/>
        </p:spPr>
        <p:txBody>
          <a:bodyPr wrap="square" lIns="0" tIns="0" rIns="0" bIns="0" rtlCol="0" anchor="t"/>
          <a:lstStyle/>
          <a:p>
            <a:pPr algn="ctr">
              <a:lnSpc>
                <a:spcPts val="1680"/>
              </a:lnSpc>
              <a:spcBef>
                <a:spcPts val="663"/>
              </a:spcBef>
              <a:buNone/>
            </a:pPr>
            <a:r>
              <a:rPr lang="en-US" sz="1200" dirty="0">
                <a:solidFill>
                  <a:srgbClr val="5A5A4C"/>
                </a:solidFill>
                <a:latin typeface="Montserrat" pitchFamily="34" charset="0"/>
                <a:ea typeface="Montserrat" pitchFamily="34" charset="-122"/>
                <a:cs typeface="Montserrat" pitchFamily="34" charset="-120"/>
              </a:rPr>
              <a:t>Outlines information security program and initiatives</a:t>
            </a:r>
            <a:endParaRPr lang="en-US" dirty="0"/>
          </a:p>
        </p:txBody>
      </p:sp>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3366" y="2436633"/>
            <a:ext cx="866558" cy="723719"/>
          </a:xfrm>
          <a:prstGeom prst="rect">
            <a:avLst/>
          </a:prstGeom>
        </p:spPr>
      </p:pic>
      <p:sp>
        <p:nvSpPr>
          <p:cNvPr id="10" name="Object 9"/>
          <p:cNvSpPr/>
          <p:nvPr/>
        </p:nvSpPr>
        <p:spPr>
          <a:xfrm>
            <a:off x="6317305" y="3610739"/>
            <a:ext cx="2482547" cy="230328"/>
          </a:xfrm>
          <a:prstGeom prst="rect">
            <a:avLst/>
          </a:prstGeom>
          <a:noFill/>
        </p:spPr>
        <p:txBody>
          <a:bodyPr wrap="square" lIns="0" tIns="0" rIns="0" bIns="0" rtlCol="0" anchor="t"/>
          <a:lstStyle/>
          <a:p>
            <a:pPr algn="ctr">
              <a:lnSpc>
                <a:spcPts val="1814"/>
              </a:lnSpc>
              <a:buNone/>
            </a:pPr>
            <a:r>
              <a:rPr lang="en-US" sz="1440" dirty="0">
                <a:solidFill>
                  <a:srgbClr val="2A2921"/>
                </a:solidFill>
                <a:latin typeface="Montserrat" pitchFamily="34" charset="0"/>
                <a:ea typeface="Montserrat" pitchFamily="34" charset="-122"/>
                <a:cs typeface="Montserrat" pitchFamily="34" charset="-120"/>
              </a:rPr>
              <a:t>- SPECTRIM Portal</a:t>
            </a:r>
            <a:endParaRPr lang="en-US" dirty="0"/>
          </a:p>
        </p:txBody>
      </p:sp>
      <p:sp>
        <p:nvSpPr>
          <p:cNvPr id="11" name="Object 10"/>
          <p:cNvSpPr/>
          <p:nvPr/>
        </p:nvSpPr>
        <p:spPr>
          <a:xfrm>
            <a:off x="6317305" y="3926890"/>
            <a:ext cx="2482547" cy="426613"/>
          </a:xfrm>
          <a:prstGeom prst="rect">
            <a:avLst/>
          </a:prstGeom>
          <a:noFill/>
        </p:spPr>
        <p:txBody>
          <a:bodyPr wrap="square" lIns="0" tIns="0" rIns="0" bIns="0" rtlCol="0" anchor="t"/>
          <a:lstStyle/>
          <a:p>
            <a:pPr algn="ctr">
              <a:lnSpc>
                <a:spcPts val="1680"/>
              </a:lnSpc>
              <a:spcBef>
                <a:spcPts val="663"/>
              </a:spcBef>
              <a:buNone/>
            </a:pPr>
            <a:r>
              <a:rPr lang="en-US" sz="1200" dirty="0">
                <a:solidFill>
                  <a:srgbClr val="5A5A4C"/>
                </a:solidFill>
                <a:latin typeface="Montserrat" pitchFamily="34" charset="0"/>
                <a:ea typeface="Montserrat" pitchFamily="34" charset="-122"/>
                <a:cs typeface="Montserrat" pitchFamily="34" charset="-120"/>
              </a:rPr>
              <a:t>Access assessments and view security posture</a:t>
            </a:r>
            <a:endParaRPr lang="en-US" dirty="0"/>
          </a:p>
        </p:txBody>
      </p:sp>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18086" y="2447786"/>
            <a:ext cx="923694" cy="704674"/>
          </a:xfrm>
          <a:prstGeom prst="rect">
            <a:avLst/>
          </a:prstGeom>
        </p:spPr>
      </p:pic>
      <p:sp>
        <p:nvSpPr>
          <p:cNvPr id="13" name="Object 12"/>
          <p:cNvSpPr/>
          <p:nvPr/>
        </p:nvSpPr>
        <p:spPr>
          <a:xfrm>
            <a:off x="9360734" y="3610739"/>
            <a:ext cx="2252099" cy="230328"/>
          </a:xfrm>
          <a:prstGeom prst="rect">
            <a:avLst/>
          </a:prstGeom>
          <a:noFill/>
        </p:spPr>
        <p:txBody>
          <a:bodyPr wrap="square" lIns="0" tIns="0" rIns="0" bIns="0" rtlCol="0" anchor="t"/>
          <a:lstStyle/>
          <a:p>
            <a:pPr algn="ctr">
              <a:lnSpc>
                <a:spcPts val="1814"/>
              </a:lnSpc>
              <a:buNone/>
            </a:pPr>
            <a:r>
              <a:rPr lang="en-US" sz="1440" dirty="0">
                <a:solidFill>
                  <a:srgbClr val="2A2921"/>
                </a:solidFill>
                <a:latin typeface="Montserrat" pitchFamily="34" charset="0"/>
                <a:ea typeface="Montserrat" pitchFamily="34" charset="-122"/>
                <a:cs typeface="Montserrat" pitchFamily="34" charset="-120"/>
              </a:rPr>
              <a:t>- About File Formats</a:t>
            </a:r>
            <a:endParaRPr lang="en-US" dirty="0"/>
          </a:p>
        </p:txBody>
      </p:sp>
      <p:sp>
        <p:nvSpPr>
          <p:cNvPr id="14" name="Object 13"/>
          <p:cNvSpPr/>
          <p:nvPr/>
        </p:nvSpPr>
        <p:spPr>
          <a:xfrm>
            <a:off x="9360734" y="3926890"/>
            <a:ext cx="2252099" cy="426613"/>
          </a:xfrm>
          <a:prstGeom prst="rect">
            <a:avLst/>
          </a:prstGeom>
          <a:noFill/>
        </p:spPr>
        <p:txBody>
          <a:bodyPr wrap="square" lIns="0" tIns="0" rIns="0" bIns="0" rtlCol="0" anchor="t"/>
          <a:lstStyle/>
          <a:p>
            <a:pPr algn="ctr">
              <a:lnSpc>
                <a:spcPts val="1680"/>
              </a:lnSpc>
              <a:spcBef>
                <a:spcPts val="663"/>
              </a:spcBef>
              <a:buNone/>
            </a:pPr>
            <a:r>
              <a:rPr lang="en-US" sz="1200" dirty="0">
                <a:solidFill>
                  <a:srgbClr val="5A5A4C"/>
                </a:solidFill>
                <a:latin typeface="Montserrat" pitchFamily="34" charset="0"/>
                <a:ea typeface="Montserrat" pitchFamily="34" charset="-122"/>
                <a:cs typeface="Montserrat" pitchFamily="34" charset="-120"/>
              </a:rPr>
              <a:t>Learn about supported file formats</a:t>
            </a:r>
            <a:endParaRPr lang="en-US" dirty="0"/>
          </a:p>
        </p:txBody>
      </p:sp>
      <p:sp>
        <p:nvSpPr>
          <p:cNvPr id="15" name="Object 14"/>
          <p:cNvSpPr/>
          <p:nvPr/>
        </p:nvSpPr>
        <p:spPr>
          <a:xfrm>
            <a:off x="0" y="5637390"/>
            <a:ext cx="12188952" cy="1218895"/>
          </a:xfrm>
          <a:prstGeom prst="rect">
            <a:avLst/>
          </a:prstGeom>
          <a:solidFill>
            <a:srgbClr val="F0B356"/>
          </a:solidFill>
        </p:spPr>
        <p:txBody>
          <a:bodyPr/>
          <a:lstStyle/>
          <a:p>
            <a:endParaRPr lang="en-US"/>
          </a:p>
        </p:txBody>
      </p:sp>
    </p:spTree>
    <p:extLst>
      <p:ext uri="{BB962C8B-B14F-4D97-AF65-F5344CB8AC3E}">
        <p14:creationId xmlns:p14="http://schemas.microsoft.com/office/powerpoint/2010/main" val="6343144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A00F2-435C-8445-6CB1-DA7B08229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E54B5-87D0-6613-1787-E16923E09694}"/>
              </a:ext>
            </a:extLst>
          </p:cNvPr>
          <p:cNvSpPr>
            <a:spLocks noGrp="1"/>
          </p:cNvSpPr>
          <p:nvPr>
            <p:ph type="ctrTitle"/>
          </p:nvPr>
        </p:nvSpPr>
        <p:spPr>
          <a:xfrm>
            <a:off x="1524000" y="347723"/>
            <a:ext cx="9144000" cy="2387600"/>
          </a:xfrm>
        </p:spPr>
        <p:txBody>
          <a:bodyPr>
            <a:normAutofit/>
          </a:bodyPr>
          <a:lstStyle/>
          <a:p>
            <a:r>
              <a:rPr lang="en-US" sz="7200" b="1" dirty="0">
                <a:solidFill>
                  <a:srgbClr val="CC0000"/>
                </a:solidFill>
                <a:latin typeface="Gotham" panose="02000504050000020004" pitchFamily="2" charset="0"/>
              </a:rPr>
              <a:t>Critical Risks for </a:t>
            </a:r>
            <a:br>
              <a:rPr lang="en-US" sz="7200" b="1" dirty="0">
                <a:solidFill>
                  <a:srgbClr val="CC0000"/>
                </a:solidFill>
                <a:latin typeface="Gotham" panose="02000504050000020004" pitchFamily="2" charset="0"/>
              </a:rPr>
            </a:br>
            <a:r>
              <a:rPr lang="en-US" sz="7200" b="1" dirty="0">
                <a:solidFill>
                  <a:srgbClr val="CC0000"/>
                </a:solidFill>
                <a:latin typeface="Gotham" panose="02000504050000020004" pitchFamily="2" charset="0"/>
              </a:rPr>
              <a:t>Nonprofits 2024</a:t>
            </a:r>
          </a:p>
        </p:txBody>
      </p:sp>
      <p:pic>
        <p:nvPicPr>
          <p:cNvPr id="5" name="Picture 4" descr="A blue text on a white background&#10;&#10;Description automatically generated">
            <a:extLst>
              <a:ext uri="{FF2B5EF4-FFF2-40B4-BE49-F238E27FC236}">
                <a16:creationId xmlns:a16="http://schemas.microsoft.com/office/drawing/2014/main" id="{A5A67F44-BB45-4966-312A-8592F76BC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619" y="3689498"/>
            <a:ext cx="7104762" cy="1428571"/>
          </a:xfrm>
          <a:prstGeom prst="rect">
            <a:avLst/>
          </a:prstGeom>
        </p:spPr>
      </p:pic>
      <p:sp>
        <p:nvSpPr>
          <p:cNvPr id="6" name="TextBox 5">
            <a:extLst>
              <a:ext uri="{FF2B5EF4-FFF2-40B4-BE49-F238E27FC236}">
                <a16:creationId xmlns:a16="http://schemas.microsoft.com/office/drawing/2014/main" id="{B880C720-0F9B-637F-5260-1B9A7E726822}"/>
              </a:ext>
            </a:extLst>
          </p:cNvPr>
          <p:cNvSpPr txBox="1"/>
          <p:nvPr/>
        </p:nvSpPr>
        <p:spPr>
          <a:xfrm>
            <a:off x="0" y="6305909"/>
            <a:ext cx="12192000" cy="646331"/>
          </a:xfrm>
          <a:prstGeom prst="rect">
            <a:avLst/>
          </a:prstGeom>
          <a:solidFill>
            <a:srgbClr val="2E86AB"/>
          </a:solidFill>
        </p:spPr>
        <p:txBody>
          <a:bodyPr wrap="square" rtlCol="0">
            <a:spAutoFit/>
          </a:bodyPr>
          <a:lstStyle/>
          <a:p>
            <a:pPr algn="ctr"/>
            <a:r>
              <a:rPr lang="en-US" dirty="0">
                <a:solidFill>
                  <a:schemeClr val="bg1"/>
                </a:solidFill>
              </a:rPr>
              <a:t>	Building Community Leaders, Impactful Nonprofits, and Thriving Communities</a:t>
            </a:r>
          </a:p>
          <a:p>
            <a:pPr algn="ctr"/>
            <a:r>
              <a:rPr lang="en-US" dirty="0">
                <a:solidFill>
                  <a:schemeClr val="bg1"/>
                </a:solidFill>
              </a:rPr>
              <a:t>ntxnonprofits.org </a:t>
            </a:r>
          </a:p>
        </p:txBody>
      </p:sp>
    </p:spTree>
    <p:extLst>
      <p:ext uri="{BB962C8B-B14F-4D97-AF65-F5344CB8AC3E}">
        <p14:creationId xmlns:p14="http://schemas.microsoft.com/office/powerpoint/2010/main" val="29603304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89BFF-7C21-22E2-99E6-9614485389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9FA7AD-9606-9AF5-18D6-31E25DA710D6}"/>
              </a:ext>
            </a:extLst>
          </p:cNvPr>
          <p:cNvSpPr>
            <a:spLocks noGrp="1"/>
          </p:cNvSpPr>
          <p:nvPr>
            <p:ph type="title"/>
          </p:nvPr>
        </p:nvSpPr>
        <p:spPr/>
        <p:txBody>
          <a:bodyPr/>
          <a:lstStyle/>
          <a:p>
            <a:pPr algn="ctr"/>
            <a:r>
              <a:rPr lang="en-US" b="1" dirty="0">
                <a:solidFill>
                  <a:srgbClr val="C00000"/>
                </a:solidFill>
                <a:latin typeface="Gotham" panose="02000504050000020004" pitchFamily="2" charset="0"/>
              </a:rPr>
              <a:t>Thank You to Our Collaborators</a:t>
            </a:r>
          </a:p>
        </p:txBody>
      </p:sp>
      <p:pic>
        <p:nvPicPr>
          <p:cNvPr id="5" name="Content Placeholder 4" descr="A group of logos on a white background&#10;&#10;Description automatically generated">
            <a:extLst>
              <a:ext uri="{FF2B5EF4-FFF2-40B4-BE49-F238E27FC236}">
                <a16:creationId xmlns:a16="http://schemas.microsoft.com/office/drawing/2014/main" id="{6884804F-12FD-D465-9F3B-2C10EB885A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7253" y="1690688"/>
            <a:ext cx="8297493" cy="4667340"/>
          </a:xfrm>
          <a:ln w="57150">
            <a:solidFill>
              <a:srgbClr val="2E86AB"/>
            </a:solidFill>
          </a:ln>
        </p:spPr>
      </p:pic>
    </p:spTree>
    <p:extLst>
      <p:ext uri="{BB962C8B-B14F-4D97-AF65-F5344CB8AC3E}">
        <p14:creationId xmlns:p14="http://schemas.microsoft.com/office/powerpoint/2010/main" val="31287424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text and a city skyline&#10;&#10;Description automatically generated">
            <a:extLst>
              <a:ext uri="{FF2B5EF4-FFF2-40B4-BE49-F238E27FC236}">
                <a16:creationId xmlns:a16="http://schemas.microsoft.com/office/drawing/2014/main" id="{A4FDDAFB-B5BE-9817-099D-5E0B2B5BE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844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Budgeting Methods</a:t>
            </a:r>
          </a:p>
        </p:txBody>
      </p:sp>
      <p:sp>
        <p:nvSpPr>
          <p:cNvPr id="3" name="Content Placeholder 2"/>
          <p:cNvSpPr>
            <a:spLocks noGrp="1"/>
          </p:cNvSpPr>
          <p:nvPr>
            <p:ph idx="1"/>
          </p:nvPr>
        </p:nvSpPr>
        <p:spPr/>
        <p:txBody>
          <a:bodyPr/>
          <a:lstStyle/>
          <a:p>
            <a:r>
              <a:rPr lang="en-US" dirty="0"/>
              <a:t>Value proposition budgeting: method centers around three key questions</a:t>
            </a:r>
          </a:p>
          <a:p>
            <a:pPr lvl="1"/>
            <a:r>
              <a:rPr lang="en-US" dirty="0"/>
              <a:t>Why is this included in the budget?</a:t>
            </a:r>
          </a:p>
          <a:p>
            <a:pPr lvl="1"/>
            <a:r>
              <a:rPr lang="en-US" dirty="0"/>
              <a:t>Does this item create value for constituents, staff, the board, and community/stakeholders?</a:t>
            </a:r>
          </a:p>
          <a:p>
            <a:pPr lvl="1"/>
            <a:r>
              <a:rPr lang="en-US" dirty="0"/>
              <a:t>Does the value of the item outweigh its cost? If not, is there another reason why the cost is justified? </a:t>
            </a:r>
          </a:p>
          <a:p>
            <a:pPr lvl="1"/>
            <a:r>
              <a:rPr lang="en-US" dirty="0"/>
              <a:t>One man’s trash is another man’s treasure… This is a highly subjective approach, and the final arbiter holds extensive power.</a:t>
            </a:r>
          </a:p>
        </p:txBody>
      </p:sp>
      <p:sp>
        <p:nvSpPr>
          <p:cNvPr id="4" name="Slide Number Placeholder 3"/>
          <p:cNvSpPr>
            <a:spLocks noGrp="1"/>
          </p:cNvSpPr>
          <p:nvPr>
            <p:ph type="sldNum" sz="quarter" idx="10"/>
          </p:nvPr>
        </p:nvSpPr>
        <p:spPr/>
        <p:txBody>
          <a:bodyPr/>
          <a:lstStyle/>
          <a:p>
            <a:r>
              <a:rPr lang="en-US" dirty="0"/>
              <a:t>8</a:t>
            </a:r>
          </a:p>
        </p:txBody>
      </p:sp>
    </p:spTree>
    <p:extLst>
      <p:ext uri="{BB962C8B-B14F-4D97-AF65-F5344CB8AC3E}">
        <p14:creationId xmlns:p14="http://schemas.microsoft.com/office/powerpoint/2010/main" val="2345777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Budgeting Methods</a:t>
            </a:r>
          </a:p>
        </p:txBody>
      </p:sp>
      <p:sp>
        <p:nvSpPr>
          <p:cNvPr id="3" name="Content Placeholder 2"/>
          <p:cNvSpPr>
            <a:spLocks noGrp="1"/>
          </p:cNvSpPr>
          <p:nvPr>
            <p:ph idx="1"/>
          </p:nvPr>
        </p:nvSpPr>
        <p:spPr/>
        <p:txBody>
          <a:bodyPr/>
          <a:lstStyle/>
          <a:p>
            <a:r>
              <a:rPr lang="en-US" dirty="0"/>
              <a:t>Zero-based budgeting: starts with the assumption that all program budgets are zero and need to be built each year.</a:t>
            </a:r>
          </a:p>
          <a:p>
            <a:pPr lvl="1"/>
            <a:r>
              <a:rPr lang="en-US" dirty="0"/>
              <a:t>Pros: extremely tight process that focuses the organization on essential costs that have a direct impact on program profitability; excellent when there is a need for cost containment like financial restructuring, acquisition, or a global pandemic; frequently weeds out discretionary costs</a:t>
            </a:r>
          </a:p>
          <a:p>
            <a:pPr lvl="1"/>
            <a:r>
              <a:rPr lang="en-US" dirty="0"/>
              <a:t>Cons: excessively time-consuming, should be used periodically rather than annually</a:t>
            </a:r>
          </a:p>
        </p:txBody>
      </p:sp>
      <p:sp>
        <p:nvSpPr>
          <p:cNvPr id="4" name="Slide Number Placeholder 3"/>
          <p:cNvSpPr>
            <a:spLocks noGrp="1"/>
          </p:cNvSpPr>
          <p:nvPr>
            <p:ph type="sldNum" sz="quarter" idx="10"/>
          </p:nvPr>
        </p:nvSpPr>
        <p:spPr/>
        <p:txBody>
          <a:bodyPr/>
          <a:lstStyle/>
          <a:p>
            <a:r>
              <a:rPr lang="en-US" dirty="0"/>
              <a:t>9</a:t>
            </a:r>
          </a:p>
        </p:txBody>
      </p:sp>
    </p:spTree>
    <p:extLst>
      <p:ext uri="{BB962C8B-B14F-4D97-AF65-F5344CB8AC3E}">
        <p14:creationId xmlns:p14="http://schemas.microsoft.com/office/powerpoint/2010/main" val="728251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Budgeting Methods</a:t>
            </a:r>
          </a:p>
        </p:txBody>
      </p:sp>
      <p:sp>
        <p:nvSpPr>
          <p:cNvPr id="3" name="Content Placeholder 2"/>
          <p:cNvSpPr>
            <a:spLocks noGrp="1"/>
          </p:cNvSpPr>
          <p:nvPr>
            <p:ph idx="1"/>
          </p:nvPr>
        </p:nvSpPr>
        <p:spPr/>
        <p:txBody>
          <a:bodyPr/>
          <a:lstStyle/>
          <a:p>
            <a:r>
              <a:rPr lang="en-US" dirty="0"/>
              <a:t>Three main types:</a:t>
            </a:r>
          </a:p>
          <a:p>
            <a:pPr lvl="1"/>
            <a:r>
              <a:rPr lang="en-US" dirty="0"/>
              <a:t>Imposed budgeting: top-down process where management and the board adhere to organizational goals and imposes goals and constraints on lower levels</a:t>
            </a:r>
          </a:p>
          <a:p>
            <a:pPr lvl="1"/>
            <a:r>
              <a:rPr lang="en-US" dirty="0"/>
              <a:t>Negotiated budgeting: a blend between top-down and bottom-up budgeting approaches. Often driven by broad management goals and guidelines but incorporates flexibility for input from managers and staff</a:t>
            </a:r>
          </a:p>
          <a:p>
            <a:pPr lvl="1"/>
            <a:r>
              <a:rPr lang="en-US" dirty="0"/>
              <a:t>Participative budgeting: staff and managers make recommendations to management and the board </a:t>
            </a:r>
          </a:p>
        </p:txBody>
      </p:sp>
      <p:sp>
        <p:nvSpPr>
          <p:cNvPr id="4" name="Slide Number Placeholder 3"/>
          <p:cNvSpPr>
            <a:spLocks noGrp="1"/>
          </p:cNvSpPr>
          <p:nvPr>
            <p:ph type="sldNum" sz="quarter" idx="10"/>
          </p:nvPr>
        </p:nvSpPr>
        <p:spPr/>
        <p:txBody>
          <a:bodyPr/>
          <a:lstStyle/>
          <a:p>
            <a:r>
              <a:rPr lang="en-US" dirty="0"/>
              <a:t>10</a:t>
            </a:r>
          </a:p>
        </p:txBody>
      </p:sp>
    </p:spTree>
    <p:extLst>
      <p:ext uri="{BB962C8B-B14F-4D97-AF65-F5344CB8AC3E}">
        <p14:creationId xmlns:p14="http://schemas.microsoft.com/office/powerpoint/2010/main" val="4148649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Controls to Help Prevent and Detect Potential Financial Statement Fraud</a:t>
            </a:r>
          </a:p>
        </p:txBody>
      </p:sp>
      <p:sp>
        <p:nvSpPr>
          <p:cNvPr id="3" name="Content Placeholder 2"/>
          <p:cNvSpPr>
            <a:spLocks noGrp="1"/>
          </p:cNvSpPr>
          <p:nvPr>
            <p:ph idx="1"/>
          </p:nvPr>
        </p:nvSpPr>
        <p:spPr>
          <a:xfrm>
            <a:off x="464125" y="1700934"/>
            <a:ext cx="10515600" cy="4057609"/>
          </a:xfrm>
        </p:spPr>
        <p:txBody>
          <a:bodyPr>
            <a:normAutofit fontScale="85000" lnSpcReduction="20000"/>
          </a:bodyPr>
          <a:lstStyle/>
          <a:p>
            <a:r>
              <a:rPr lang="en-US" dirty="0"/>
              <a:t>External audit of the financial statements</a:t>
            </a:r>
          </a:p>
          <a:p>
            <a:r>
              <a:rPr lang="en-US" dirty="0"/>
              <a:t>Management certification of the financial statements</a:t>
            </a:r>
          </a:p>
          <a:p>
            <a:r>
              <a:rPr lang="en-US" dirty="0"/>
              <a:t>External audit of internal controls over financial reporting</a:t>
            </a:r>
          </a:p>
          <a:p>
            <a:r>
              <a:rPr lang="en-US" dirty="0">
                <a:solidFill>
                  <a:srgbClr val="FF0000"/>
                </a:solidFill>
              </a:rPr>
              <a:t>Budget to actual analyses</a:t>
            </a:r>
          </a:p>
          <a:p>
            <a:r>
              <a:rPr lang="en-US" dirty="0">
                <a:solidFill>
                  <a:srgbClr val="FF0000"/>
                </a:solidFill>
              </a:rPr>
              <a:t>Comparison to prior year performance</a:t>
            </a:r>
          </a:p>
          <a:p>
            <a:r>
              <a:rPr lang="en-US" dirty="0">
                <a:solidFill>
                  <a:srgbClr val="FF0000"/>
                </a:solidFill>
              </a:rPr>
              <a:t>Does the management team (not just the CFO) truly understand how to read the financial statements?</a:t>
            </a:r>
          </a:p>
          <a:p>
            <a:r>
              <a:rPr lang="en-US" dirty="0">
                <a:solidFill>
                  <a:srgbClr val="FF0000"/>
                </a:solidFill>
              </a:rPr>
              <a:t>Distribute and discuss financial reports to staff</a:t>
            </a:r>
          </a:p>
          <a:p>
            <a:r>
              <a:rPr lang="en-US" dirty="0"/>
              <a:t>Flash reporting and </a:t>
            </a:r>
            <a:r>
              <a:rPr lang="en-US" dirty="0" err="1"/>
              <a:t>dashboarding</a:t>
            </a:r>
            <a:r>
              <a:rPr lang="en-US" dirty="0"/>
              <a:t>: What are our critical metrics, both financial and nonfinancial? What are the critical areas to review?</a:t>
            </a:r>
          </a:p>
        </p:txBody>
      </p:sp>
      <p:sp>
        <p:nvSpPr>
          <p:cNvPr id="4" name="Slide Number Placeholder 3"/>
          <p:cNvSpPr>
            <a:spLocks noGrp="1"/>
          </p:cNvSpPr>
          <p:nvPr>
            <p:ph type="sldNum" sz="quarter" idx="4294967295"/>
          </p:nvPr>
        </p:nvSpPr>
        <p:spPr>
          <a:xfrm>
            <a:off x="11612880" y="140997"/>
            <a:ext cx="437112" cy="357763"/>
          </a:xfrm>
          <a:prstGeom prst="rect">
            <a:avLst/>
          </a:prstGeom>
        </p:spPr>
        <p:txBody>
          <a:bodyPr/>
          <a:lstStyle/>
          <a:p>
            <a:r>
              <a:rPr lang="en-US" dirty="0"/>
              <a:t>114</a:t>
            </a:r>
          </a:p>
        </p:txBody>
      </p:sp>
    </p:spTree>
    <p:extLst>
      <p:ext uri="{BB962C8B-B14F-4D97-AF65-F5344CB8AC3E}">
        <p14:creationId xmlns:p14="http://schemas.microsoft.com/office/powerpoint/2010/main" val="4088710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BYOB: Build Your Own Budget</a:t>
            </a:r>
          </a:p>
        </p:txBody>
      </p:sp>
      <p:sp>
        <p:nvSpPr>
          <p:cNvPr id="6" name="Subtitle 5"/>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12</a:t>
            </a:r>
          </a:p>
        </p:txBody>
      </p:sp>
    </p:spTree>
    <p:extLst>
      <p:ext uri="{BB962C8B-B14F-4D97-AF65-F5344CB8AC3E}">
        <p14:creationId xmlns:p14="http://schemas.microsoft.com/office/powerpoint/2010/main" val="892642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Project Revenue</a:t>
            </a:r>
          </a:p>
        </p:txBody>
      </p:sp>
      <p:sp>
        <p:nvSpPr>
          <p:cNvPr id="3" name="Content Placeholder 2"/>
          <p:cNvSpPr>
            <a:spLocks noGrp="1"/>
          </p:cNvSpPr>
          <p:nvPr>
            <p:ph idx="1"/>
          </p:nvPr>
        </p:nvSpPr>
        <p:spPr/>
        <p:txBody>
          <a:bodyPr>
            <a:normAutofit fontScale="92500"/>
          </a:bodyPr>
          <a:lstStyle/>
          <a:p>
            <a:r>
              <a:rPr lang="en-US" dirty="0"/>
              <a:t>Forecast annual, quarterly, and monthly revenues</a:t>
            </a:r>
          </a:p>
          <a:p>
            <a:pPr lvl="1"/>
            <a:r>
              <a:rPr lang="en-US" dirty="0"/>
              <a:t>Identify your major revenue sources: grants, memberships, admissions, tuition, parking, contributions, online services, specialty services, nontraditional revenue</a:t>
            </a:r>
          </a:p>
          <a:p>
            <a:pPr lvl="1"/>
            <a:r>
              <a:rPr lang="en-US" dirty="0"/>
              <a:t>Layer in industry changes and economic adjustments like COLA</a:t>
            </a:r>
          </a:p>
          <a:p>
            <a:pPr lvl="1"/>
            <a:r>
              <a:rPr lang="en-US" dirty="0"/>
              <a:t>Address seasonality: kids out of school (spring break or summer), holiday lights</a:t>
            </a:r>
          </a:p>
          <a:p>
            <a:pPr lvl="1"/>
            <a:r>
              <a:rPr lang="en-US" dirty="0"/>
              <a:t>Geography: environmental factors in different locations</a:t>
            </a:r>
          </a:p>
          <a:p>
            <a:pPr lvl="1"/>
            <a:r>
              <a:rPr lang="en-US" dirty="0"/>
              <a:t>Consider ancillary services</a:t>
            </a:r>
          </a:p>
          <a:p>
            <a:r>
              <a:rPr lang="en-US" dirty="0"/>
              <a:t>Use conservative estimates: will your donor and customer base support projected revenues? Do you have marketing to drive base growth?</a:t>
            </a:r>
          </a:p>
          <a:p>
            <a:r>
              <a:rPr lang="en-US" dirty="0"/>
              <a:t>Prior year numbers are a helpful starting point</a:t>
            </a:r>
          </a:p>
        </p:txBody>
      </p:sp>
      <p:sp>
        <p:nvSpPr>
          <p:cNvPr id="4" name="Slide Number Placeholder 3"/>
          <p:cNvSpPr>
            <a:spLocks noGrp="1"/>
          </p:cNvSpPr>
          <p:nvPr>
            <p:ph type="sldNum" sz="quarter" idx="10"/>
          </p:nvPr>
        </p:nvSpPr>
        <p:spPr/>
        <p:txBody>
          <a:bodyPr/>
          <a:lstStyle/>
          <a:p>
            <a:r>
              <a:rPr lang="en-US" dirty="0"/>
              <a:t>13</a:t>
            </a:r>
          </a:p>
        </p:txBody>
      </p:sp>
    </p:spTree>
    <p:extLst>
      <p:ext uri="{BB962C8B-B14F-4D97-AF65-F5344CB8AC3E}">
        <p14:creationId xmlns:p14="http://schemas.microsoft.com/office/powerpoint/2010/main" val="851853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Research Costs</a:t>
            </a:r>
          </a:p>
        </p:txBody>
      </p:sp>
      <p:sp>
        <p:nvSpPr>
          <p:cNvPr id="3" name="Content Placeholder 2"/>
          <p:cNvSpPr>
            <a:spLocks noGrp="1"/>
          </p:cNvSpPr>
          <p:nvPr>
            <p:ph idx="1"/>
          </p:nvPr>
        </p:nvSpPr>
        <p:spPr/>
        <p:txBody>
          <a:bodyPr>
            <a:normAutofit lnSpcReduction="10000"/>
          </a:bodyPr>
          <a:lstStyle/>
          <a:p>
            <a:r>
              <a:rPr lang="en-US" dirty="0"/>
              <a:t>Begin with fixed costs. Items like rent, utilities, phone, internet, accounting, legal fees, salaries, and advertising/marketing.</a:t>
            </a:r>
          </a:p>
          <a:p>
            <a:pPr lvl="1"/>
            <a:r>
              <a:rPr lang="en-US" dirty="0"/>
              <a:t>Consider using average billing for utilities and putting professional services items like accounting, legal, and marketing on retainer for set monthly billing. </a:t>
            </a:r>
          </a:p>
          <a:p>
            <a:r>
              <a:rPr lang="en-US" dirty="0"/>
              <a:t>Layer in variable costs like costs of goods sold (inventory, small equipment), hourly labor costs, and commissions.</a:t>
            </a:r>
          </a:p>
          <a:p>
            <a:r>
              <a:rPr lang="en-US" dirty="0"/>
              <a:t>Plan for big ticket items like major equipment purchases, vehicles, leasehold improvements, facility construction</a:t>
            </a:r>
          </a:p>
          <a:p>
            <a:pPr lvl="1"/>
            <a:r>
              <a:rPr lang="en-US" dirty="0"/>
              <a:t>Often these are part of a </a:t>
            </a:r>
            <a:r>
              <a:rPr lang="en-US" dirty="0" err="1"/>
              <a:t>CapEx</a:t>
            </a:r>
            <a:r>
              <a:rPr lang="en-US" dirty="0"/>
              <a:t> program or funded with loans, but loans have to be repaid and that becomes an additional fixed cost. </a:t>
            </a:r>
          </a:p>
        </p:txBody>
      </p:sp>
      <p:sp>
        <p:nvSpPr>
          <p:cNvPr id="4" name="Slide Number Placeholder 3"/>
          <p:cNvSpPr>
            <a:spLocks noGrp="1"/>
          </p:cNvSpPr>
          <p:nvPr>
            <p:ph type="sldNum" sz="quarter" idx="10"/>
          </p:nvPr>
        </p:nvSpPr>
        <p:spPr/>
        <p:txBody>
          <a:bodyPr/>
          <a:lstStyle/>
          <a:p>
            <a:r>
              <a:rPr lang="en-US" dirty="0"/>
              <a:t>14</a:t>
            </a:r>
          </a:p>
        </p:txBody>
      </p:sp>
    </p:spTree>
    <p:extLst>
      <p:ext uri="{BB962C8B-B14F-4D97-AF65-F5344CB8AC3E}">
        <p14:creationId xmlns:p14="http://schemas.microsoft.com/office/powerpoint/2010/main" val="2301265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What are your KPIs?</a:t>
            </a:r>
          </a:p>
        </p:txBody>
      </p:sp>
      <p:sp>
        <p:nvSpPr>
          <p:cNvPr id="3" name="Content Placeholder 2"/>
          <p:cNvSpPr>
            <a:spLocks noGrp="1"/>
          </p:cNvSpPr>
          <p:nvPr>
            <p:ph idx="1"/>
          </p:nvPr>
        </p:nvSpPr>
        <p:spPr/>
        <p:txBody>
          <a:bodyPr>
            <a:normAutofit fontScale="92500" lnSpcReduction="20000"/>
          </a:bodyPr>
          <a:lstStyle/>
          <a:p>
            <a:r>
              <a:rPr lang="en-US" dirty="0"/>
              <a:t>Gross profit margin: Gross revenue, less adjustments (AR/AP discounts), less cost of doing business</a:t>
            </a:r>
          </a:p>
          <a:p>
            <a:r>
              <a:rPr lang="en-US" dirty="0"/>
              <a:t>Net revenue per program or service</a:t>
            </a:r>
          </a:p>
          <a:p>
            <a:r>
              <a:rPr lang="en-US" dirty="0"/>
              <a:t>Budget variance</a:t>
            </a:r>
          </a:p>
          <a:p>
            <a:r>
              <a:rPr lang="en-US" dirty="0"/>
              <a:t>Number of new donors</a:t>
            </a:r>
          </a:p>
          <a:p>
            <a:pPr lvl="1"/>
            <a:r>
              <a:rPr lang="en-US" dirty="0"/>
              <a:t>Does your organization have a concentration of a handful of wealthy, influential donors? What happens when they die or your organization falls out of favor? </a:t>
            </a:r>
          </a:p>
          <a:p>
            <a:r>
              <a:rPr lang="en-US" dirty="0"/>
              <a:t>Average contribution per donor</a:t>
            </a:r>
          </a:p>
          <a:p>
            <a:r>
              <a:rPr lang="en-US" dirty="0"/>
              <a:t>Program, fundraising, and management &amp; general ratios</a:t>
            </a:r>
          </a:p>
          <a:p>
            <a:r>
              <a:rPr lang="en-US" dirty="0"/>
              <a:t>Inventory, AR, and AP turnover</a:t>
            </a:r>
          </a:p>
          <a:p>
            <a:r>
              <a:rPr lang="en-US" dirty="0"/>
              <a:t>Liquidity, current, and quick ratios</a:t>
            </a:r>
          </a:p>
        </p:txBody>
      </p:sp>
      <p:sp>
        <p:nvSpPr>
          <p:cNvPr id="4" name="Slide Number Placeholder 3"/>
          <p:cNvSpPr>
            <a:spLocks noGrp="1"/>
          </p:cNvSpPr>
          <p:nvPr>
            <p:ph type="sldNum" sz="quarter" idx="10"/>
          </p:nvPr>
        </p:nvSpPr>
        <p:spPr/>
        <p:txBody>
          <a:bodyPr/>
          <a:lstStyle/>
          <a:p>
            <a:r>
              <a:rPr lang="en-US" dirty="0"/>
              <a:t>15</a:t>
            </a:r>
          </a:p>
        </p:txBody>
      </p:sp>
    </p:spTree>
    <p:extLst>
      <p:ext uri="{BB962C8B-B14F-4D97-AF65-F5344CB8AC3E}">
        <p14:creationId xmlns:p14="http://schemas.microsoft.com/office/powerpoint/2010/main" val="1094443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E24E-294C-0AED-E4A4-D212CCEB4811}"/>
              </a:ext>
            </a:extLst>
          </p:cNvPr>
          <p:cNvSpPr>
            <a:spLocks noGrp="1"/>
          </p:cNvSpPr>
          <p:nvPr>
            <p:ph type="title"/>
          </p:nvPr>
        </p:nvSpPr>
        <p:spPr/>
        <p:txBody>
          <a:bodyPr/>
          <a:lstStyle/>
          <a:p>
            <a:pPr algn="ctr"/>
            <a:r>
              <a:rPr lang="en-US" b="1" dirty="0">
                <a:solidFill>
                  <a:srgbClr val="C00000"/>
                </a:solidFill>
                <a:latin typeface="Gotham" panose="02000504050000020004" pitchFamily="2" charset="0"/>
              </a:rPr>
              <a:t>Thank You to </a:t>
            </a:r>
            <a:r>
              <a:rPr lang="en-US" b="1">
                <a:solidFill>
                  <a:srgbClr val="C00000"/>
                </a:solidFill>
                <a:latin typeface="Gotham" panose="02000504050000020004" pitchFamily="2" charset="0"/>
              </a:rPr>
              <a:t>Our Sponsors</a:t>
            </a:r>
            <a:endParaRPr lang="en-US" b="1" dirty="0">
              <a:solidFill>
                <a:srgbClr val="C00000"/>
              </a:solidFill>
              <a:latin typeface="Gotham" panose="02000504050000020004" pitchFamily="2" charset="0"/>
            </a:endParaRPr>
          </a:p>
        </p:txBody>
      </p:sp>
      <p:pic>
        <p:nvPicPr>
          <p:cNvPr id="5" name="Content Placeholder 4" descr="A group of logos on a white background&#10;&#10;Description automatically generated">
            <a:extLst>
              <a:ext uri="{FF2B5EF4-FFF2-40B4-BE49-F238E27FC236}">
                <a16:creationId xmlns:a16="http://schemas.microsoft.com/office/drawing/2014/main" id="{98DF9DD0-C765-3B40-198C-A193DB45EC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7253" y="1690688"/>
            <a:ext cx="8297493" cy="4667340"/>
          </a:xfrm>
          <a:ln w="57150">
            <a:solidFill>
              <a:srgbClr val="2E86AB"/>
            </a:solidFill>
          </a:ln>
        </p:spPr>
      </p:pic>
    </p:spTree>
    <p:extLst>
      <p:ext uri="{BB962C8B-B14F-4D97-AF65-F5344CB8AC3E}">
        <p14:creationId xmlns:p14="http://schemas.microsoft.com/office/powerpoint/2010/main" val="3792467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12-Month Cash Flows</a:t>
            </a:r>
          </a:p>
        </p:txBody>
      </p:sp>
      <p:sp>
        <p:nvSpPr>
          <p:cNvPr id="3" name="Content Placeholder 2"/>
          <p:cNvSpPr>
            <a:spLocks noGrp="1"/>
          </p:cNvSpPr>
          <p:nvPr>
            <p:ph idx="1"/>
          </p:nvPr>
        </p:nvSpPr>
        <p:spPr/>
        <p:txBody>
          <a:bodyPr>
            <a:normAutofit fontScale="92500" lnSpcReduction="20000"/>
          </a:bodyPr>
          <a:lstStyle/>
          <a:p>
            <a:r>
              <a:rPr lang="en-US" dirty="0"/>
              <a:t>Revenue and cash flow are often two totally different things (accrual vs cash basis accounting)</a:t>
            </a:r>
          </a:p>
          <a:p>
            <a:r>
              <a:rPr lang="en-US" dirty="0"/>
              <a:t>Allow for payment terms</a:t>
            </a:r>
          </a:p>
          <a:p>
            <a:pPr lvl="1"/>
            <a:r>
              <a:rPr lang="en-US" dirty="0"/>
              <a:t>Manage your receivables by collecting cash quickly</a:t>
            </a:r>
          </a:p>
          <a:p>
            <a:pPr lvl="1"/>
            <a:r>
              <a:rPr lang="en-US" dirty="0"/>
              <a:t>Utilize payment terms with vendors—discounts for early payment or stretching out payment terms to 60 days instead of paying bills immediately</a:t>
            </a:r>
          </a:p>
          <a:p>
            <a:r>
              <a:rPr lang="en-US" dirty="0"/>
              <a:t>Allow for payment methods</a:t>
            </a:r>
          </a:p>
          <a:p>
            <a:pPr lvl="1"/>
            <a:r>
              <a:rPr lang="en-US" dirty="0"/>
              <a:t>Make it easy for donors to pay you (online options, merchant services, consider outsourcing billing and collections)</a:t>
            </a:r>
          </a:p>
          <a:p>
            <a:pPr lvl="1"/>
            <a:r>
              <a:rPr lang="en-US" dirty="0"/>
              <a:t>Evaluate how you pay your vendors. If there’s a finance charge for using a credit card for payment, write a check or ask if they have ACH options that do not carry a charge. </a:t>
            </a:r>
          </a:p>
          <a:p>
            <a:r>
              <a:rPr lang="en-US" dirty="0"/>
              <a:t>Plan for timing of big inflows/outflows</a:t>
            </a:r>
          </a:p>
        </p:txBody>
      </p:sp>
      <p:sp>
        <p:nvSpPr>
          <p:cNvPr id="4" name="Slide Number Placeholder 3"/>
          <p:cNvSpPr>
            <a:spLocks noGrp="1"/>
          </p:cNvSpPr>
          <p:nvPr>
            <p:ph type="sldNum" sz="quarter" idx="10"/>
          </p:nvPr>
        </p:nvSpPr>
        <p:spPr/>
        <p:txBody>
          <a:bodyPr/>
          <a:lstStyle/>
          <a:p>
            <a:r>
              <a:rPr lang="en-US" dirty="0"/>
              <a:t>16</a:t>
            </a:r>
          </a:p>
        </p:txBody>
      </p:sp>
    </p:spTree>
    <p:extLst>
      <p:ext uri="{BB962C8B-B14F-4D97-AF65-F5344CB8AC3E}">
        <p14:creationId xmlns:p14="http://schemas.microsoft.com/office/powerpoint/2010/main" val="679281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 Adjust for Slow or No Pays</a:t>
            </a:r>
          </a:p>
        </p:txBody>
      </p:sp>
      <p:sp>
        <p:nvSpPr>
          <p:cNvPr id="3" name="Content Placeholder 2"/>
          <p:cNvSpPr>
            <a:spLocks noGrp="1"/>
          </p:cNvSpPr>
          <p:nvPr>
            <p:ph idx="1"/>
          </p:nvPr>
        </p:nvSpPr>
        <p:spPr/>
        <p:txBody>
          <a:bodyPr/>
          <a:lstStyle/>
          <a:p>
            <a:r>
              <a:rPr lang="en-US" dirty="0"/>
              <a:t>Extend grace when you can; when you can’t, don’t. </a:t>
            </a:r>
          </a:p>
          <a:p>
            <a:r>
              <a:rPr lang="en-US" dirty="0"/>
              <a:t>Address habitual slow pays before it becomes an issue</a:t>
            </a:r>
          </a:p>
          <a:p>
            <a:r>
              <a:rPr lang="en-US" dirty="0"/>
              <a:t>Allow for bad debt</a:t>
            </a:r>
          </a:p>
          <a:p>
            <a:r>
              <a:rPr lang="en-US" dirty="0"/>
              <a:t>Create business policies to deal with late payments</a:t>
            </a:r>
          </a:p>
        </p:txBody>
      </p:sp>
      <p:sp>
        <p:nvSpPr>
          <p:cNvPr id="4" name="Slide Number Placeholder 3"/>
          <p:cNvSpPr>
            <a:spLocks noGrp="1"/>
          </p:cNvSpPr>
          <p:nvPr>
            <p:ph type="sldNum" sz="quarter" idx="10"/>
          </p:nvPr>
        </p:nvSpPr>
        <p:spPr/>
        <p:txBody>
          <a:bodyPr/>
          <a:lstStyle/>
          <a:p>
            <a:r>
              <a:rPr lang="en-US" dirty="0"/>
              <a:t>17</a:t>
            </a:r>
          </a:p>
        </p:txBody>
      </p:sp>
    </p:spTree>
    <p:extLst>
      <p:ext uri="{BB962C8B-B14F-4D97-AF65-F5344CB8AC3E}">
        <p14:creationId xmlns:p14="http://schemas.microsoft.com/office/powerpoint/2010/main" val="2228623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6: Adjust for Seasonality</a:t>
            </a:r>
          </a:p>
        </p:txBody>
      </p:sp>
      <p:sp>
        <p:nvSpPr>
          <p:cNvPr id="3" name="Content Placeholder 2"/>
          <p:cNvSpPr>
            <a:spLocks noGrp="1"/>
          </p:cNvSpPr>
          <p:nvPr>
            <p:ph idx="1"/>
          </p:nvPr>
        </p:nvSpPr>
        <p:spPr/>
        <p:txBody>
          <a:bodyPr/>
          <a:lstStyle/>
          <a:p>
            <a:r>
              <a:rPr lang="en-US" dirty="0"/>
              <a:t>Research the demand in the industry if you are establishing a new organization</a:t>
            </a:r>
          </a:p>
          <a:p>
            <a:r>
              <a:rPr lang="en-US" dirty="0"/>
              <a:t>Build savings during peak periods to cover the lean months (rainy day funds)</a:t>
            </a:r>
          </a:p>
          <a:p>
            <a:r>
              <a:rPr lang="en-US" dirty="0"/>
              <a:t>Flex staffing to meet demand and hire appropriately</a:t>
            </a:r>
          </a:p>
          <a:p>
            <a:r>
              <a:rPr lang="en-US" dirty="0"/>
              <a:t>Flex hours to meet demand</a:t>
            </a:r>
          </a:p>
        </p:txBody>
      </p:sp>
      <p:sp>
        <p:nvSpPr>
          <p:cNvPr id="4" name="Slide Number Placeholder 3"/>
          <p:cNvSpPr>
            <a:spLocks noGrp="1"/>
          </p:cNvSpPr>
          <p:nvPr>
            <p:ph type="sldNum" sz="quarter" idx="10"/>
          </p:nvPr>
        </p:nvSpPr>
        <p:spPr/>
        <p:txBody>
          <a:bodyPr/>
          <a:lstStyle/>
          <a:p>
            <a:r>
              <a:rPr lang="en-US" dirty="0"/>
              <a:t>18</a:t>
            </a:r>
          </a:p>
        </p:txBody>
      </p:sp>
    </p:spTree>
    <p:extLst>
      <p:ext uri="{BB962C8B-B14F-4D97-AF65-F5344CB8AC3E}">
        <p14:creationId xmlns:p14="http://schemas.microsoft.com/office/powerpoint/2010/main" val="1331534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7: Factor in Industry and Economics</a:t>
            </a:r>
          </a:p>
        </p:txBody>
      </p:sp>
      <p:sp>
        <p:nvSpPr>
          <p:cNvPr id="3" name="Content Placeholder 2"/>
          <p:cNvSpPr>
            <a:spLocks noGrp="1"/>
          </p:cNvSpPr>
          <p:nvPr>
            <p:ph idx="1"/>
          </p:nvPr>
        </p:nvSpPr>
        <p:spPr/>
        <p:txBody>
          <a:bodyPr/>
          <a:lstStyle/>
          <a:p>
            <a:r>
              <a:rPr lang="en-US" dirty="0"/>
              <a:t>The only constant is change; be nimble</a:t>
            </a:r>
          </a:p>
          <a:p>
            <a:r>
              <a:rPr lang="en-US" dirty="0"/>
              <a:t>When industry or economic disruptions happen, understand the impact on your organization; watch your KPIs</a:t>
            </a:r>
          </a:p>
          <a:p>
            <a:r>
              <a:rPr lang="en-US" dirty="0"/>
              <a:t>Consider the overall economic growth, macro and micro</a:t>
            </a:r>
          </a:p>
          <a:p>
            <a:r>
              <a:rPr lang="en-US" dirty="0"/>
              <a:t>Stay current through professional reading and business intelligence to adapt to change</a:t>
            </a:r>
          </a:p>
        </p:txBody>
      </p:sp>
      <p:sp>
        <p:nvSpPr>
          <p:cNvPr id="4" name="Slide Number Placeholder 3"/>
          <p:cNvSpPr>
            <a:spLocks noGrp="1"/>
          </p:cNvSpPr>
          <p:nvPr>
            <p:ph type="sldNum" sz="quarter" idx="10"/>
          </p:nvPr>
        </p:nvSpPr>
        <p:spPr/>
        <p:txBody>
          <a:bodyPr/>
          <a:lstStyle/>
          <a:p>
            <a:r>
              <a:rPr lang="en-US" dirty="0"/>
              <a:t>19</a:t>
            </a:r>
          </a:p>
        </p:txBody>
      </p:sp>
    </p:spTree>
    <p:extLst>
      <p:ext uri="{BB962C8B-B14F-4D97-AF65-F5344CB8AC3E}">
        <p14:creationId xmlns:p14="http://schemas.microsoft.com/office/powerpoint/2010/main" val="2632949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8: When and How to Spend</a:t>
            </a:r>
          </a:p>
        </p:txBody>
      </p:sp>
      <p:sp>
        <p:nvSpPr>
          <p:cNvPr id="3" name="Content Placeholder 2"/>
          <p:cNvSpPr>
            <a:spLocks noGrp="1"/>
          </p:cNvSpPr>
          <p:nvPr>
            <p:ph idx="1"/>
          </p:nvPr>
        </p:nvSpPr>
        <p:spPr/>
        <p:txBody>
          <a:bodyPr/>
          <a:lstStyle/>
          <a:p>
            <a:r>
              <a:rPr lang="en-US" dirty="0"/>
              <a:t>Identify and benefit from fixed costs where possible</a:t>
            </a:r>
          </a:p>
          <a:p>
            <a:r>
              <a:rPr lang="en-US" dirty="0"/>
              <a:t>Utilize a </a:t>
            </a:r>
            <a:r>
              <a:rPr lang="en-US" dirty="0" err="1"/>
              <a:t>CapEx</a:t>
            </a:r>
            <a:r>
              <a:rPr lang="en-US" dirty="0"/>
              <a:t> plan to determine when it is necessary to replace items like laptops, equipment, and leasehold improvements</a:t>
            </a:r>
          </a:p>
          <a:p>
            <a:r>
              <a:rPr lang="en-US" dirty="0"/>
              <a:t>Purchasing vs leasing</a:t>
            </a:r>
          </a:p>
          <a:p>
            <a:r>
              <a:rPr lang="en-US" dirty="0"/>
              <a:t>Understand how to determine the ROI on significant expenses, i.e. marketing or advertising</a:t>
            </a:r>
          </a:p>
        </p:txBody>
      </p:sp>
      <p:sp>
        <p:nvSpPr>
          <p:cNvPr id="4" name="Slide Number Placeholder 3"/>
          <p:cNvSpPr>
            <a:spLocks noGrp="1"/>
          </p:cNvSpPr>
          <p:nvPr>
            <p:ph type="sldNum" sz="quarter" idx="10"/>
          </p:nvPr>
        </p:nvSpPr>
        <p:spPr/>
        <p:txBody>
          <a:bodyPr/>
          <a:lstStyle/>
          <a:p>
            <a:r>
              <a:rPr lang="en-US" dirty="0"/>
              <a:t>20</a:t>
            </a:r>
          </a:p>
        </p:txBody>
      </p:sp>
    </p:spTree>
    <p:extLst>
      <p:ext uri="{BB962C8B-B14F-4D97-AF65-F5344CB8AC3E}">
        <p14:creationId xmlns:p14="http://schemas.microsoft.com/office/powerpoint/2010/main" val="2903605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9: Discuss Expenditures with Program Heads</a:t>
            </a:r>
          </a:p>
        </p:txBody>
      </p:sp>
      <p:sp>
        <p:nvSpPr>
          <p:cNvPr id="3" name="Content Placeholder 2"/>
          <p:cNvSpPr>
            <a:spLocks noGrp="1"/>
          </p:cNvSpPr>
          <p:nvPr>
            <p:ph idx="1"/>
          </p:nvPr>
        </p:nvSpPr>
        <p:spPr/>
        <p:txBody>
          <a:bodyPr/>
          <a:lstStyle/>
          <a:p>
            <a:r>
              <a:rPr lang="en-US" dirty="0"/>
              <a:t>Ensure buy-in from key management personnel</a:t>
            </a:r>
          </a:p>
          <a:p>
            <a:r>
              <a:rPr lang="en-US" dirty="0"/>
              <a:t>Identify unique one-off projects</a:t>
            </a:r>
          </a:p>
          <a:p>
            <a:r>
              <a:rPr lang="en-US" dirty="0"/>
              <a:t>Tie targets to performance </a:t>
            </a:r>
          </a:p>
        </p:txBody>
      </p:sp>
      <p:sp>
        <p:nvSpPr>
          <p:cNvPr id="4" name="Slide Number Placeholder 3"/>
          <p:cNvSpPr>
            <a:spLocks noGrp="1"/>
          </p:cNvSpPr>
          <p:nvPr>
            <p:ph type="sldNum" sz="quarter" idx="10"/>
          </p:nvPr>
        </p:nvSpPr>
        <p:spPr/>
        <p:txBody>
          <a:bodyPr/>
          <a:lstStyle/>
          <a:p>
            <a:r>
              <a:rPr lang="en-US" dirty="0"/>
              <a:t>21</a:t>
            </a:r>
          </a:p>
        </p:txBody>
      </p:sp>
    </p:spTree>
    <p:extLst>
      <p:ext uri="{BB962C8B-B14F-4D97-AF65-F5344CB8AC3E}">
        <p14:creationId xmlns:p14="http://schemas.microsoft.com/office/powerpoint/2010/main" val="124379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10: Prioritize Investing</a:t>
            </a:r>
          </a:p>
        </p:txBody>
      </p:sp>
      <p:sp>
        <p:nvSpPr>
          <p:cNvPr id="3" name="Content Placeholder 2"/>
          <p:cNvSpPr>
            <a:spLocks noGrp="1"/>
          </p:cNvSpPr>
          <p:nvPr>
            <p:ph idx="1"/>
          </p:nvPr>
        </p:nvSpPr>
        <p:spPr/>
        <p:txBody>
          <a:bodyPr/>
          <a:lstStyle/>
          <a:p>
            <a:r>
              <a:rPr lang="en-US" dirty="0"/>
              <a:t>What to do with excess profits? Invest back into the organization, but where?</a:t>
            </a:r>
          </a:p>
          <a:p>
            <a:pPr lvl="1"/>
            <a:r>
              <a:rPr lang="en-US" dirty="0"/>
              <a:t>Training/development</a:t>
            </a:r>
          </a:p>
          <a:p>
            <a:pPr lvl="1"/>
            <a:r>
              <a:rPr lang="en-US" dirty="0"/>
              <a:t>Staff expansion</a:t>
            </a:r>
          </a:p>
          <a:p>
            <a:pPr lvl="1"/>
            <a:r>
              <a:rPr lang="en-US" dirty="0"/>
              <a:t>Rainy day funds</a:t>
            </a:r>
          </a:p>
          <a:p>
            <a:r>
              <a:rPr lang="en-US" dirty="0"/>
              <a:t>Understand both long- and short-term goals</a:t>
            </a:r>
          </a:p>
          <a:p>
            <a:r>
              <a:rPr lang="en-US" dirty="0"/>
              <a:t>Utilizing an investment advisor as part of your overall service provider team (investments, legal, accounting/finance)</a:t>
            </a:r>
          </a:p>
        </p:txBody>
      </p:sp>
      <p:sp>
        <p:nvSpPr>
          <p:cNvPr id="4" name="Slide Number Placeholder 3"/>
          <p:cNvSpPr>
            <a:spLocks noGrp="1"/>
          </p:cNvSpPr>
          <p:nvPr>
            <p:ph type="sldNum" sz="quarter" idx="10"/>
          </p:nvPr>
        </p:nvSpPr>
        <p:spPr/>
        <p:txBody>
          <a:bodyPr/>
          <a:lstStyle/>
          <a:p>
            <a:r>
              <a:rPr lang="en-US" dirty="0"/>
              <a:t>22</a:t>
            </a:r>
          </a:p>
        </p:txBody>
      </p:sp>
    </p:spTree>
    <p:extLst>
      <p:ext uri="{BB962C8B-B14F-4D97-AF65-F5344CB8AC3E}">
        <p14:creationId xmlns:p14="http://schemas.microsoft.com/office/powerpoint/2010/main" val="2192633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11: Budget Reviews</a:t>
            </a:r>
          </a:p>
        </p:txBody>
      </p:sp>
      <p:sp>
        <p:nvSpPr>
          <p:cNvPr id="3" name="Content Placeholder 2"/>
          <p:cNvSpPr>
            <a:spLocks noGrp="1"/>
          </p:cNvSpPr>
          <p:nvPr>
            <p:ph idx="1"/>
          </p:nvPr>
        </p:nvSpPr>
        <p:spPr/>
        <p:txBody>
          <a:bodyPr/>
          <a:lstStyle/>
          <a:p>
            <a:r>
              <a:rPr lang="en-US" dirty="0"/>
              <a:t>Review budget-to-actual performance at least quarterly</a:t>
            </a:r>
          </a:p>
          <a:p>
            <a:r>
              <a:rPr lang="en-US" dirty="0"/>
              <a:t>Understand the impact of over and underperformance</a:t>
            </a:r>
          </a:p>
          <a:p>
            <a:r>
              <a:rPr lang="en-US" dirty="0"/>
              <a:t>Utilize dashboards and other graphical elements to communicate impact</a:t>
            </a:r>
          </a:p>
          <a:p>
            <a:r>
              <a:rPr lang="en-US" dirty="0"/>
              <a:t>Consult your accountant prior to any significant purchases</a:t>
            </a:r>
          </a:p>
        </p:txBody>
      </p:sp>
      <p:sp>
        <p:nvSpPr>
          <p:cNvPr id="4" name="Slide Number Placeholder 3"/>
          <p:cNvSpPr>
            <a:spLocks noGrp="1"/>
          </p:cNvSpPr>
          <p:nvPr>
            <p:ph type="sldNum" sz="quarter" idx="10"/>
          </p:nvPr>
        </p:nvSpPr>
        <p:spPr/>
        <p:txBody>
          <a:bodyPr/>
          <a:lstStyle/>
          <a:p>
            <a:r>
              <a:rPr lang="en-US" dirty="0"/>
              <a:t>23</a:t>
            </a:r>
          </a:p>
        </p:txBody>
      </p:sp>
    </p:spTree>
    <p:extLst>
      <p:ext uri="{BB962C8B-B14F-4D97-AF65-F5344CB8AC3E}">
        <p14:creationId xmlns:p14="http://schemas.microsoft.com/office/powerpoint/2010/main" val="2610475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12: Have a Plan B</a:t>
            </a:r>
          </a:p>
        </p:txBody>
      </p:sp>
      <p:sp>
        <p:nvSpPr>
          <p:cNvPr id="3" name="Content Placeholder 2"/>
          <p:cNvSpPr>
            <a:spLocks noGrp="1"/>
          </p:cNvSpPr>
          <p:nvPr>
            <p:ph idx="1"/>
          </p:nvPr>
        </p:nvSpPr>
        <p:spPr/>
        <p:txBody>
          <a:bodyPr/>
          <a:lstStyle/>
          <a:p>
            <a:r>
              <a:rPr lang="en-US" dirty="0"/>
              <a:t>Understand your industry risks; be aware of changes, new developments, and impactful legislation</a:t>
            </a:r>
          </a:p>
          <a:p>
            <a:r>
              <a:rPr lang="en-US" dirty="0"/>
              <a:t>Plan for underperformance</a:t>
            </a:r>
          </a:p>
          <a:p>
            <a:r>
              <a:rPr lang="en-US" dirty="0"/>
              <a:t>Again, have a rainy day fund to help smooth out the rough patches</a:t>
            </a:r>
          </a:p>
          <a:p>
            <a:r>
              <a:rPr lang="en-US" dirty="0"/>
              <a:t>The risk of loss of a major supplier, vendor, or class of customer is always a present risk</a:t>
            </a:r>
          </a:p>
          <a:p>
            <a:r>
              <a:rPr lang="en-US" dirty="0"/>
              <a:t>Review your insurance coverage at least annually as part of the budgeting process</a:t>
            </a:r>
          </a:p>
        </p:txBody>
      </p:sp>
      <p:sp>
        <p:nvSpPr>
          <p:cNvPr id="4" name="Slide Number Placeholder 3"/>
          <p:cNvSpPr>
            <a:spLocks noGrp="1"/>
          </p:cNvSpPr>
          <p:nvPr>
            <p:ph type="sldNum" sz="quarter" idx="10"/>
          </p:nvPr>
        </p:nvSpPr>
        <p:spPr/>
        <p:txBody>
          <a:bodyPr/>
          <a:lstStyle/>
          <a:p>
            <a:r>
              <a:rPr lang="en-US" dirty="0"/>
              <a:t>24</a:t>
            </a:r>
          </a:p>
        </p:txBody>
      </p:sp>
    </p:spTree>
    <p:extLst>
      <p:ext uri="{BB962C8B-B14F-4D97-AF65-F5344CB8AC3E}">
        <p14:creationId xmlns:p14="http://schemas.microsoft.com/office/powerpoint/2010/main" val="809822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Forecasting Best Practices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t>25</a:t>
            </a:r>
          </a:p>
        </p:txBody>
      </p:sp>
    </p:spTree>
    <p:extLst>
      <p:ext uri="{BB962C8B-B14F-4D97-AF65-F5344CB8AC3E}">
        <p14:creationId xmlns:p14="http://schemas.microsoft.com/office/powerpoint/2010/main" val="2023918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D584-8991-EAA8-791C-A4BFE83286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6487B3-910E-7BAA-E698-C097E970410F}"/>
              </a:ext>
            </a:extLst>
          </p:cNvPr>
          <p:cNvSpPr>
            <a:spLocks noGrp="1"/>
          </p:cNvSpPr>
          <p:nvPr>
            <p:ph type="ctrTitle"/>
          </p:nvPr>
        </p:nvSpPr>
        <p:spPr>
          <a:xfrm>
            <a:off x="1524000" y="1124471"/>
            <a:ext cx="9144000" cy="2387600"/>
          </a:xfrm>
        </p:spPr>
        <p:txBody>
          <a:bodyPr>
            <a:normAutofit fontScale="90000"/>
          </a:bodyPr>
          <a:lstStyle/>
          <a:p>
            <a:r>
              <a:rPr lang="en-US" sz="7200" b="1" dirty="0">
                <a:solidFill>
                  <a:srgbClr val="CC0000"/>
                </a:solidFill>
                <a:latin typeface="Gotham" panose="02000504050000020004" pitchFamily="2" charset="0"/>
              </a:rPr>
              <a:t>Panel: Worst Case Scenarios – Things You Wouldn’t Believe</a:t>
            </a:r>
          </a:p>
        </p:txBody>
      </p:sp>
      <p:pic>
        <p:nvPicPr>
          <p:cNvPr id="5" name="Picture 4" descr="A blue text on a white background&#10;&#10;Description automatically generated">
            <a:extLst>
              <a:ext uri="{FF2B5EF4-FFF2-40B4-BE49-F238E27FC236}">
                <a16:creationId xmlns:a16="http://schemas.microsoft.com/office/drawing/2014/main" id="{E9388B0A-54BB-D672-90B8-3D516FE85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619" y="4877338"/>
            <a:ext cx="7104762" cy="1428571"/>
          </a:xfrm>
          <a:prstGeom prst="rect">
            <a:avLst/>
          </a:prstGeom>
        </p:spPr>
      </p:pic>
      <p:sp>
        <p:nvSpPr>
          <p:cNvPr id="6" name="TextBox 5">
            <a:extLst>
              <a:ext uri="{FF2B5EF4-FFF2-40B4-BE49-F238E27FC236}">
                <a16:creationId xmlns:a16="http://schemas.microsoft.com/office/drawing/2014/main" id="{12DFF225-4C04-86B0-9B87-969F6C8B5143}"/>
              </a:ext>
            </a:extLst>
          </p:cNvPr>
          <p:cNvSpPr txBox="1"/>
          <p:nvPr/>
        </p:nvSpPr>
        <p:spPr>
          <a:xfrm>
            <a:off x="0" y="6305909"/>
            <a:ext cx="12192000" cy="646331"/>
          </a:xfrm>
          <a:prstGeom prst="rect">
            <a:avLst/>
          </a:prstGeom>
          <a:solidFill>
            <a:srgbClr val="2E86AB"/>
          </a:solidFill>
        </p:spPr>
        <p:txBody>
          <a:bodyPr wrap="square" rtlCol="0">
            <a:spAutoFit/>
          </a:bodyPr>
          <a:lstStyle/>
          <a:p>
            <a:pPr algn="ctr"/>
            <a:r>
              <a:rPr lang="en-US" dirty="0">
                <a:solidFill>
                  <a:schemeClr val="bg1"/>
                </a:solidFill>
              </a:rPr>
              <a:t>	Building Community Leaders, Impactful Nonprofits, and Thriving Communities</a:t>
            </a:r>
          </a:p>
          <a:p>
            <a:pPr algn="ctr"/>
            <a:r>
              <a:rPr lang="en-US" dirty="0">
                <a:solidFill>
                  <a:schemeClr val="bg1"/>
                </a:solidFill>
              </a:rPr>
              <a:t>ntxnonprofits.org </a:t>
            </a:r>
          </a:p>
        </p:txBody>
      </p:sp>
    </p:spTree>
    <p:extLst>
      <p:ext uri="{BB962C8B-B14F-4D97-AF65-F5344CB8AC3E}">
        <p14:creationId xmlns:p14="http://schemas.microsoft.com/office/powerpoint/2010/main" val="1411958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Forecasting: Final Notes</a:t>
            </a:r>
          </a:p>
        </p:txBody>
      </p:sp>
      <p:sp>
        <p:nvSpPr>
          <p:cNvPr id="3" name="Content Placeholder 2"/>
          <p:cNvSpPr>
            <a:spLocks noGrp="1"/>
          </p:cNvSpPr>
          <p:nvPr>
            <p:ph idx="1"/>
          </p:nvPr>
        </p:nvSpPr>
        <p:spPr/>
        <p:txBody>
          <a:bodyPr/>
          <a:lstStyle/>
          <a:p>
            <a:r>
              <a:rPr lang="en-US" dirty="0"/>
              <a:t>What is the intended end result?</a:t>
            </a:r>
          </a:p>
          <a:p>
            <a:pPr lvl="1"/>
            <a:r>
              <a:rPr lang="en-US" dirty="0"/>
              <a:t>Grow, sell, sustain: These determine your KPIs</a:t>
            </a:r>
          </a:p>
          <a:p>
            <a:r>
              <a:rPr lang="en-US" dirty="0"/>
              <a:t>Each end result needs its own forecast</a:t>
            </a:r>
          </a:p>
          <a:p>
            <a:r>
              <a:rPr lang="en-US" dirty="0"/>
              <a:t>Goldilocks approach: expect best (or worst)</a:t>
            </a:r>
          </a:p>
          <a:p>
            <a:r>
              <a:rPr lang="en-US" dirty="0"/>
              <a:t>Not every variable can be addressed; keep the number of  assumptions low</a:t>
            </a:r>
          </a:p>
          <a:p>
            <a:r>
              <a:rPr lang="en-US" dirty="0"/>
              <a:t>Time is your enemy</a:t>
            </a:r>
          </a:p>
          <a:p>
            <a:r>
              <a:rPr lang="en-US" dirty="0"/>
              <a:t>Roll with the punches</a:t>
            </a:r>
          </a:p>
          <a:p>
            <a:pPr lvl="1"/>
            <a:endParaRPr lang="en-US" dirty="0"/>
          </a:p>
        </p:txBody>
      </p:sp>
      <p:sp>
        <p:nvSpPr>
          <p:cNvPr id="4" name="Slide Number Placeholder 3"/>
          <p:cNvSpPr>
            <a:spLocks noGrp="1"/>
          </p:cNvSpPr>
          <p:nvPr>
            <p:ph type="sldNum" sz="quarter" idx="10"/>
          </p:nvPr>
        </p:nvSpPr>
        <p:spPr/>
        <p:txBody>
          <a:bodyPr/>
          <a:lstStyle/>
          <a:p>
            <a:r>
              <a:rPr lang="en-US" dirty="0"/>
              <a:t>26</a:t>
            </a:r>
          </a:p>
        </p:txBody>
      </p:sp>
    </p:spTree>
    <p:extLst>
      <p:ext uri="{BB962C8B-B14F-4D97-AF65-F5344CB8AC3E}">
        <p14:creationId xmlns:p14="http://schemas.microsoft.com/office/powerpoint/2010/main" val="1948876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186277-A185-D54B-9370-976BF0B0F363}"/>
              </a:ext>
            </a:extLst>
          </p:cNvPr>
          <p:cNvSpPr>
            <a:spLocks noGrp="1"/>
          </p:cNvSpPr>
          <p:nvPr>
            <p:ph type="sldNum" sz="quarter" idx="10"/>
          </p:nvPr>
        </p:nvSpPr>
        <p:spPr/>
        <p:txBody>
          <a:bodyPr/>
          <a:lstStyle/>
          <a:p>
            <a:fld id="{FE8A0E34-EA57-F04F-86E3-63E2A039F363}" type="slidenum">
              <a:rPr lang="en-US" smtClean="0"/>
              <a:pPr/>
              <a:t>31</a:t>
            </a:fld>
            <a:endParaRPr lang="en-US" dirty="0"/>
          </a:p>
        </p:txBody>
      </p:sp>
      <p:sp>
        <p:nvSpPr>
          <p:cNvPr id="5" name="Rectangle 4">
            <a:extLst>
              <a:ext uri="{FF2B5EF4-FFF2-40B4-BE49-F238E27FC236}">
                <a16:creationId xmlns:a16="http://schemas.microsoft.com/office/drawing/2014/main" id="{8E771F94-26D9-5E44-84E2-8040142C48E5}"/>
              </a:ext>
            </a:extLst>
          </p:cNvPr>
          <p:cNvSpPr/>
          <p:nvPr/>
        </p:nvSpPr>
        <p:spPr>
          <a:xfrm>
            <a:off x="0" y="-5823"/>
            <a:ext cx="12192000" cy="6863823"/>
          </a:xfrm>
          <a:prstGeom prst="rect">
            <a:avLst/>
          </a:prstGeom>
          <a:gradFill flip="none" rotWithShape="1">
            <a:gsLst>
              <a:gs pos="0">
                <a:srgbClr val="005596"/>
              </a:gs>
              <a:gs pos="99000">
                <a:srgbClr val="1B77B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7CFDF9-F8E8-4F49-8A73-59AC20371E47}"/>
              </a:ext>
            </a:extLst>
          </p:cNvPr>
          <p:cNvPicPr>
            <a:picLocks noChangeAspect="1"/>
          </p:cNvPicPr>
          <p:nvPr/>
        </p:nvPicPr>
        <p:blipFill>
          <a:blip r:embed="rId3"/>
          <a:stretch>
            <a:fillRect/>
          </a:stretch>
        </p:blipFill>
        <p:spPr>
          <a:xfrm>
            <a:off x="3485322" y="2057615"/>
            <a:ext cx="5221356" cy="1921130"/>
          </a:xfrm>
          <a:prstGeom prst="rect">
            <a:avLst/>
          </a:prstGeom>
        </p:spPr>
      </p:pic>
      <p:cxnSp>
        <p:nvCxnSpPr>
          <p:cNvPr id="8" name="Straight Connector 7">
            <a:extLst>
              <a:ext uri="{FF2B5EF4-FFF2-40B4-BE49-F238E27FC236}">
                <a16:creationId xmlns:a16="http://schemas.microsoft.com/office/drawing/2014/main" id="{C0DBC474-1CC4-2545-819C-9B1BC8D906F5}"/>
              </a:ext>
            </a:extLst>
          </p:cNvPr>
          <p:cNvCxnSpPr/>
          <p:nvPr/>
        </p:nvCxnSpPr>
        <p:spPr>
          <a:xfrm>
            <a:off x="5035826" y="4200938"/>
            <a:ext cx="2120348" cy="0"/>
          </a:xfrm>
          <a:prstGeom prst="line">
            <a:avLst/>
          </a:prstGeom>
          <a:ln w="19050">
            <a:solidFill>
              <a:srgbClr val="D57E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53F30D-FF74-BA47-82A3-D903ECE9328C}"/>
              </a:ext>
            </a:extLst>
          </p:cNvPr>
          <p:cNvSpPr txBox="1"/>
          <p:nvPr/>
        </p:nvSpPr>
        <p:spPr>
          <a:xfrm>
            <a:off x="4512365" y="4476140"/>
            <a:ext cx="3167269" cy="461665"/>
          </a:xfrm>
          <a:prstGeom prst="rect">
            <a:avLst/>
          </a:prstGeom>
          <a:noFill/>
        </p:spPr>
        <p:txBody>
          <a:bodyPr wrap="square" rtlCol="0">
            <a:spAutoFit/>
          </a:bodyPr>
          <a:lstStyle/>
          <a:p>
            <a:pPr algn="ctr"/>
            <a:r>
              <a:rPr lang="en-US" sz="2400" spc="300" dirty="0">
                <a:solidFill>
                  <a:schemeClr val="bg1"/>
                </a:solidFill>
                <a:latin typeface="Roboto" panose="02000000000000000000" pitchFamily="2" charset="0"/>
                <a:ea typeface="Roboto" panose="02000000000000000000" pitchFamily="2" charset="0"/>
                <a:cs typeface="Roboto" panose="02000000000000000000" pitchFamily="2" charset="0"/>
              </a:rPr>
              <a:t>QUESTIONS?</a:t>
            </a:r>
          </a:p>
        </p:txBody>
      </p:sp>
      <p:sp>
        <p:nvSpPr>
          <p:cNvPr id="10" name="TextBox 9">
            <a:extLst>
              <a:ext uri="{FF2B5EF4-FFF2-40B4-BE49-F238E27FC236}">
                <a16:creationId xmlns:a16="http://schemas.microsoft.com/office/drawing/2014/main" id="{E42A1626-C206-A94B-A989-49D9E8DBA7F6}"/>
              </a:ext>
            </a:extLst>
          </p:cNvPr>
          <p:cNvSpPr txBox="1"/>
          <p:nvPr/>
        </p:nvSpPr>
        <p:spPr>
          <a:xfrm>
            <a:off x="4512365" y="4860452"/>
            <a:ext cx="3167269" cy="338554"/>
          </a:xfrm>
          <a:prstGeom prst="rect">
            <a:avLst/>
          </a:prstGeom>
          <a:noFill/>
        </p:spPr>
        <p:txBody>
          <a:bodyPr wrap="square" rtlCol="0">
            <a:spAutoFit/>
          </a:bodyPr>
          <a:lstStyle/>
          <a:p>
            <a:pPr algn="ct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askus@lgt-cpa.com</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a:extLst>
              <a:ext uri="{FF2B5EF4-FFF2-40B4-BE49-F238E27FC236}">
                <a16:creationId xmlns:a16="http://schemas.microsoft.com/office/drawing/2014/main" id="{4F2FD9E9-E0D8-3940-96DD-66CCD14C4317}"/>
              </a:ext>
            </a:extLst>
          </p:cNvPr>
          <p:cNvPicPr>
            <a:picLocks noChangeAspect="1"/>
          </p:cNvPicPr>
          <p:nvPr/>
        </p:nvPicPr>
        <p:blipFill rotWithShape="1">
          <a:blip r:embed="rId4">
            <a:extLst>
              <a:ext uri="{28A0092B-C50C-407E-A947-70E740481C1C}">
                <a14:useLocalDpi xmlns:a14="http://schemas.microsoft.com/office/drawing/2010/main" val="0"/>
              </a:ext>
            </a:extLst>
          </a:blip>
          <a:srcRect b="18113"/>
          <a:stretch/>
        </p:blipFill>
        <p:spPr>
          <a:xfrm>
            <a:off x="5105354" y="0"/>
            <a:ext cx="1981290" cy="1205345"/>
          </a:xfrm>
          <a:prstGeom prst="rect">
            <a:avLst/>
          </a:prstGeom>
        </p:spPr>
      </p:pic>
    </p:spTree>
    <p:extLst>
      <p:ext uri="{BB962C8B-B14F-4D97-AF65-F5344CB8AC3E}">
        <p14:creationId xmlns:p14="http://schemas.microsoft.com/office/powerpoint/2010/main" val="1939873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D09AE-168B-8B6F-2796-DC11A9D712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6F9E71-1A67-331C-2B88-21282587A41D}"/>
              </a:ext>
            </a:extLst>
          </p:cNvPr>
          <p:cNvSpPr>
            <a:spLocks noGrp="1"/>
          </p:cNvSpPr>
          <p:nvPr>
            <p:ph type="ctrTitle"/>
          </p:nvPr>
        </p:nvSpPr>
        <p:spPr>
          <a:xfrm>
            <a:off x="1524000" y="347723"/>
            <a:ext cx="9144000" cy="2387600"/>
          </a:xfrm>
        </p:spPr>
        <p:txBody>
          <a:bodyPr>
            <a:normAutofit/>
          </a:bodyPr>
          <a:lstStyle/>
          <a:p>
            <a:r>
              <a:rPr lang="en-US" sz="7200" b="1" dirty="0">
                <a:solidFill>
                  <a:srgbClr val="CC0000"/>
                </a:solidFill>
                <a:latin typeface="Gotham" panose="02000504050000020004" pitchFamily="2" charset="0"/>
              </a:rPr>
              <a:t>Critical Risks for </a:t>
            </a:r>
            <a:br>
              <a:rPr lang="en-US" sz="7200" b="1" dirty="0">
                <a:solidFill>
                  <a:srgbClr val="CC0000"/>
                </a:solidFill>
                <a:latin typeface="Gotham" panose="02000504050000020004" pitchFamily="2" charset="0"/>
              </a:rPr>
            </a:br>
            <a:r>
              <a:rPr lang="en-US" sz="7200" b="1" dirty="0">
                <a:solidFill>
                  <a:srgbClr val="CC0000"/>
                </a:solidFill>
                <a:latin typeface="Gotham" panose="02000504050000020004" pitchFamily="2" charset="0"/>
              </a:rPr>
              <a:t>Nonprofits 2024</a:t>
            </a:r>
          </a:p>
        </p:txBody>
      </p:sp>
      <p:pic>
        <p:nvPicPr>
          <p:cNvPr id="5" name="Picture 4" descr="A blue text on a white background&#10;&#10;Description automatically generated">
            <a:extLst>
              <a:ext uri="{FF2B5EF4-FFF2-40B4-BE49-F238E27FC236}">
                <a16:creationId xmlns:a16="http://schemas.microsoft.com/office/drawing/2014/main" id="{B6470BAF-2C70-D8FB-F3F7-2EB5ED635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619" y="3689498"/>
            <a:ext cx="7104762" cy="1428571"/>
          </a:xfrm>
          <a:prstGeom prst="rect">
            <a:avLst/>
          </a:prstGeom>
        </p:spPr>
      </p:pic>
      <p:sp>
        <p:nvSpPr>
          <p:cNvPr id="6" name="TextBox 5">
            <a:extLst>
              <a:ext uri="{FF2B5EF4-FFF2-40B4-BE49-F238E27FC236}">
                <a16:creationId xmlns:a16="http://schemas.microsoft.com/office/drawing/2014/main" id="{C122CD15-2BD5-1AA4-EB0F-839F7FA3B6B9}"/>
              </a:ext>
            </a:extLst>
          </p:cNvPr>
          <p:cNvSpPr txBox="1"/>
          <p:nvPr/>
        </p:nvSpPr>
        <p:spPr>
          <a:xfrm>
            <a:off x="0" y="6305909"/>
            <a:ext cx="12192000" cy="646331"/>
          </a:xfrm>
          <a:prstGeom prst="rect">
            <a:avLst/>
          </a:prstGeom>
          <a:solidFill>
            <a:srgbClr val="2E86AB"/>
          </a:solidFill>
        </p:spPr>
        <p:txBody>
          <a:bodyPr wrap="square" rtlCol="0">
            <a:spAutoFit/>
          </a:bodyPr>
          <a:lstStyle/>
          <a:p>
            <a:pPr algn="ctr"/>
            <a:r>
              <a:rPr lang="en-US" dirty="0">
                <a:solidFill>
                  <a:schemeClr val="bg1"/>
                </a:solidFill>
              </a:rPr>
              <a:t>	Building Community Leaders, Impactful Nonprofits, and Thriving Communities</a:t>
            </a:r>
          </a:p>
          <a:p>
            <a:pPr algn="ctr"/>
            <a:r>
              <a:rPr lang="en-US" dirty="0">
                <a:solidFill>
                  <a:schemeClr val="bg1"/>
                </a:solidFill>
              </a:rPr>
              <a:t>ntxnonprofits.org </a:t>
            </a:r>
          </a:p>
        </p:txBody>
      </p:sp>
    </p:spTree>
    <p:extLst>
      <p:ext uri="{BB962C8B-B14F-4D97-AF65-F5344CB8AC3E}">
        <p14:creationId xmlns:p14="http://schemas.microsoft.com/office/powerpoint/2010/main" val="1948023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3E43-5D94-24A2-4DD2-1A83DEAF4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B90FE-B60C-A99F-551F-BF7AF1938F9B}"/>
              </a:ext>
            </a:extLst>
          </p:cNvPr>
          <p:cNvSpPr>
            <a:spLocks noGrp="1"/>
          </p:cNvSpPr>
          <p:nvPr>
            <p:ph type="ctrTitle"/>
          </p:nvPr>
        </p:nvSpPr>
        <p:spPr>
          <a:xfrm>
            <a:off x="3940509" y="582857"/>
            <a:ext cx="7641892" cy="5347463"/>
          </a:xfrm>
        </p:spPr>
        <p:txBody>
          <a:bodyPr>
            <a:normAutofit fontScale="90000"/>
          </a:bodyPr>
          <a:lstStyle/>
          <a:p>
            <a:r>
              <a:rPr lang="en-US" sz="7200" b="1" dirty="0">
                <a:latin typeface="Gotham" panose="02000504050000020004" pitchFamily="2" charset="0"/>
              </a:rPr>
              <a:t>Financial and Reputational Risks Facing Nonprofits</a:t>
            </a:r>
            <a:br>
              <a:rPr lang="en-US" sz="7200" b="1" dirty="0">
                <a:latin typeface="Gotham" panose="02000504050000020004" pitchFamily="2" charset="0"/>
              </a:rPr>
            </a:br>
            <a:br>
              <a:rPr lang="en-US" sz="7200" b="1" dirty="0">
                <a:latin typeface="Gotham" panose="02000504050000020004" pitchFamily="2" charset="0"/>
              </a:rPr>
            </a:br>
            <a:r>
              <a:rPr lang="en-US" sz="7200" b="1" dirty="0">
                <a:latin typeface="Gotham" panose="02000504050000020004" pitchFamily="2" charset="0"/>
              </a:rPr>
              <a:t>Jeff Salavarria</a:t>
            </a:r>
          </a:p>
        </p:txBody>
      </p:sp>
      <p:sp>
        <p:nvSpPr>
          <p:cNvPr id="7" name="Rectangle 6">
            <a:extLst>
              <a:ext uri="{FF2B5EF4-FFF2-40B4-BE49-F238E27FC236}">
                <a16:creationId xmlns:a16="http://schemas.microsoft.com/office/drawing/2014/main" id="{DAC27731-B0D9-B716-E344-6383DDA22812}"/>
              </a:ext>
            </a:extLst>
          </p:cNvPr>
          <p:cNvSpPr/>
          <p:nvPr/>
        </p:nvSpPr>
        <p:spPr>
          <a:xfrm>
            <a:off x="0" y="6227065"/>
            <a:ext cx="12192000" cy="630935"/>
          </a:xfrm>
          <a:prstGeom prst="rect">
            <a:avLst/>
          </a:prstGeom>
          <a:solidFill>
            <a:srgbClr val="2E86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239DB5-F239-02BB-7E71-0C9B5573A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665" y="6279022"/>
            <a:ext cx="6738669" cy="527020"/>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8964EE3D-444A-2DA4-7EC4-703F721C5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99" y="582857"/>
            <a:ext cx="2855065" cy="2846143"/>
          </a:xfrm>
          <a:prstGeom prst="rect">
            <a:avLst/>
          </a:prstGeom>
          <a:ln w="12700">
            <a:solidFill>
              <a:schemeClr val="tx1"/>
            </a:solidFill>
          </a:ln>
        </p:spPr>
      </p:pic>
    </p:spTree>
    <p:extLst>
      <p:ext uri="{BB962C8B-B14F-4D97-AF65-F5344CB8AC3E}">
        <p14:creationId xmlns:p14="http://schemas.microsoft.com/office/powerpoint/2010/main" val="2757429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Franklin Gothic Demi" panose="020B0703020102020204" pitchFamily="34" charset="0"/>
              </a:rPr>
              <a:t>Protection in a Digital Age</a:t>
            </a:r>
          </a:p>
        </p:txBody>
      </p:sp>
      <p:sp>
        <p:nvSpPr>
          <p:cNvPr id="8" name="Content Placeholder 2"/>
          <p:cNvSpPr>
            <a:spLocks noGrp="1"/>
          </p:cNvSpPr>
          <p:nvPr>
            <p:ph sz="half" idx="10"/>
          </p:nvPr>
        </p:nvSpPr>
        <p:spPr>
          <a:xfrm>
            <a:off x="7662042" y="4927603"/>
            <a:ext cx="2814027" cy="1249363"/>
          </a:xfrm>
        </p:spPr>
        <p:txBody>
          <a:bodyPr>
            <a:normAutofit/>
          </a:bodyPr>
          <a:lstStyle/>
          <a:p>
            <a:pPr>
              <a:lnSpc>
                <a:spcPct val="100000"/>
              </a:lnSpc>
              <a:spcBef>
                <a:spcPts val="0"/>
              </a:spcBef>
            </a:pPr>
            <a:endParaRPr lang="en-US" sz="2400" b="1" dirty="0">
              <a:latin typeface="+mn-lt"/>
            </a:endParaRPr>
          </a:p>
        </p:txBody>
      </p:sp>
    </p:spTree>
    <p:extLst>
      <p:ext uri="{BB962C8B-B14F-4D97-AF65-F5344CB8AC3E}">
        <p14:creationId xmlns:p14="http://schemas.microsoft.com/office/powerpoint/2010/main" val="824981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237970" y="2768325"/>
            <a:ext cx="6167179" cy="840084"/>
          </a:xfrm>
        </p:spPr>
        <p:txBody>
          <a:bodyPr>
            <a:noAutofit/>
          </a:bodyPr>
          <a:lstStyle/>
          <a:p>
            <a:r>
              <a:rPr lang="en-US" sz="11000" dirty="0">
                <a:solidFill>
                  <a:schemeClr val="bg1">
                    <a:lumMod val="50000"/>
                  </a:schemeClr>
                </a:solidFill>
                <a:latin typeface="Franklin Gothic Demi" panose="020B0703020102020204" pitchFamily="34" charset="0"/>
              </a:rPr>
              <a:t>Fraud</a:t>
            </a:r>
          </a:p>
        </p:txBody>
      </p:sp>
      <p:sp>
        <p:nvSpPr>
          <p:cNvPr id="9" name="Title 1"/>
          <p:cNvSpPr txBox="1">
            <a:spLocks/>
          </p:cNvSpPr>
          <p:nvPr/>
        </p:nvSpPr>
        <p:spPr>
          <a:xfrm>
            <a:off x="2825445" y="3500935"/>
            <a:ext cx="2834508"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3200" dirty="0">
                <a:solidFill>
                  <a:schemeClr val="bg1">
                    <a:lumMod val="75000"/>
                  </a:schemeClr>
                </a:solidFill>
                <a:latin typeface="Franklin Gothic Demi" panose="020B0703020102020204" pitchFamily="34" charset="0"/>
              </a:rPr>
              <a:t>email</a:t>
            </a:r>
          </a:p>
        </p:txBody>
      </p:sp>
      <p:sp>
        <p:nvSpPr>
          <p:cNvPr id="13" name="Title 1"/>
          <p:cNvSpPr txBox="1">
            <a:spLocks/>
          </p:cNvSpPr>
          <p:nvPr/>
        </p:nvSpPr>
        <p:spPr>
          <a:xfrm>
            <a:off x="2376155" y="2663078"/>
            <a:ext cx="3751610"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400" dirty="0">
                <a:latin typeface="Franklin Gothic Book" panose="020B0503020102020204" pitchFamily="34" charset="0"/>
              </a:rPr>
              <a:t>MALWARE</a:t>
            </a:r>
          </a:p>
        </p:txBody>
      </p:sp>
      <p:sp>
        <p:nvSpPr>
          <p:cNvPr id="14" name="Title 1"/>
          <p:cNvSpPr txBox="1">
            <a:spLocks/>
          </p:cNvSpPr>
          <p:nvPr/>
        </p:nvSpPr>
        <p:spPr>
          <a:xfrm>
            <a:off x="3331414" y="3866749"/>
            <a:ext cx="1983170"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400" dirty="0">
                <a:solidFill>
                  <a:srgbClr val="5D7F75"/>
                </a:solidFill>
                <a:latin typeface="Franklin Gothic Demi" panose="020B0703020102020204" pitchFamily="34" charset="0"/>
              </a:rPr>
              <a:t>payment</a:t>
            </a:r>
          </a:p>
        </p:txBody>
      </p:sp>
      <p:sp>
        <p:nvSpPr>
          <p:cNvPr id="15" name="Title 1"/>
          <p:cNvSpPr txBox="1">
            <a:spLocks/>
          </p:cNvSpPr>
          <p:nvPr/>
        </p:nvSpPr>
        <p:spPr>
          <a:xfrm>
            <a:off x="5826017" y="3550790"/>
            <a:ext cx="2965887"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4000" dirty="0">
                <a:latin typeface="Franklin Gothic Book" panose="020B0503020102020204" pitchFamily="34" charset="0"/>
              </a:rPr>
              <a:t>HACKING</a:t>
            </a:r>
          </a:p>
        </p:txBody>
      </p:sp>
      <p:sp>
        <p:nvSpPr>
          <p:cNvPr id="16" name="Title 1"/>
          <p:cNvSpPr txBox="1">
            <a:spLocks/>
          </p:cNvSpPr>
          <p:nvPr/>
        </p:nvSpPr>
        <p:spPr>
          <a:xfrm>
            <a:off x="7774042" y="3234133"/>
            <a:ext cx="3049969"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400" dirty="0">
                <a:solidFill>
                  <a:srgbClr val="1F4E79"/>
                </a:solidFill>
                <a:latin typeface="Franklin Gothic Demi" panose="020B0703020102020204" pitchFamily="34" charset="0"/>
              </a:rPr>
              <a:t>RANSOM WARE</a:t>
            </a:r>
          </a:p>
        </p:txBody>
      </p:sp>
      <p:sp>
        <p:nvSpPr>
          <p:cNvPr id="17" name="Title 1"/>
          <p:cNvSpPr txBox="1">
            <a:spLocks/>
          </p:cNvSpPr>
          <p:nvPr/>
        </p:nvSpPr>
        <p:spPr>
          <a:xfrm>
            <a:off x="5762955" y="3900305"/>
            <a:ext cx="1501335"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800" dirty="0">
                <a:solidFill>
                  <a:schemeClr val="bg1">
                    <a:lumMod val="50000"/>
                  </a:schemeClr>
                </a:solidFill>
                <a:latin typeface="Franklin Gothic Demi Cond" panose="020B0706030402020204" pitchFamily="34" charset="0"/>
              </a:rPr>
              <a:t>FORGERY</a:t>
            </a:r>
          </a:p>
        </p:txBody>
      </p:sp>
      <p:sp>
        <p:nvSpPr>
          <p:cNvPr id="18" name="Title 1"/>
          <p:cNvSpPr txBox="1">
            <a:spLocks/>
          </p:cNvSpPr>
          <p:nvPr/>
        </p:nvSpPr>
        <p:spPr>
          <a:xfrm>
            <a:off x="4377605" y="3453598"/>
            <a:ext cx="3049969"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400" dirty="0">
                <a:solidFill>
                  <a:schemeClr val="bg1">
                    <a:lumMod val="85000"/>
                  </a:schemeClr>
                </a:solidFill>
                <a:latin typeface="Franklin Gothic Demi" panose="020B0703020102020204" pitchFamily="34" charset="0"/>
              </a:rPr>
              <a:t>PHISHING</a:t>
            </a:r>
          </a:p>
        </p:txBody>
      </p:sp>
      <p:sp>
        <p:nvSpPr>
          <p:cNvPr id="19" name="Title 1"/>
          <p:cNvSpPr txBox="1">
            <a:spLocks/>
          </p:cNvSpPr>
          <p:nvPr/>
        </p:nvSpPr>
        <p:spPr>
          <a:xfrm>
            <a:off x="4671193" y="3829777"/>
            <a:ext cx="1082073"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3200" dirty="0">
                <a:latin typeface="Franklin Gothic Medium Cond" panose="020B0606030402020204" pitchFamily="34" charset="0"/>
              </a:rPr>
              <a:t>THEFT</a:t>
            </a:r>
          </a:p>
        </p:txBody>
      </p:sp>
      <p:sp>
        <p:nvSpPr>
          <p:cNvPr id="20" name="Title 1"/>
          <p:cNvSpPr txBox="1">
            <a:spLocks/>
          </p:cNvSpPr>
          <p:nvPr/>
        </p:nvSpPr>
        <p:spPr>
          <a:xfrm>
            <a:off x="2095984" y="4360751"/>
            <a:ext cx="9255897"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4400" dirty="0">
                <a:solidFill>
                  <a:schemeClr val="tx2">
                    <a:lumMod val="60000"/>
                    <a:lumOff val="40000"/>
                  </a:schemeClr>
                </a:solidFill>
                <a:latin typeface="Franklin Gothic Demi" panose="020B0703020102020204" pitchFamily="34" charset="0"/>
              </a:rPr>
              <a:t>BUSINESS EMAIL COMPROMISE</a:t>
            </a:r>
          </a:p>
        </p:txBody>
      </p:sp>
      <p:sp>
        <p:nvSpPr>
          <p:cNvPr id="21" name="Title 1"/>
          <p:cNvSpPr txBox="1">
            <a:spLocks/>
          </p:cNvSpPr>
          <p:nvPr/>
        </p:nvSpPr>
        <p:spPr>
          <a:xfrm>
            <a:off x="7113367" y="3914086"/>
            <a:ext cx="1983170"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800" dirty="0">
                <a:solidFill>
                  <a:schemeClr val="bg1">
                    <a:lumMod val="85000"/>
                  </a:schemeClr>
                </a:solidFill>
                <a:latin typeface="Franklin Gothic Demi Cond" panose="020B0706030402020204" pitchFamily="34" charset="0"/>
              </a:rPr>
              <a:t>crime</a:t>
            </a:r>
          </a:p>
        </p:txBody>
      </p:sp>
      <p:sp>
        <p:nvSpPr>
          <p:cNvPr id="22" name="Title 1"/>
          <p:cNvSpPr txBox="1">
            <a:spLocks/>
          </p:cNvSpPr>
          <p:nvPr/>
        </p:nvSpPr>
        <p:spPr>
          <a:xfrm>
            <a:off x="8046593" y="3866749"/>
            <a:ext cx="1284149"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3600" dirty="0">
                <a:solidFill>
                  <a:srgbClr val="1F4E79"/>
                </a:solidFill>
                <a:latin typeface="Franklin Gothic Book" panose="020B0503020102020204" pitchFamily="34" charset="0"/>
              </a:rPr>
              <a:t>scam</a:t>
            </a:r>
          </a:p>
        </p:txBody>
      </p:sp>
      <p:sp>
        <p:nvSpPr>
          <p:cNvPr id="23" name="Title 1"/>
          <p:cNvSpPr txBox="1">
            <a:spLocks/>
          </p:cNvSpPr>
          <p:nvPr/>
        </p:nvSpPr>
        <p:spPr>
          <a:xfrm>
            <a:off x="4114065" y="5056505"/>
            <a:ext cx="1933650" cy="75209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800" dirty="0">
                <a:solidFill>
                  <a:srgbClr val="5D7F75"/>
                </a:solidFill>
                <a:latin typeface="Franklin Gothic Book" panose="020B0503020102020204" pitchFamily="34" charset="0"/>
              </a:rPr>
              <a:t>skimmers</a:t>
            </a:r>
          </a:p>
        </p:txBody>
      </p:sp>
      <p:sp>
        <p:nvSpPr>
          <p:cNvPr id="24" name="Title 1"/>
          <p:cNvSpPr txBox="1">
            <a:spLocks/>
          </p:cNvSpPr>
          <p:nvPr/>
        </p:nvSpPr>
        <p:spPr>
          <a:xfrm>
            <a:off x="7875944" y="3527776"/>
            <a:ext cx="3049969"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400" dirty="0">
                <a:solidFill>
                  <a:schemeClr val="bg1">
                    <a:lumMod val="65000"/>
                  </a:schemeClr>
                </a:solidFill>
                <a:latin typeface="Franklin Gothic Medium" panose="020B0603020102020204" pitchFamily="34" charset="0"/>
              </a:rPr>
              <a:t>password</a:t>
            </a:r>
          </a:p>
        </p:txBody>
      </p:sp>
      <p:sp>
        <p:nvSpPr>
          <p:cNvPr id="25" name="Title 1"/>
          <p:cNvSpPr txBox="1">
            <a:spLocks/>
          </p:cNvSpPr>
          <p:nvPr/>
        </p:nvSpPr>
        <p:spPr>
          <a:xfrm>
            <a:off x="7640785" y="2033949"/>
            <a:ext cx="2388953" cy="815063"/>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4000" dirty="0">
                <a:solidFill>
                  <a:srgbClr val="00455A"/>
                </a:solidFill>
                <a:latin typeface="Franklin Gothic Demi" panose="020B0703020102020204" pitchFamily="34" charset="0"/>
              </a:rPr>
              <a:t>BANK</a:t>
            </a:r>
          </a:p>
        </p:txBody>
      </p:sp>
      <p:sp>
        <p:nvSpPr>
          <p:cNvPr id="26" name="Title 1"/>
          <p:cNvSpPr txBox="1">
            <a:spLocks/>
          </p:cNvSpPr>
          <p:nvPr/>
        </p:nvSpPr>
        <p:spPr>
          <a:xfrm>
            <a:off x="5128897" y="2109605"/>
            <a:ext cx="2965887"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4000" dirty="0">
                <a:latin typeface="Franklin Gothic Book" panose="020B0503020102020204" pitchFamily="34" charset="0"/>
              </a:rPr>
              <a:t>prevention</a:t>
            </a:r>
          </a:p>
        </p:txBody>
      </p:sp>
      <p:sp>
        <p:nvSpPr>
          <p:cNvPr id="27" name="Title 1"/>
          <p:cNvSpPr txBox="1">
            <a:spLocks/>
          </p:cNvSpPr>
          <p:nvPr/>
        </p:nvSpPr>
        <p:spPr>
          <a:xfrm>
            <a:off x="2712671" y="3033556"/>
            <a:ext cx="2834508"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4800" dirty="0">
                <a:solidFill>
                  <a:srgbClr val="5D7F75"/>
                </a:solidFill>
                <a:latin typeface="Franklin Gothic Book" panose="020B0503020102020204" pitchFamily="34" charset="0"/>
              </a:rPr>
              <a:t>spoof</a:t>
            </a:r>
          </a:p>
        </p:txBody>
      </p:sp>
      <p:sp>
        <p:nvSpPr>
          <p:cNvPr id="28" name="Title 1"/>
          <p:cNvSpPr txBox="1">
            <a:spLocks/>
          </p:cNvSpPr>
          <p:nvPr/>
        </p:nvSpPr>
        <p:spPr>
          <a:xfrm>
            <a:off x="2099947" y="3474176"/>
            <a:ext cx="8028993" cy="1673277"/>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3600" dirty="0">
                <a:solidFill>
                  <a:schemeClr val="bg1">
                    <a:lumMod val="85000"/>
                  </a:schemeClr>
                </a:solidFill>
                <a:latin typeface="Franklin Gothic Medium" panose="020B0603020102020204" pitchFamily="34" charset="0"/>
              </a:rPr>
              <a:t>online</a:t>
            </a:r>
          </a:p>
        </p:txBody>
      </p:sp>
      <p:sp>
        <p:nvSpPr>
          <p:cNvPr id="29" name="Title 1"/>
          <p:cNvSpPr txBox="1">
            <a:spLocks/>
          </p:cNvSpPr>
          <p:nvPr/>
        </p:nvSpPr>
        <p:spPr>
          <a:xfrm>
            <a:off x="7860542" y="2426590"/>
            <a:ext cx="1006373"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1600" dirty="0">
                <a:solidFill>
                  <a:srgbClr val="1F4E79"/>
                </a:solidFill>
                <a:latin typeface="Franklin Gothic Book" panose="020B0503020102020204" pitchFamily="34" charset="0"/>
              </a:rPr>
              <a:t>Social media</a:t>
            </a:r>
          </a:p>
        </p:txBody>
      </p:sp>
      <p:sp>
        <p:nvSpPr>
          <p:cNvPr id="30" name="Title 1"/>
          <p:cNvSpPr txBox="1">
            <a:spLocks/>
          </p:cNvSpPr>
          <p:nvPr/>
        </p:nvSpPr>
        <p:spPr>
          <a:xfrm>
            <a:off x="7766407" y="2737863"/>
            <a:ext cx="2892768" cy="1060413"/>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5400" dirty="0">
                <a:latin typeface="Franklin Gothic Book" panose="020B0503020102020204" pitchFamily="34" charset="0"/>
              </a:rPr>
              <a:t>internet</a:t>
            </a:r>
          </a:p>
        </p:txBody>
      </p:sp>
      <p:sp>
        <p:nvSpPr>
          <p:cNvPr id="31" name="Title 1"/>
          <p:cNvSpPr txBox="1">
            <a:spLocks/>
          </p:cNvSpPr>
          <p:nvPr/>
        </p:nvSpPr>
        <p:spPr>
          <a:xfrm>
            <a:off x="3446886" y="1961590"/>
            <a:ext cx="4612759"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4000" dirty="0">
                <a:solidFill>
                  <a:schemeClr val="bg1">
                    <a:lumMod val="75000"/>
                  </a:schemeClr>
                </a:solidFill>
                <a:latin typeface="Franklin Gothic Demi" panose="020B0703020102020204" pitchFamily="34" charset="0"/>
              </a:rPr>
              <a:t>danger</a:t>
            </a:r>
          </a:p>
        </p:txBody>
      </p:sp>
      <p:sp>
        <p:nvSpPr>
          <p:cNvPr id="32" name="Title 1"/>
          <p:cNvSpPr txBox="1">
            <a:spLocks/>
          </p:cNvSpPr>
          <p:nvPr/>
        </p:nvSpPr>
        <p:spPr>
          <a:xfrm>
            <a:off x="5128896" y="4762466"/>
            <a:ext cx="2680880"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400" dirty="0">
                <a:solidFill>
                  <a:srgbClr val="1F4E79"/>
                </a:solidFill>
                <a:latin typeface="Franklin Gothic Book" panose="020B0503020102020204" pitchFamily="34" charset="0"/>
              </a:rPr>
              <a:t>Social engineering</a:t>
            </a:r>
          </a:p>
        </p:txBody>
      </p:sp>
      <p:sp>
        <p:nvSpPr>
          <p:cNvPr id="33" name="Title 1"/>
          <p:cNvSpPr txBox="1">
            <a:spLocks/>
          </p:cNvSpPr>
          <p:nvPr/>
        </p:nvSpPr>
        <p:spPr>
          <a:xfrm>
            <a:off x="7538719" y="4916720"/>
            <a:ext cx="3626556"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5400" dirty="0">
                <a:solidFill>
                  <a:srgbClr val="00455A"/>
                </a:solidFill>
                <a:latin typeface="Franklin Gothic Demi" panose="020B0703020102020204" pitchFamily="34" charset="0"/>
              </a:rPr>
              <a:t>PROTECT</a:t>
            </a:r>
          </a:p>
        </p:txBody>
      </p:sp>
      <p:sp>
        <p:nvSpPr>
          <p:cNvPr id="34" name="Title 1"/>
          <p:cNvSpPr txBox="1">
            <a:spLocks/>
          </p:cNvSpPr>
          <p:nvPr/>
        </p:nvSpPr>
        <p:spPr>
          <a:xfrm>
            <a:off x="2185308" y="3567564"/>
            <a:ext cx="868185"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1400" dirty="0">
                <a:latin typeface="Franklin Gothic Book" panose="020B0503020102020204" pitchFamily="34" charset="0"/>
              </a:rPr>
              <a:t>WIRES</a:t>
            </a:r>
          </a:p>
        </p:txBody>
      </p:sp>
      <p:sp>
        <p:nvSpPr>
          <p:cNvPr id="35" name="Title 1"/>
          <p:cNvSpPr txBox="1">
            <a:spLocks/>
          </p:cNvSpPr>
          <p:nvPr/>
        </p:nvSpPr>
        <p:spPr>
          <a:xfrm>
            <a:off x="6508646" y="5076106"/>
            <a:ext cx="1288061"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1400" dirty="0">
                <a:latin typeface="Franklin Gothic Book" panose="020B0503020102020204" pitchFamily="34" charset="0"/>
              </a:rPr>
              <a:t>PASSWORD</a:t>
            </a:r>
          </a:p>
        </p:txBody>
      </p:sp>
      <p:sp>
        <p:nvSpPr>
          <p:cNvPr id="36" name="Title 1"/>
          <p:cNvSpPr txBox="1">
            <a:spLocks/>
          </p:cNvSpPr>
          <p:nvPr/>
        </p:nvSpPr>
        <p:spPr>
          <a:xfrm>
            <a:off x="8509575" y="2466324"/>
            <a:ext cx="1447209"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4000" dirty="0">
                <a:solidFill>
                  <a:schemeClr val="bg1">
                    <a:lumMod val="75000"/>
                  </a:schemeClr>
                </a:solidFill>
                <a:latin typeface="Franklin Gothic Demi" panose="020B0703020102020204" pitchFamily="34" charset="0"/>
              </a:rPr>
              <a:t>email</a:t>
            </a:r>
          </a:p>
        </p:txBody>
      </p:sp>
      <p:sp>
        <p:nvSpPr>
          <p:cNvPr id="37" name="Title 1"/>
          <p:cNvSpPr txBox="1">
            <a:spLocks/>
          </p:cNvSpPr>
          <p:nvPr/>
        </p:nvSpPr>
        <p:spPr>
          <a:xfrm>
            <a:off x="4015395" y="4749779"/>
            <a:ext cx="3751610"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400" dirty="0">
                <a:latin typeface="Franklin Gothic Book" panose="020B0503020102020204" pitchFamily="34" charset="0"/>
              </a:rPr>
              <a:t>ONLINE</a:t>
            </a:r>
          </a:p>
        </p:txBody>
      </p:sp>
      <p:sp>
        <p:nvSpPr>
          <p:cNvPr id="38" name="Title 1"/>
          <p:cNvSpPr txBox="1">
            <a:spLocks/>
          </p:cNvSpPr>
          <p:nvPr/>
        </p:nvSpPr>
        <p:spPr>
          <a:xfrm>
            <a:off x="5679590" y="5026923"/>
            <a:ext cx="3049969"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400" dirty="0">
                <a:solidFill>
                  <a:schemeClr val="bg1">
                    <a:lumMod val="85000"/>
                  </a:schemeClr>
                </a:solidFill>
                <a:latin typeface="Franklin Gothic Demi" panose="020B0703020102020204" pitchFamily="34" charset="0"/>
              </a:rPr>
              <a:t>DATA</a:t>
            </a:r>
          </a:p>
        </p:txBody>
      </p:sp>
      <p:sp>
        <p:nvSpPr>
          <p:cNvPr id="39" name="Title 1"/>
          <p:cNvSpPr txBox="1">
            <a:spLocks/>
          </p:cNvSpPr>
          <p:nvPr/>
        </p:nvSpPr>
        <p:spPr>
          <a:xfrm>
            <a:off x="1945174" y="785678"/>
            <a:ext cx="7886700" cy="840084"/>
          </a:xfrm>
          <a:prstGeom prst="rect">
            <a:avLst/>
          </a:prstGeom>
        </p:spPr>
        <p:txBody>
          <a:bodyPr anchor="ctr">
            <a:norm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3200" dirty="0">
                <a:latin typeface="Franklin Gothic Demi" panose="020B0703020102020204" pitchFamily="34" charset="0"/>
              </a:rPr>
              <a:t>Introduction</a:t>
            </a:r>
          </a:p>
        </p:txBody>
      </p:sp>
      <p:sp>
        <p:nvSpPr>
          <p:cNvPr id="2" name="Rectangle 1"/>
          <p:cNvSpPr/>
          <p:nvPr/>
        </p:nvSpPr>
        <p:spPr>
          <a:xfrm>
            <a:off x="2141310" y="4946180"/>
            <a:ext cx="1996059" cy="707886"/>
          </a:xfrm>
          <a:prstGeom prst="rect">
            <a:avLst/>
          </a:prstGeom>
        </p:spPr>
        <p:txBody>
          <a:bodyPr wrap="square">
            <a:spAutoFit/>
          </a:bodyPr>
          <a:lstStyle/>
          <a:p>
            <a:r>
              <a:rPr lang="en-US" sz="4000" dirty="0">
                <a:solidFill>
                  <a:srgbClr val="1F4E79"/>
                </a:solidFill>
                <a:latin typeface="Franklin Gothic Book" panose="020B0503020102020204" pitchFamily="34" charset="0"/>
              </a:rPr>
              <a:t>BREECH</a:t>
            </a:r>
          </a:p>
        </p:txBody>
      </p:sp>
      <p:sp>
        <p:nvSpPr>
          <p:cNvPr id="40" name="Title 1"/>
          <p:cNvSpPr txBox="1">
            <a:spLocks/>
          </p:cNvSpPr>
          <p:nvPr/>
        </p:nvSpPr>
        <p:spPr>
          <a:xfrm>
            <a:off x="3835796" y="3500935"/>
            <a:ext cx="868185"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000" dirty="0">
                <a:solidFill>
                  <a:schemeClr val="tx2">
                    <a:lumMod val="75000"/>
                  </a:schemeClr>
                </a:solidFill>
                <a:latin typeface="Franklin Gothic Demi" panose="020B0703020102020204" pitchFamily="34" charset="0"/>
              </a:rPr>
              <a:t>ACH</a:t>
            </a:r>
          </a:p>
        </p:txBody>
      </p:sp>
      <p:sp>
        <p:nvSpPr>
          <p:cNvPr id="41" name="Title 1"/>
          <p:cNvSpPr txBox="1">
            <a:spLocks/>
          </p:cNvSpPr>
          <p:nvPr/>
        </p:nvSpPr>
        <p:spPr>
          <a:xfrm>
            <a:off x="9149747" y="3876873"/>
            <a:ext cx="1671818"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800" dirty="0">
                <a:solidFill>
                  <a:srgbClr val="5D7F75"/>
                </a:solidFill>
                <a:latin typeface="Franklin Gothic Book" panose="020B0503020102020204" pitchFamily="34" charset="0"/>
              </a:rPr>
              <a:t>block</a:t>
            </a:r>
          </a:p>
        </p:txBody>
      </p:sp>
      <p:sp>
        <p:nvSpPr>
          <p:cNvPr id="43" name="Title 1"/>
          <p:cNvSpPr txBox="1">
            <a:spLocks/>
          </p:cNvSpPr>
          <p:nvPr/>
        </p:nvSpPr>
        <p:spPr>
          <a:xfrm>
            <a:off x="9233180" y="3550790"/>
            <a:ext cx="868185"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600" dirty="0">
                <a:latin typeface="Franklin Gothic Book" panose="020B0503020102020204" pitchFamily="34" charset="0"/>
              </a:rPr>
              <a:t>DATA</a:t>
            </a:r>
          </a:p>
        </p:txBody>
      </p:sp>
      <p:sp>
        <p:nvSpPr>
          <p:cNvPr id="44" name="Title 1"/>
          <p:cNvSpPr txBox="1">
            <a:spLocks/>
          </p:cNvSpPr>
          <p:nvPr/>
        </p:nvSpPr>
        <p:spPr>
          <a:xfrm>
            <a:off x="838114" y="2230856"/>
            <a:ext cx="2680880"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pPr algn="r"/>
            <a:r>
              <a:rPr lang="en-US" sz="2000" dirty="0">
                <a:solidFill>
                  <a:srgbClr val="1F4E79"/>
                </a:solidFill>
                <a:latin typeface="Franklin Gothic Book" panose="020B0503020102020204" pitchFamily="34" charset="0"/>
              </a:rPr>
              <a:t>social </a:t>
            </a:r>
          </a:p>
          <a:p>
            <a:pPr algn="r"/>
            <a:r>
              <a:rPr lang="en-US" sz="2000" dirty="0">
                <a:solidFill>
                  <a:srgbClr val="1F4E79"/>
                </a:solidFill>
                <a:latin typeface="Franklin Gothic Book" panose="020B0503020102020204" pitchFamily="34" charset="0"/>
              </a:rPr>
              <a:t>engineering</a:t>
            </a:r>
          </a:p>
        </p:txBody>
      </p:sp>
      <p:sp>
        <p:nvSpPr>
          <p:cNvPr id="45" name="Title 1"/>
          <p:cNvSpPr txBox="1">
            <a:spLocks/>
          </p:cNvSpPr>
          <p:nvPr/>
        </p:nvSpPr>
        <p:spPr>
          <a:xfrm>
            <a:off x="3708131" y="2667287"/>
            <a:ext cx="3049969"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1600" dirty="0">
                <a:solidFill>
                  <a:schemeClr val="bg1">
                    <a:lumMod val="85000"/>
                  </a:schemeClr>
                </a:solidFill>
                <a:latin typeface="Franklin Gothic Demi" panose="020B0703020102020204" pitchFamily="34" charset="0"/>
              </a:rPr>
              <a:t>DATA</a:t>
            </a:r>
          </a:p>
        </p:txBody>
      </p:sp>
      <p:sp>
        <p:nvSpPr>
          <p:cNvPr id="46" name="Title 1"/>
          <p:cNvSpPr txBox="1">
            <a:spLocks/>
          </p:cNvSpPr>
          <p:nvPr/>
        </p:nvSpPr>
        <p:spPr>
          <a:xfrm>
            <a:off x="3510061" y="2673718"/>
            <a:ext cx="1010668" cy="224380"/>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1800" dirty="0">
                <a:latin typeface="Franklin Gothic Book" panose="020B0503020102020204" pitchFamily="34" charset="0"/>
              </a:rPr>
              <a:t>mobile</a:t>
            </a:r>
          </a:p>
        </p:txBody>
      </p:sp>
      <p:sp>
        <p:nvSpPr>
          <p:cNvPr id="47" name="Title 1"/>
          <p:cNvSpPr txBox="1">
            <a:spLocks/>
          </p:cNvSpPr>
          <p:nvPr/>
        </p:nvSpPr>
        <p:spPr>
          <a:xfrm>
            <a:off x="6655188" y="1751423"/>
            <a:ext cx="1461736" cy="839601"/>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3600" b="1" dirty="0">
                <a:solidFill>
                  <a:srgbClr val="5D7F75"/>
                </a:solidFill>
                <a:latin typeface="Franklin Gothic Book" panose="020B0503020102020204" pitchFamily="34" charset="0"/>
              </a:rPr>
              <a:t>hack</a:t>
            </a:r>
          </a:p>
        </p:txBody>
      </p:sp>
      <p:sp>
        <p:nvSpPr>
          <p:cNvPr id="48" name="Title 1"/>
          <p:cNvSpPr txBox="1">
            <a:spLocks/>
          </p:cNvSpPr>
          <p:nvPr/>
        </p:nvSpPr>
        <p:spPr>
          <a:xfrm>
            <a:off x="2041993" y="3319050"/>
            <a:ext cx="1072430" cy="840084"/>
          </a:xfrm>
          <a:prstGeom prst="rect">
            <a:avLst/>
          </a:prstGeom>
        </p:spPr>
        <p:txBody>
          <a:bodyPr anchor="ctr">
            <a:noAutofit/>
          </a:bodyPr>
          <a:lstStyle>
            <a:lvl1pPr algn="l" defTabSz="914409" rtl="0" eaLnBrk="1" latinLnBrk="0" hangingPunct="1">
              <a:lnSpc>
                <a:spcPct val="90000"/>
              </a:lnSpc>
              <a:spcBef>
                <a:spcPct val="0"/>
              </a:spcBef>
              <a:buNone/>
              <a:defRPr sz="3200" kern="1200">
                <a:solidFill>
                  <a:schemeClr val="tx1"/>
                </a:solidFill>
                <a:latin typeface="Gill Sans MT" panose="020B0502020104020203" pitchFamily="34" charset="0"/>
                <a:ea typeface="+mj-ea"/>
                <a:cs typeface="+mj-cs"/>
              </a:defRPr>
            </a:lvl1pPr>
          </a:lstStyle>
          <a:p>
            <a:r>
              <a:rPr lang="en-US" sz="2000" dirty="0">
                <a:solidFill>
                  <a:schemeClr val="tx2">
                    <a:lumMod val="75000"/>
                  </a:schemeClr>
                </a:solidFill>
                <a:latin typeface="Franklin Gothic Demi" panose="020B0703020102020204" pitchFamily="34" charset="0"/>
              </a:rPr>
              <a:t>Trogan</a:t>
            </a:r>
          </a:p>
        </p:txBody>
      </p:sp>
    </p:spTree>
    <p:extLst>
      <p:ext uri="{BB962C8B-B14F-4D97-AF65-F5344CB8AC3E}">
        <p14:creationId xmlns:p14="http://schemas.microsoft.com/office/powerpoint/2010/main" val="2986728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06037" y="1536174"/>
            <a:ext cx="8360831" cy="3785652"/>
          </a:xfrm>
          <a:prstGeom prst="rect">
            <a:avLst/>
          </a:prstGeom>
        </p:spPr>
        <p:txBody>
          <a:bodyPr wrap="square">
            <a:spAutoFit/>
          </a:bodyPr>
          <a:lstStyle/>
          <a:p>
            <a:r>
              <a:rPr lang="en-US" sz="2400" dirty="0"/>
              <a:t>The US government says that many of the recent cyber attacks against America have been sourced to operations in Russia and that Russia has responsibility  for the ransomware attacks that are carried out from its territory and by one authoritative estimate, the world wide cost of cyber crime is expected to reach 10.5 trillion dollars by 2025.</a:t>
            </a:r>
          </a:p>
          <a:p>
            <a:endParaRPr lang="en-US" sz="2400" dirty="0"/>
          </a:p>
          <a:p>
            <a:r>
              <a:rPr lang="en-US" sz="2400" dirty="0"/>
              <a:t>Exponentially more than the </a:t>
            </a:r>
            <a:r>
              <a:rPr lang="en-US" sz="2400" dirty="0">
                <a:hlinkClick r:id="rId3"/>
              </a:rPr>
              <a:t>damage inflicted from natural disasters</a:t>
            </a:r>
            <a:r>
              <a:rPr lang="en-US" sz="2400" dirty="0"/>
              <a:t> in a year, and </a:t>
            </a:r>
            <a:r>
              <a:rPr lang="en-US" sz="2400" dirty="0">
                <a:hlinkClick r:id="rId4"/>
              </a:rPr>
              <a:t>more profitable than the global trade of all major illegal drugs</a:t>
            </a:r>
            <a:r>
              <a:rPr lang="en-US" sz="2400" dirty="0"/>
              <a:t> combined</a:t>
            </a:r>
            <a:r>
              <a:rPr lang="en-US" sz="1800" dirty="0"/>
              <a:t>. </a:t>
            </a:r>
          </a:p>
        </p:txBody>
      </p:sp>
    </p:spTree>
    <p:extLst>
      <p:ext uri="{BB962C8B-B14F-4D97-AF65-F5344CB8AC3E}">
        <p14:creationId xmlns:p14="http://schemas.microsoft.com/office/powerpoint/2010/main" val="738976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620" y="2363354"/>
            <a:ext cx="8423910" cy="2140066"/>
          </a:xfrm>
        </p:spPr>
        <p:txBody>
          <a:bodyPr>
            <a:noAutofit/>
          </a:bodyPr>
          <a:lstStyle/>
          <a:p>
            <a:r>
              <a:rPr lang="en-US" sz="6600" dirty="0">
                <a:latin typeface="Franklin Gothic Demi" panose="020B0703020102020204" pitchFamily="34" charset="0"/>
              </a:rPr>
              <a:t>Payment Fraud</a:t>
            </a:r>
            <a:br>
              <a:rPr lang="en-US" sz="6600" dirty="0">
                <a:latin typeface="Franklin Gothic Demi" panose="020B0703020102020204" pitchFamily="34" charset="0"/>
              </a:rPr>
            </a:br>
            <a:r>
              <a:rPr lang="en-US" sz="4400" dirty="0">
                <a:latin typeface="Franklin Gothic Demi" panose="020B0703020102020204" pitchFamily="34" charset="0"/>
              </a:rPr>
              <a:t>Protecting your bank accounts</a:t>
            </a:r>
            <a:br>
              <a:rPr lang="en-US" sz="6600" dirty="0">
                <a:latin typeface="Franklin Gothic Demi" panose="020B0703020102020204" pitchFamily="34" charset="0"/>
              </a:rPr>
            </a:br>
            <a:endParaRPr lang="en-US" sz="6600" dirty="0">
              <a:latin typeface="Franklin Gothic Demi" panose="020B0703020102020204" pitchFamily="34" charset="0"/>
            </a:endParaRPr>
          </a:p>
        </p:txBody>
      </p:sp>
    </p:spTree>
    <p:extLst>
      <p:ext uri="{BB962C8B-B14F-4D97-AF65-F5344CB8AC3E}">
        <p14:creationId xmlns:p14="http://schemas.microsoft.com/office/powerpoint/2010/main" val="3153941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2829A1-EAFE-C3AD-6052-FB39F229DAFA}"/>
              </a:ext>
            </a:extLst>
          </p:cNvPr>
          <p:cNvPicPr>
            <a:picLocks noChangeAspect="1"/>
          </p:cNvPicPr>
          <p:nvPr/>
        </p:nvPicPr>
        <p:blipFill>
          <a:blip r:embed="rId3"/>
          <a:stretch>
            <a:fillRect/>
          </a:stretch>
        </p:blipFill>
        <p:spPr>
          <a:xfrm>
            <a:off x="2046514" y="1216636"/>
            <a:ext cx="8184850" cy="4471646"/>
          </a:xfrm>
          <a:prstGeom prst="rect">
            <a:avLst/>
          </a:prstGeom>
        </p:spPr>
      </p:pic>
    </p:spTree>
    <p:extLst>
      <p:ext uri="{BB962C8B-B14F-4D97-AF65-F5344CB8AC3E}">
        <p14:creationId xmlns:p14="http://schemas.microsoft.com/office/powerpoint/2010/main" val="3574592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3D58DD-42F0-0B7D-D7AC-6CF747EA62C3}"/>
              </a:ext>
            </a:extLst>
          </p:cNvPr>
          <p:cNvPicPr>
            <a:picLocks noChangeAspect="1"/>
          </p:cNvPicPr>
          <p:nvPr/>
        </p:nvPicPr>
        <p:blipFill>
          <a:blip r:embed="rId3"/>
          <a:stretch>
            <a:fillRect/>
          </a:stretch>
        </p:blipFill>
        <p:spPr>
          <a:xfrm>
            <a:off x="3090444" y="828474"/>
            <a:ext cx="5499374" cy="5734688"/>
          </a:xfrm>
          <a:prstGeom prst="rect">
            <a:avLst/>
          </a:prstGeom>
        </p:spPr>
      </p:pic>
    </p:spTree>
    <p:extLst>
      <p:ext uri="{BB962C8B-B14F-4D97-AF65-F5344CB8AC3E}">
        <p14:creationId xmlns:p14="http://schemas.microsoft.com/office/powerpoint/2010/main" val="135984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D0678-155A-A890-9295-E12886C92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36308-C8D6-CB91-22BE-5DEA0B3459FC}"/>
              </a:ext>
            </a:extLst>
          </p:cNvPr>
          <p:cNvSpPr>
            <a:spLocks noGrp="1"/>
          </p:cNvSpPr>
          <p:nvPr>
            <p:ph type="ctrTitle"/>
          </p:nvPr>
        </p:nvSpPr>
        <p:spPr>
          <a:xfrm>
            <a:off x="4100792" y="871269"/>
            <a:ext cx="7206303" cy="4471973"/>
          </a:xfrm>
        </p:spPr>
        <p:txBody>
          <a:bodyPr>
            <a:normAutofit fontScale="90000"/>
          </a:bodyPr>
          <a:lstStyle/>
          <a:p>
            <a:r>
              <a:rPr lang="en-US" sz="7200" b="1" dirty="0">
                <a:latin typeface="Gotham" panose="02000504050000020004" pitchFamily="2" charset="0"/>
              </a:rPr>
              <a:t>BYOB: Build Your Own Budget </a:t>
            </a:r>
            <a:br>
              <a:rPr lang="en-US" sz="7200" b="1" dirty="0">
                <a:latin typeface="Gotham" panose="02000504050000020004" pitchFamily="2" charset="0"/>
              </a:rPr>
            </a:br>
            <a:br>
              <a:rPr lang="en-US" sz="7200" b="1" dirty="0">
                <a:latin typeface="Gotham" panose="02000504050000020004" pitchFamily="2" charset="0"/>
              </a:rPr>
            </a:br>
            <a:r>
              <a:rPr lang="en-US" sz="7200" b="1" dirty="0">
                <a:latin typeface="Gotham" panose="02000504050000020004" pitchFamily="2" charset="0"/>
              </a:rPr>
              <a:t>Lucas LaChance</a:t>
            </a:r>
          </a:p>
        </p:txBody>
      </p:sp>
      <p:sp>
        <p:nvSpPr>
          <p:cNvPr id="7" name="Rectangle 6">
            <a:extLst>
              <a:ext uri="{FF2B5EF4-FFF2-40B4-BE49-F238E27FC236}">
                <a16:creationId xmlns:a16="http://schemas.microsoft.com/office/drawing/2014/main" id="{32B12DBA-A413-21F6-3C6B-B83915321246}"/>
              </a:ext>
            </a:extLst>
          </p:cNvPr>
          <p:cNvSpPr/>
          <p:nvPr/>
        </p:nvSpPr>
        <p:spPr>
          <a:xfrm>
            <a:off x="0" y="6227065"/>
            <a:ext cx="12192000" cy="630935"/>
          </a:xfrm>
          <a:prstGeom prst="rect">
            <a:avLst/>
          </a:prstGeom>
          <a:solidFill>
            <a:srgbClr val="2E86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7EF362-96DA-E230-E35F-E8073F276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665" y="6279022"/>
            <a:ext cx="6738669" cy="527020"/>
          </a:xfrm>
          <a:prstGeom prst="rect">
            <a:avLst/>
          </a:prstGeom>
        </p:spPr>
      </p:pic>
      <p:pic>
        <p:nvPicPr>
          <p:cNvPr id="9" name="Picture 8" descr="A person in a suit smiling&#10;&#10;Description automatically generated">
            <a:extLst>
              <a:ext uri="{FF2B5EF4-FFF2-40B4-BE49-F238E27FC236}">
                <a16:creationId xmlns:a16="http://schemas.microsoft.com/office/drawing/2014/main" id="{B6B819BB-4938-B005-EBC4-7B6120AC3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71" y="871269"/>
            <a:ext cx="2855065" cy="2859349"/>
          </a:xfrm>
          <a:prstGeom prst="rect">
            <a:avLst/>
          </a:prstGeom>
          <a:ln w="12700">
            <a:solidFill>
              <a:schemeClr val="tx1"/>
            </a:solidFill>
          </a:ln>
        </p:spPr>
      </p:pic>
    </p:spTree>
    <p:extLst>
      <p:ext uri="{BB962C8B-B14F-4D97-AF65-F5344CB8AC3E}">
        <p14:creationId xmlns:p14="http://schemas.microsoft.com/office/powerpoint/2010/main" val="2624026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A2697E-5398-92E4-4311-9D1985D46801}"/>
              </a:ext>
            </a:extLst>
          </p:cNvPr>
          <p:cNvSpPr txBox="1"/>
          <p:nvPr/>
        </p:nvSpPr>
        <p:spPr>
          <a:xfrm>
            <a:off x="1605241" y="1496402"/>
            <a:ext cx="8525091" cy="4339650"/>
          </a:xfrm>
          <a:prstGeom prst="rect">
            <a:avLst/>
          </a:prstGeom>
          <a:noFill/>
        </p:spPr>
        <p:txBody>
          <a:bodyPr wrap="square" rtlCol="0">
            <a:spAutoFit/>
          </a:bodyPr>
          <a:lstStyle/>
          <a:p>
            <a:r>
              <a:rPr lang="en-US" sz="4000" dirty="0">
                <a:latin typeface="Franklin Gothic Demi" panose="020B0703020102020204" pitchFamily="34" charset="0"/>
              </a:rPr>
              <a:t>Tools to protect from payment fraud</a:t>
            </a:r>
            <a:r>
              <a:rPr lang="en-US" sz="4400" dirty="0">
                <a:latin typeface="Franklin Gothic Demi" panose="020B0703020102020204" pitchFamily="34" charset="0"/>
              </a:rPr>
              <a:t>:</a:t>
            </a:r>
          </a:p>
          <a:p>
            <a:endParaRPr lang="en-US" sz="3600" dirty="0">
              <a:latin typeface="Franklin Gothic Demi" panose="020B0703020102020204" pitchFamily="34" charset="0"/>
            </a:endParaRPr>
          </a:p>
          <a:p>
            <a:pPr marL="285750" indent="-285750">
              <a:buFont typeface="Arial" panose="020B0604020202020204" pitchFamily="34" charset="0"/>
              <a:buChar char="•"/>
            </a:pPr>
            <a:r>
              <a:rPr lang="en-US" sz="3200" dirty="0">
                <a:latin typeface="Franklin Gothic Demi" panose="020B0703020102020204" pitchFamily="34" charset="0"/>
              </a:rPr>
              <a:t>Reconcile your accounts daily</a:t>
            </a:r>
          </a:p>
          <a:p>
            <a:pPr marL="285750" indent="-285750">
              <a:buFont typeface="Arial" panose="020B0604020202020204" pitchFamily="34" charset="0"/>
              <a:buChar char="•"/>
            </a:pPr>
            <a:r>
              <a:rPr lang="en-US" sz="3200" dirty="0">
                <a:latin typeface="Franklin Gothic Demi" panose="020B0703020102020204" pitchFamily="34" charset="0"/>
              </a:rPr>
              <a:t>Separation of Duties</a:t>
            </a:r>
          </a:p>
          <a:p>
            <a:pPr marL="285750" indent="-285750">
              <a:buFont typeface="Arial" panose="020B0604020202020204" pitchFamily="34" charset="0"/>
              <a:buChar char="•"/>
            </a:pPr>
            <a:r>
              <a:rPr lang="en-US" sz="3200" dirty="0">
                <a:latin typeface="Franklin Gothic Demi" panose="020B0703020102020204" pitchFamily="34" charset="0"/>
              </a:rPr>
              <a:t>Implement Positive Pay</a:t>
            </a:r>
          </a:p>
          <a:p>
            <a:pPr marL="285750" indent="-285750">
              <a:buFont typeface="Arial" panose="020B0604020202020204" pitchFamily="34" charset="0"/>
              <a:buChar char="•"/>
            </a:pPr>
            <a:r>
              <a:rPr lang="en-US" sz="3200" dirty="0">
                <a:latin typeface="Franklin Gothic Demi" panose="020B0703020102020204" pitchFamily="34" charset="0"/>
              </a:rPr>
              <a:t>Implement ACH Filtering/Blocking</a:t>
            </a:r>
          </a:p>
          <a:p>
            <a:pPr marL="285750" indent="-285750">
              <a:buFont typeface="Arial" panose="020B0604020202020204" pitchFamily="34" charset="0"/>
              <a:buChar char="•"/>
            </a:pPr>
            <a:r>
              <a:rPr lang="en-US" sz="3200" dirty="0">
                <a:latin typeface="Franklin Gothic Demi" panose="020B0703020102020204" pitchFamily="34" charset="0"/>
              </a:rPr>
              <a:t>Consider making some accounts credits-only</a:t>
            </a:r>
          </a:p>
          <a:p>
            <a:pPr marL="285750" indent="-285750">
              <a:buFont typeface="Arial" panose="020B0604020202020204" pitchFamily="34" charset="0"/>
              <a:buChar char="•"/>
            </a:pPr>
            <a:endParaRPr lang="en-US" sz="3600" dirty="0">
              <a:latin typeface="Franklin Gothic Demi" panose="020B0703020102020204" pitchFamily="34" charset="0"/>
            </a:endParaRPr>
          </a:p>
        </p:txBody>
      </p:sp>
    </p:spTree>
    <p:extLst>
      <p:ext uri="{BB962C8B-B14F-4D97-AF65-F5344CB8AC3E}">
        <p14:creationId xmlns:p14="http://schemas.microsoft.com/office/powerpoint/2010/main" val="108430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36618E-B53C-B1DD-2EE8-4429D42CD179}"/>
              </a:ext>
            </a:extLst>
          </p:cNvPr>
          <p:cNvSpPr txBox="1"/>
          <p:nvPr/>
        </p:nvSpPr>
        <p:spPr>
          <a:xfrm>
            <a:off x="1817468" y="969309"/>
            <a:ext cx="8181279" cy="2677656"/>
          </a:xfrm>
          <a:prstGeom prst="rect">
            <a:avLst/>
          </a:prstGeom>
          <a:noFill/>
        </p:spPr>
        <p:txBody>
          <a:bodyPr wrap="square" rtlCol="0">
            <a:spAutoFit/>
          </a:bodyPr>
          <a:lstStyle/>
          <a:p>
            <a:r>
              <a:rPr lang="en-US" sz="3600" dirty="0">
                <a:latin typeface="Franklin Gothic Demi" panose="020B0703020102020204" pitchFamily="34" charset="0"/>
              </a:rPr>
              <a:t>Other Recommended Steps</a:t>
            </a:r>
          </a:p>
          <a:p>
            <a:endParaRPr lang="en-US" sz="3600" dirty="0">
              <a:latin typeface="Franklin Gothic Demi" panose="020B0703020102020204" pitchFamily="34" charset="0"/>
            </a:endParaRPr>
          </a:p>
          <a:p>
            <a:pPr marL="285750" indent="-285750">
              <a:buFont typeface="Arial" panose="020B0604020202020204" pitchFamily="34" charset="0"/>
              <a:buChar char="•"/>
            </a:pPr>
            <a:r>
              <a:rPr lang="en-US" sz="3200" dirty="0">
                <a:latin typeface="Franklin Gothic Demi" panose="020B0703020102020204" pitchFamily="34" charset="0"/>
              </a:rPr>
              <a:t>Eliminate physical checks when possible</a:t>
            </a:r>
          </a:p>
          <a:p>
            <a:pPr marL="285750" indent="-285750">
              <a:buFont typeface="Arial" panose="020B0604020202020204" pitchFamily="34" charset="0"/>
              <a:buChar char="•"/>
            </a:pPr>
            <a:r>
              <a:rPr lang="en-US" sz="3200" dirty="0">
                <a:latin typeface="Franklin Gothic Demi" panose="020B0703020102020204" pitchFamily="34" charset="0"/>
              </a:rPr>
              <a:t>If mailing checks, utilize mail drops INSIDE</a:t>
            </a:r>
          </a:p>
          <a:p>
            <a:r>
              <a:rPr lang="en-US" sz="3200" dirty="0">
                <a:latin typeface="Franklin Gothic Demi" panose="020B0703020102020204" pitchFamily="34" charset="0"/>
              </a:rPr>
              <a:t>   the Post Office</a:t>
            </a:r>
          </a:p>
        </p:txBody>
      </p:sp>
      <p:pic>
        <p:nvPicPr>
          <p:cNvPr id="4" name="Picture 3">
            <a:extLst>
              <a:ext uri="{FF2B5EF4-FFF2-40B4-BE49-F238E27FC236}">
                <a16:creationId xmlns:a16="http://schemas.microsoft.com/office/drawing/2014/main" id="{13BBF268-A36E-6780-7321-84EEC4359808}"/>
              </a:ext>
            </a:extLst>
          </p:cNvPr>
          <p:cNvPicPr>
            <a:picLocks noChangeAspect="1"/>
          </p:cNvPicPr>
          <p:nvPr/>
        </p:nvPicPr>
        <p:blipFill>
          <a:blip r:embed="rId3"/>
          <a:stretch>
            <a:fillRect/>
          </a:stretch>
        </p:blipFill>
        <p:spPr>
          <a:xfrm>
            <a:off x="6645043" y="3646966"/>
            <a:ext cx="3729491" cy="2561671"/>
          </a:xfrm>
          <a:prstGeom prst="rect">
            <a:avLst/>
          </a:prstGeom>
        </p:spPr>
      </p:pic>
      <p:pic>
        <p:nvPicPr>
          <p:cNvPr id="6" name="Picture 5">
            <a:extLst>
              <a:ext uri="{FF2B5EF4-FFF2-40B4-BE49-F238E27FC236}">
                <a16:creationId xmlns:a16="http://schemas.microsoft.com/office/drawing/2014/main" id="{12A74B7D-9E33-F4C1-F1B5-715E19D8FFBC}"/>
              </a:ext>
            </a:extLst>
          </p:cNvPr>
          <p:cNvPicPr>
            <a:picLocks noChangeAspect="1"/>
          </p:cNvPicPr>
          <p:nvPr/>
        </p:nvPicPr>
        <p:blipFill>
          <a:blip r:embed="rId4"/>
          <a:stretch>
            <a:fillRect/>
          </a:stretch>
        </p:blipFill>
        <p:spPr>
          <a:xfrm>
            <a:off x="1817467" y="4691711"/>
            <a:ext cx="4572000" cy="1196981"/>
          </a:xfrm>
          <a:prstGeom prst="rect">
            <a:avLst/>
          </a:prstGeom>
        </p:spPr>
      </p:pic>
    </p:spTree>
    <p:extLst>
      <p:ext uri="{BB962C8B-B14F-4D97-AF65-F5344CB8AC3E}">
        <p14:creationId xmlns:p14="http://schemas.microsoft.com/office/powerpoint/2010/main" val="3487937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2420504"/>
            <a:ext cx="8423910" cy="2140066"/>
          </a:xfrm>
        </p:spPr>
        <p:txBody>
          <a:bodyPr>
            <a:noAutofit/>
          </a:bodyPr>
          <a:lstStyle/>
          <a:p>
            <a:r>
              <a:rPr lang="en-US" sz="6600" dirty="0">
                <a:latin typeface="Franklin Gothic Demi" panose="020B0703020102020204" pitchFamily="34" charset="0"/>
              </a:rPr>
              <a:t>Phishing</a:t>
            </a:r>
            <a:br>
              <a:rPr lang="en-US" sz="6600" dirty="0">
                <a:latin typeface="Franklin Gothic Demi" panose="020B0703020102020204" pitchFamily="34" charset="0"/>
              </a:rPr>
            </a:br>
            <a:r>
              <a:rPr lang="en-US" sz="2800" dirty="0">
                <a:latin typeface="Franklin Gothic Demi" panose="020B0703020102020204" pitchFamily="34" charset="0"/>
              </a:rPr>
              <a:t>Think before you click. Over 90% of successful cyber attacks start with a phishing email.</a:t>
            </a:r>
          </a:p>
        </p:txBody>
      </p:sp>
    </p:spTree>
    <p:extLst>
      <p:ext uri="{BB962C8B-B14F-4D97-AF65-F5344CB8AC3E}">
        <p14:creationId xmlns:p14="http://schemas.microsoft.com/office/powerpoint/2010/main" val="1156431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212180" y="1671955"/>
            <a:ext cx="6579301" cy="369332"/>
          </a:xfrm>
          <a:prstGeom prst="rect">
            <a:avLst/>
          </a:prstGeom>
        </p:spPr>
        <p:txBody>
          <a:bodyPr wrap="square">
            <a:spAutoFit/>
          </a:bodyPr>
          <a:lstStyle/>
          <a:p>
            <a:pPr>
              <a:lnSpc>
                <a:spcPct val="100000"/>
              </a:lnSpc>
            </a:pPr>
            <a:r>
              <a:rPr lang="en-US" sz="1800" dirty="0">
                <a:latin typeface="Franklin Gothic Book" panose="020B0503020102020204" pitchFamily="34" charset="0"/>
              </a:rPr>
              <a:t>Attachments, links, and apps can compromise devices</a:t>
            </a:r>
          </a:p>
        </p:txBody>
      </p:sp>
      <p:sp>
        <p:nvSpPr>
          <p:cNvPr id="16" name="Rectangle 15"/>
          <p:cNvSpPr/>
          <p:nvPr/>
        </p:nvSpPr>
        <p:spPr>
          <a:xfrm>
            <a:off x="1986456" y="3246116"/>
            <a:ext cx="8277978" cy="357352"/>
          </a:xfrm>
          <a:prstGeom prst="rect">
            <a:avLst/>
          </a:prstGeom>
          <a:solidFill>
            <a:srgbClr val="0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p:nvSpPr>
        <p:spPr>
          <a:xfrm>
            <a:off x="2538414" y="4193979"/>
            <a:ext cx="1559637" cy="1200329"/>
          </a:xfrm>
          <a:prstGeom prst="rect">
            <a:avLst/>
          </a:prstGeom>
        </p:spPr>
        <p:txBody>
          <a:bodyPr wrap="square">
            <a:spAutoFit/>
          </a:bodyPr>
          <a:lstStyle/>
          <a:p>
            <a:pPr algn="ctr"/>
            <a:r>
              <a:rPr lang="en-US" sz="1800" dirty="0">
                <a:latin typeface="Franklin Gothic Book" panose="020B0503020102020204" pitchFamily="34" charset="0"/>
              </a:rPr>
              <a:t>Frequently backup data and update devices</a:t>
            </a:r>
          </a:p>
        </p:txBody>
      </p:sp>
      <p:sp>
        <p:nvSpPr>
          <p:cNvPr id="18" name="Rectangle 17"/>
          <p:cNvSpPr/>
          <p:nvPr/>
        </p:nvSpPr>
        <p:spPr>
          <a:xfrm>
            <a:off x="4993331" y="4193978"/>
            <a:ext cx="1969093" cy="1477328"/>
          </a:xfrm>
          <a:prstGeom prst="rect">
            <a:avLst/>
          </a:prstGeom>
        </p:spPr>
        <p:txBody>
          <a:bodyPr wrap="square">
            <a:spAutoFit/>
          </a:bodyPr>
          <a:lstStyle/>
          <a:p>
            <a:pPr algn="ctr">
              <a:lnSpc>
                <a:spcPct val="100000"/>
              </a:lnSpc>
            </a:pPr>
            <a:r>
              <a:rPr lang="en-US" sz="1800" dirty="0">
                <a:latin typeface="Franklin Gothic Book" panose="020B0503020102020204" pitchFamily="34" charset="0"/>
              </a:rPr>
              <a:t>Delete unknown messages and turn off “auto-load” attachment feature</a:t>
            </a:r>
          </a:p>
        </p:txBody>
      </p:sp>
      <p:sp>
        <p:nvSpPr>
          <p:cNvPr id="23" name="Rectangle 22"/>
          <p:cNvSpPr/>
          <p:nvPr/>
        </p:nvSpPr>
        <p:spPr>
          <a:xfrm>
            <a:off x="8168985" y="4193978"/>
            <a:ext cx="1340610" cy="1477328"/>
          </a:xfrm>
          <a:prstGeom prst="rect">
            <a:avLst/>
          </a:prstGeom>
        </p:spPr>
        <p:txBody>
          <a:bodyPr wrap="square">
            <a:spAutoFit/>
          </a:bodyPr>
          <a:lstStyle/>
          <a:p>
            <a:pPr algn="ctr">
              <a:lnSpc>
                <a:spcPct val="100000"/>
              </a:lnSpc>
            </a:pPr>
            <a:r>
              <a:rPr lang="en-US" sz="1800" dirty="0">
                <a:latin typeface="Franklin Gothic Book" panose="020B0503020102020204" pitchFamily="34" charset="0"/>
              </a:rPr>
              <a:t>Only download apps from reputable sources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644" y="2454332"/>
            <a:ext cx="1890465" cy="18904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1910" y="2493620"/>
            <a:ext cx="1834761" cy="1834761"/>
          </a:xfrm>
          <a:prstGeom prst="rect">
            <a:avLst/>
          </a:prstGeom>
        </p:spPr>
      </p:pic>
      <p:sp>
        <p:nvSpPr>
          <p:cNvPr id="32" name="Title 1"/>
          <p:cNvSpPr txBox="1">
            <a:spLocks/>
          </p:cNvSpPr>
          <p:nvPr/>
        </p:nvSpPr>
        <p:spPr>
          <a:xfrm>
            <a:off x="2152650" y="954736"/>
            <a:ext cx="7886700" cy="840084"/>
          </a:xfrm>
          <a:prstGeom prst="rect">
            <a:avLst/>
          </a:prstGeom>
        </p:spPr>
        <p:txBody>
          <a:bodyPr>
            <a:normAutofit/>
          </a:bodyPr>
          <a:lstStyle>
            <a:lvl1pPr algn="l" defTabSz="914409"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Franklin Gothic Demi" panose="020B0703020102020204" pitchFamily="34" charset="0"/>
              </a:rPr>
              <a:t>Email &amp; Texts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2227" y="1175715"/>
            <a:ext cx="1371603" cy="137160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5574" y="2441892"/>
            <a:ext cx="1915347" cy="1915347"/>
          </a:xfrm>
          <a:prstGeom prst="rect">
            <a:avLst/>
          </a:prstGeom>
        </p:spPr>
      </p:pic>
    </p:spTree>
    <p:extLst>
      <p:ext uri="{BB962C8B-B14F-4D97-AF65-F5344CB8AC3E}">
        <p14:creationId xmlns:p14="http://schemas.microsoft.com/office/powerpoint/2010/main" val="3522016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54377"/>
            <a:ext cx="7886700" cy="840084"/>
          </a:xfrm>
        </p:spPr>
        <p:txBody>
          <a:bodyPr>
            <a:normAutofit/>
          </a:bodyPr>
          <a:lstStyle/>
          <a:p>
            <a:r>
              <a:rPr lang="en-US" sz="3600" dirty="0">
                <a:latin typeface="Franklin Gothic Demi" panose="020B0703020102020204" pitchFamily="34" charset="0"/>
              </a:rPr>
              <a:t>Fraud Signals</a:t>
            </a:r>
          </a:p>
        </p:txBody>
      </p:sp>
      <p:sp>
        <p:nvSpPr>
          <p:cNvPr id="3" name="Content Placeholder 2"/>
          <p:cNvSpPr>
            <a:spLocks noGrp="1"/>
          </p:cNvSpPr>
          <p:nvPr>
            <p:ph sz="half" idx="10"/>
          </p:nvPr>
        </p:nvSpPr>
        <p:spPr>
          <a:xfrm>
            <a:off x="2152650" y="1718945"/>
            <a:ext cx="7886700" cy="4212696"/>
          </a:xfrm>
        </p:spPr>
        <p:txBody>
          <a:bodyPr>
            <a:normAutofit/>
          </a:bodyPr>
          <a:lstStyle/>
          <a:p>
            <a:r>
              <a:rPr lang="en-US" sz="2000" dirty="0">
                <a:latin typeface="Franklin Gothic Book" panose="020B0503020102020204" pitchFamily="34" charset="0"/>
              </a:rPr>
              <a:t>Emails and Text messages have similar signals to watch for</a:t>
            </a:r>
          </a:p>
          <a:p>
            <a:pPr lvl="1"/>
            <a:r>
              <a:rPr lang="en-US" dirty="0">
                <a:latin typeface="Franklin Gothic Book" panose="020B0503020102020204" pitchFamily="34" charset="0"/>
              </a:rPr>
              <a:t>Misspelled words</a:t>
            </a:r>
          </a:p>
          <a:p>
            <a:pPr lvl="1"/>
            <a:r>
              <a:rPr lang="en-US" dirty="0">
                <a:latin typeface="Franklin Gothic Book" panose="020B0503020102020204" pitchFamily="34" charset="0"/>
              </a:rPr>
              <a:t>Personal information verification</a:t>
            </a:r>
          </a:p>
          <a:p>
            <a:pPr lvl="1"/>
            <a:r>
              <a:rPr lang="en-US" dirty="0">
                <a:latin typeface="Franklin Gothic Book" panose="020B0503020102020204" pitchFamily="34" charset="0"/>
              </a:rPr>
              <a:t>Embedded link not matching the one on record</a:t>
            </a:r>
          </a:p>
          <a:p>
            <a:pPr lvl="1"/>
            <a:r>
              <a:rPr lang="en-US" dirty="0">
                <a:latin typeface="Franklin Gothic Book" panose="020B0503020102020204" pitchFamily="34" charset="0"/>
              </a:rPr>
              <a:t>Unfamiliar phone number</a:t>
            </a:r>
          </a:p>
          <a:p>
            <a:pPr lvl="1"/>
            <a:r>
              <a:rPr lang="en-US" dirty="0">
                <a:latin typeface="Franklin Gothic Book" panose="020B0503020102020204" pitchFamily="34" charset="0"/>
              </a:rPr>
              <a:t>Unexpected communication</a:t>
            </a:r>
          </a:p>
          <a:p>
            <a:pPr lvl="1"/>
            <a:r>
              <a:rPr lang="en-US" dirty="0">
                <a:latin typeface="Franklin Gothic Book" panose="020B0503020102020204" pitchFamily="34" charset="0"/>
              </a:rPr>
              <a:t>Inconsistency</a:t>
            </a:r>
          </a:p>
          <a:p>
            <a:endParaRPr lang="en-US" sz="2000" dirty="0">
              <a:latin typeface="Franklin Gothic Book" panose="020B0503020102020204" pitchFamily="34" charset="0"/>
            </a:endParaRPr>
          </a:p>
        </p:txBody>
      </p:sp>
      <p:grpSp>
        <p:nvGrpSpPr>
          <p:cNvPr id="4" name="Group 3"/>
          <p:cNvGrpSpPr/>
          <p:nvPr/>
        </p:nvGrpSpPr>
        <p:grpSpPr>
          <a:xfrm>
            <a:off x="5281259" y="4165296"/>
            <a:ext cx="4229939" cy="2022824"/>
            <a:chOff x="938282" y="4229610"/>
            <a:chExt cx="4684851" cy="2240370"/>
          </a:xfrm>
        </p:grpSpPr>
        <p:pic>
          <p:nvPicPr>
            <p:cNvPr id="5" name="Picture 4"/>
            <p:cNvPicPr>
              <a:picLocks noChangeAspect="1"/>
            </p:cNvPicPr>
            <p:nvPr/>
          </p:nvPicPr>
          <p:blipFill>
            <a:blip r:embed="rId3"/>
            <a:stretch>
              <a:fillRect/>
            </a:stretch>
          </p:blipFill>
          <p:spPr>
            <a:xfrm>
              <a:off x="938282" y="4229610"/>
              <a:ext cx="4684851" cy="2240370"/>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1041737" y="6293649"/>
              <a:ext cx="3053012" cy="17633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Rectangle 6"/>
            <p:cNvSpPr/>
            <p:nvPr/>
          </p:nvSpPr>
          <p:spPr>
            <a:xfrm>
              <a:off x="1536629" y="5294812"/>
              <a:ext cx="664013" cy="15249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p:nvSpPr>
          <p:spPr>
            <a:xfrm>
              <a:off x="1356298" y="5995982"/>
              <a:ext cx="1175465" cy="18049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grpSp>
        <p:nvGrpSpPr>
          <p:cNvPr id="9" name="Group 8"/>
          <p:cNvGrpSpPr/>
          <p:nvPr/>
        </p:nvGrpSpPr>
        <p:grpSpPr>
          <a:xfrm>
            <a:off x="3126446" y="4629111"/>
            <a:ext cx="1978099" cy="1816301"/>
            <a:chOff x="5997378" y="3502831"/>
            <a:chExt cx="1978099" cy="1816301"/>
          </a:xfrm>
        </p:grpSpPr>
        <p:pic>
          <p:nvPicPr>
            <p:cNvPr id="10" name="Picture 9"/>
            <p:cNvPicPr>
              <a:picLocks noChangeAspect="1"/>
            </p:cNvPicPr>
            <p:nvPr/>
          </p:nvPicPr>
          <p:blipFill rotWithShape="1">
            <a:blip r:embed="rId4"/>
            <a:srcRect b="38786"/>
            <a:stretch/>
          </p:blipFill>
          <p:spPr>
            <a:xfrm>
              <a:off x="5997378" y="3502831"/>
              <a:ext cx="1978099" cy="1816301"/>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10"/>
            <p:cNvSpPr/>
            <p:nvPr/>
          </p:nvSpPr>
          <p:spPr>
            <a:xfrm>
              <a:off x="6550049" y="3682236"/>
              <a:ext cx="1000126" cy="15249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p:cNvSpPr/>
            <p:nvPr/>
          </p:nvSpPr>
          <p:spPr>
            <a:xfrm>
              <a:off x="6060786" y="3938007"/>
              <a:ext cx="1298002" cy="41675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3853991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2152650" y="954736"/>
            <a:ext cx="7886700" cy="840084"/>
          </a:xfrm>
          <a:prstGeom prst="rect">
            <a:avLst/>
          </a:prstGeom>
        </p:spPr>
        <p:txBody>
          <a:bodyPr/>
          <a:lstStyle>
            <a:lvl1pPr algn="l" defTabSz="914409"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Franklin Gothic Demi" panose="020B0703020102020204" pitchFamily="34" charset="0"/>
              </a:rPr>
              <a:t>Search Engine</a:t>
            </a:r>
          </a:p>
        </p:txBody>
      </p:sp>
      <p:sp>
        <p:nvSpPr>
          <p:cNvPr id="18" name="Rectangle 17"/>
          <p:cNvSpPr/>
          <p:nvPr/>
        </p:nvSpPr>
        <p:spPr>
          <a:xfrm>
            <a:off x="3212180" y="1671956"/>
            <a:ext cx="6579301" cy="646331"/>
          </a:xfrm>
          <a:prstGeom prst="rect">
            <a:avLst/>
          </a:prstGeom>
        </p:spPr>
        <p:txBody>
          <a:bodyPr wrap="square">
            <a:spAutoFit/>
          </a:bodyPr>
          <a:lstStyle/>
          <a:p>
            <a:pPr>
              <a:lnSpc>
                <a:spcPct val="100000"/>
              </a:lnSpc>
            </a:pPr>
            <a:r>
              <a:rPr lang="en-US" sz="1800" dirty="0">
                <a:latin typeface="Franklin Gothic Book" panose="020B0503020102020204" pitchFamily="34" charset="0"/>
                <a:cs typeface="CordiaUPC" panose="020B0304020202020204" pitchFamily="34" charset="-34"/>
              </a:rPr>
              <a:t>While web surfing or online shopping, a click on search results can lead to drive-by downloads</a:t>
            </a:r>
          </a:p>
        </p:txBody>
      </p:sp>
      <p:sp>
        <p:nvSpPr>
          <p:cNvPr id="21" name="Rectangle 20"/>
          <p:cNvSpPr/>
          <p:nvPr/>
        </p:nvSpPr>
        <p:spPr>
          <a:xfrm>
            <a:off x="1986456" y="3246116"/>
            <a:ext cx="8277978" cy="357352"/>
          </a:xfrm>
          <a:prstGeom prst="rect">
            <a:avLst/>
          </a:prstGeom>
          <a:solidFill>
            <a:srgbClr val="0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p:cNvSpPr/>
          <p:nvPr/>
        </p:nvSpPr>
        <p:spPr>
          <a:xfrm>
            <a:off x="2826587" y="4150667"/>
            <a:ext cx="1559637" cy="923330"/>
          </a:xfrm>
          <a:prstGeom prst="rect">
            <a:avLst/>
          </a:prstGeom>
        </p:spPr>
        <p:txBody>
          <a:bodyPr wrap="square">
            <a:spAutoFit/>
          </a:bodyPr>
          <a:lstStyle/>
          <a:p>
            <a:pPr algn="ctr">
              <a:lnSpc>
                <a:spcPct val="100000"/>
              </a:lnSpc>
            </a:pPr>
            <a:r>
              <a:rPr lang="en-US" sz="1800" dirty="0">
                <a:latin typeface="Franklin Gothic Book" panose="020B0503020102020204" pitchFamily="34" charset="0"/>
              </a:rPr>
              <a:t>Stick with familiar businesses</a:t>
            </a:r>
          </a:p>
        </p:txBody>
      </p:sp>
      <p:sp>
        <p:nvSpPr>
          <p:cNvPr id="23" name="Rectangle 22"/>
          <p:cNvSpPr/>
          <p:nvPr/>
        </p:nvSpPr>
        <p:spPr>
          <a:xfrm>
            <a:off x="5080689" y="4150668"/>
            <a:ext cx="2030622" cy="646331"/>
          </a:xfrm>
          <a:prstGeom prst="rect">
            <a:avLst/>
          </a:prstGeom>
        </p:spPr>
        <p:txBody>
          <a:bodyPr wrap="square">
            <a:spAutoFit/>
          </a:bodyPr>
          <a:lstStyle/>
          <a:p>
            <a:pPr algn="ctr">
              <a:lnSpc>
                <a:spcPct val="100000"/>
              </a:lnSpc>
            </a:pPr>
            <a:r>
              <a:rPr lang="en-US" sz="1800" dirty="0">
                <a:latin typeface="Franklin Gothic Book" panose="020B0503020102020204" pitchFamily="34" charset="0"/>
              </a:rPr>
              <a:t>Use secure websites</a:t>
            </a:r>
          </a:p>
        </p:txBody>
      </p:sp>
      <p:sp>
        <p:nvSpPr>
          <p:cNvPr id="24" name="Rectangle 23"/>
          <p:cNvSpPr/>
          <p:nvPr/>
        </p:nvSpPr>
        <p:spPr>
          <a:xfrm>
            <a:off x="7439736" y="4150667"/>
            <a:ext cx="2341523" cy="923330"/>
          </a:xfrm>
          <a:prstGeom prst="rect">
            <a:avLst/>
          </a:prstGeom>
        </p:spPr>
        <p:txBody>
          <a:bodyPr wrap="square">
            <a:spAutoFit/>
          </a:bodyPr>
          <a:lstStyle/>
          <a:p>
            <a:pPr algn="ctr">
              <a:lnSpc>
                <a:spcPct val="100000"/>
              </a:lnSpc>
            </a:pPr>
            <a:r>
              <a:rPr lang="en-US" sz="1800" dirty="0">
                <a:latin typeface="Franklin Gothic Book" panose="020B0503020102020204" pitchFamily="34" charset="0"/>
              </a:rPr>
              <a:t>Use web browser vs clicking on search engine results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785" y="1309319"/>
            <a:ext cx="1371603" cy="13716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1964" y="2426221"/>
            <a:ext cx="1948881" cy="19488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6833" y="2461493"/>
            <a:ext cx="1878335" cy="187833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0450" y="2426220"/>
            <a:ext cx="1938700" cy="1938700"/>
          </a:xfrm>
          <a:prstGeom prst="rect">
            <a:avLst/>
          </a:prstGeom>
        </p:spPr>
      </p:pic>
    </p:spTree>
    <p:extLst>
      <p:ext uri="{BB962C8B-B14F-4D97-AF65-F5344CB8AC3E}">
        <p14:creationId xmlns:p14="http://schemas.microsoft.com/office/powerpoint/2010/main" val="1478707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888" y="2397645"/>
            <a:ext cx="7886700" cy="1834745"/>
          </a:xfrm>
        </p:spPr>
        <p:txBody>
          <a:bodyPr>
            <a:noAutofit/>
          </a:bodyPr>
          <a:lstStyle/>
          <a:p>
            <a:r>
              <a:rPr lang="en-US" sz="6600" dirty="0">
                <a:latin typeface="Franklin Gothic Demi" panose="020B0703020102020204" pitchFamily="34" charset="0"/>
              </a:rPr>
              <a:t>Business Email Compromise</a:t>
            </a:r>
          </a:p>
        </p:txBody>
      </p:sp>
    </p:spTree>
    <p:extLst>
      <p:ext uri="{BB962C8B-B14F-4D97-AF65-F5344CB8AC3E}">
        <p14:creationId xmlns:p14="http://schemas.microsoft.com/office/powerpoint/2010/main" val="1261120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139376" y="4878864"/>
            <a:ext cx="3037399" cy="640103"/>
          </a:xfrm>
          <a:prstGeom prst="rect">
            <a:avLst/>
          </a:prstGeom>
          <a:solidFill>
            <a:schemeClr val="bg1">
              <a:lumMod val="95000"/>
            </a:schemeClr>
          </a:solidFill>
          <a:ln w="6350">
            <a:solidFill>
              <a:srgbClr val="5698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r>
              <a:rPr lang="en-US" sz="1600" b="1" u="sng" dirty="0">
                <a:solidFill>
                  <a:schemeClr val="tx1"/>
                </a:solidFill>
                <a:latin typeface="Franklin Gothic Book" panose="020B0503020102020204" pitchFamily="34" charset="0"/>
              </a:rPr>
              <a:t>Call CEO before sending that wire</a:t>
            </a:r>
          </a:p>
        </p:txBody>
      </p:sp>
      <p:sp>
        <p:nvSpPr>
          <p:cNvPr id="14" name="Rectangle 13"/>
          <p:cNvSpPr/>
          <p:nvPr/>
        </p:nvSpPr>
        <p:spPr>
          <a:xfrm>
            <a:off x="7139376" y="3887782"/>
            <a:ext cx="3037399" cy="640103"/>
          </a:xfrm>
          <a:prstGeom prst="rect">
            <a:avLst/>
          </a:prstGeom>
          <a:solidFill>
            <a:schemeClr val="bg1">
              <a:lumMod val="95000"/>
            </a:schemeClr>
          </a:solidFill>
          <a:ln w="6350">
            <a:solidFill>
              <a:srgbClr val="5698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r>
              <a:rPr lang="en-US" sz="1600" dirty="0">
                <a:solidFill>
                  <a:schemeClr val="tx1"/>
                </a:solidFill>
                <a:latin typeface="Franklin Gothic Book" panose="020B0503020102020204" pitchFamily="34" charset="0"/>
              </a:rPr>
              <a:t>Test employees with simulated phishing attacks</a:t>
            </a:r>
          </a:p>
        </p:txBody>
      </p:sp>
      <p:sp>
        <p:nvSpPr>
          <p:cNvPr id="15" name="Rectangle 14"/>
          <p:cNvSpPr/>
          <p:nvPr/>
        </p:nvSpPr>
        <p:spPr>
          <a:xfrm>
            <a:off x="7139376" y="2896700"/>
            <a:ext cx="3037399" cy="640103"/>
          </a:xfrm>
          <a:prstGeom prst="rect">
            <a:avLst/>
          </a:prstGeom>
          <a:solidFill>
            <a:schemeClr val="bg1">
              <a:lumMod val="95000"/>
            </a:schemeClr>
          </a:solidFill>
          <a:ln w="6350">
            <a:solidFill>
              <a:srgbClr val="5698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r>
              <a:rPr lang="en-US" sz="1600" dirty="0">
                <a:solidFill>
                  <a:schemeClr val="tx1"/>
                </a:solidFill>
                <a:latin typeface="Franklin Gothic Book" panose="020B0503020102020204" pitchFamily="34" charset="0"/>
              </a:rPr>
              <a:t>Create policies that mitigate risk</a:t>
            </a:r>
          </a:p>
        </p:txBody>
      </p:sp>
      <p:sp>
        <p:nvSpPr>
          <p:cNvPr id="12" name="Rectangle 11"/>
          <p:cNvSpPr/>
          <p:nvPr/>
        </p:nvSpPr>
        <p:spPr>
          <a:xfrm>
            <a:off x="2732610" y="4866832"/>
            <a:ext cx="3037399" cy="640103"/>
          </a:xfrm>
          <a:prstGeom prst="rect">
            <a:avLst/>
          </a:prstGeom>
          <a:solidFill>
            <a:schemeClr val="bg1">
              <a:lumMod val="95000"/>
            </a:schemeClr>
          </a:solidFill>
          <a:ln w="6350">
            <a:solidFill>
              <a:srgbClr val="5698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r>
              <a:rPr lang="en-US" sz="1600" dirty="0">
                <a:solidFill>
                  <a:schemeClr val="tx1"/>
                </a:solidFill>
                <a:latin typeface="Franklin Gothic Book" panose="020B0503020102020204" pitchFamily="34" charset="0"/>
              </a:rPr>
              <a:t>Verify with requestor before funds are sent</a:t>
            </a:r>
          </a:p>
        </p:txBody>
      </p:sp>
      <p:sp>
        <p:nvSpPr>
          <p:cNvPr id="11" name="Rectangle 10"/>
          <p:cNvSpPr/>
          <p:nvPr/>
        </p:nvSpPr>
        <p:spPr>
          <a:xfrm>
            <a:off x="2732610" y="3875750"/>
            <a:ext cx="3037399" cy="640103"/>
          </a:xfrm>
          <a:prstGeom prst="rect">
            <a:avLst/>
          </a:prstGeom>
          <a:solidFill>
            <a:schemeClr val="bg1">
              <a:lumMod val="95000"/>
            </a:schemeClr>
          </a:solidFill>
          <a:ln w="6350">
            <a:solidFill>
              <a:srgbClr val="5698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r>
              <a:rPr lang="en-US" sz="1600" dirty="0">
                <a:solidFill>
                  <a:schemeClr val="tx1"/>
                </a:solidFill>
                <a:latin typeface="Franklin Gothic Book" panose="020B0503020102020204" pitchFamily="34" charset="0"/>
              </a:rPr>
              <a:t>Learn to pick up on anything that looks suspicious</a:t>
            </a:r>
          </a:p>
        </p:txBody>
      </p:sp>
      <p:sp>
        <p:nvSpPr>
          <p:cNvPr id="10" name="Rectangle 9"/>
          <p:cNvSpPr/>
          <p:nvPr/>
        </p:nvSpPr>
        <p:spPr>
          <a:xfrm>
            <a:off x="2732610" y="2884668"/>
            <a:ext cx="3037399" cy="640103"/>
          </a:xfrm>
          <a:prstGeom prst="rect">
            <a:avLst/>
          </a:prstGeom>
          <a:solidFill>
            <a:schemeClr val="bg1">
              <a:lumMod val="95000"/>
            </a:schemeClr>
          </a:solidFill>
          <a:ln w="6350">
            <a:solidFill>
              <a:srgbClr val="5698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r>
              <a:rPr lang="en-US" sz="1600" dirty="0">
                <a:solidFill>
                  <a:schemeClr val="tx1"/>
                </a:solidFill>
                <a:latin typeface="Franklin Gothic Book" panose="020B0503020102020204" pitchFamily="34" charset="0"/>
              </a:rPr>
              <a:t>Watch for urgent or “secret” requests</a:t>
            </a:r>
          </a:p>
        </p:txBody>
      </p:sp>
      <p:sp>
        <p:nvSpPr>
          <p:cNvPr id="2" name="Title 1"/>
          <p:cNvSpPr>
            <a:spLocks noGrp="1"/>
          </p:cNvSpPr>
          <p:nvPr>
            <p:ph type="title"/>
          </p:nvPr>
        </p:nvSpPr>
        <p:spPr/>
        <p:txBody>
          <a:bodyPr>
            <a:normAutofit/>
          </a:bodyPr>
          <a:lstStyle/>
          <a:p>
            <a:r>
              <a:rPr lang="en-US" dirty="0">
                <a:latin typeface="Franklin Gothic Demi" panose="020B0703020102020204" pitchFamily="34" charset="0"/>
              </a:rPr>
              <a:t>Business Email Compromise</a:t>
            </a:r>
          </a:p>
        </p:txBody>
      </p:sp>
      <p:pic>
        <p:nvPicPr>
          <p:cNvPr id="4" name="Picture 3"/>
          <p:cNvPicPr>
            <a:picLocks noChangeAspect="1"/>
          </p:cNvPicPr>
          <p:nvPr/>
        </p:nvPicPr>
        <p:blipFill rotWithShape="1">
          <a:blip r:embed="rId3"/>
          <a:srcRect l="26009" t="41116" r="67428" b="50322"/>
          <a:stretch/>
        </p:blipFill>
        <p:spPr>
          <a:xfrm>
            <a:off x="6396452" y="2736933"/>
            <a:ext cx="857388" cy="67348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srcRect l="26009" t="52803" r="67428" b="38718"/>
          <a:stretch/>
        </p:blipFill>
        <p:spPr>
          <a:xfrm>
            <a:off x="6396452" y="3734900"/>
            <a:ext cx="857388" cy="66697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3"/>
          <a:srcRect l="26009" t="63077" r="67428" b="28444"/>
          <a:stretch/>
        </p:blipFill>
        <p:spPr>
          <a:xfrm>
            <a:off x="6396452" y="4726358"/>
            <a:ext cx="857389" cy="667013"/>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3"/>
          <a:srcRect l="26010" t="73547" r="67451" b="17921"/>
          <a:stretch/>
        </p:blipFill>
        <p:spPr>
          <a:xfrm>
            <a:off x="2008298" y="3722868"/>
            <a:ext cx="835631" cy="656322"/>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3"/>
          <a:srcRect l="26009" t="30925" r="67428" b="60596"/>
          <a:stretch/>
        </p:blipFill>
        <p:spPr>
          <a:xfrm>
            <a:off x="2016992" y="4719055"/>
            <a:ext cx="838546" cy="65232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3"/>
          <a:srcRect l="26009" t="20576" r="67428" b="70885"/>
          <a:stretch/>
        </p:blipFill>
        <p:spPr>
          <a:xfrm>
            <a:off x="2016992" y="2725119"/>
            <a:ext cx="838546" cy="656862"/>
          </a:xfrm>
          <a:prstGeom prst="rect">
            <a:avLst/>
          </a:prstGeom>
          <a:effectLst>
            <a:outerShdw blurRad="50800" dist="38100" dir="2700000" algn="tl" rotWithShape="0">
              <a:prstClr val="black">
                <a:alpha val="40000"/>
              </a:prstClr>
            </a:outerShdw>
          </a:effectLst>
        </p:spPr>
      </p:pic>
      <p:sp>
        <p:nvSpPr>
          <p:cNvPr id="16" name="Rectangle 15"/>
          <p:cNvSpPr/>
          <p:nvPr/>
        </p:nvSpPr>
        <p:spPr>
          <a:xfrm>
            <a:off x="2152650" y="1761737"/>
            <a:ext cx="7886700" cy="701731"/>
          </a:xfrm>
          <a:prstGeom prst="rect">
            <a:avLst/>
          </a:prstGeom>
        </p:spPr>
        <p:txBody>
          <a:bodyPr>
            <a:normAutofit/>
          </a:bodyPr>
          <a:lstStyle/>
          <a:p>
            <a:pPr defTabSz="914409">
              <a:lnSpc>
                <a:spcPct val="90000"/>
              </a:lnSpc>
              <a:spcBef>
                <a:spcPts val="1000"/>
              </a:spcBef>
              <a:buSzPct val="115000"/>
            </a:pPr>
            <a:r>
              <a:rPr lang="en-US" sz="2200" dirty="0">
                <a:latin typeface="Franklin Gothic Book" panose="020B0503020102020204" pitchFamily="34" charset="0"/>
              </a:rPr>
              <a:t>Awareness, understanding, and implementation of prevention techniques throughout an organization can deflect BEC scams</a:t>
            </a:r>
          </a:p>
        </p:txBody>
      </p:sp>
    </p:spTree>
    <p:extLst>
      <p:ext uri="{BB962C8B-B14F-4D97-AF65-F5344CB8AC3E}">
        <p14:creationId xmlns:p14="http://schemas.microsoft.com/office/powerpoint/2010/main" val="2570448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90362"/>
            <a:ext cx="7886700" cy="840084"/>
          </a:xfrm>
        </p:spPr>
        <p:txBody>
          <a:bodyPr>
            <a:normAutofit/>
          </a:bodyPr>
          <a:lstStyle/>
          <a:p>
            <a:pPr algn="ctr"/>
            <a:r>
              <a:rPr lang="en-US" sz="4400" dirty="0">
                <a:latin typeface="Franklin Gothic Demi" panose="020B0703020102020204" pitchFamily="34" charset="0"/>
              </a:rPr>
              <a:t>Other Forms of Fraud</a:t>
            </a:r>
          </a:p>
        </p:txBody>
      </p:sp>
      <p:sp>
        <p:nvSpPr>
          <p:cNvPr id="5" name="TextBox 4">
            <a:extLst>
              <a:ext uri="{FF2B5EF4-FFF2-40B4-BE49-F238E27FC236}">
                <a16:creationId xmlns:a16="http://schemas.microsoft.com/office/drawing/2014/main" id="{6F3BE860-D777-EAB0-5092-3654DEBE5F39}"/>
              </a:ext>
            </a:extLst>
          </p:cNvPr>
          <p:cNvSpPr txBox="1"/>
          <p:nvPr/>
        </p:nvSpPr>
        <p:spPr>
          <a:xfrm>
            <a:off x="1642753" y="2137559"/>
            <a:ext cx="8823366"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Franklin Gothic Book" panose="020B0503020102020204" pitchFamily="34" charset="0"/>
              </a:rPr>
              <a:t>Emails or Letters from vendors requesting a change in payment processing</a:t>
            </a:r>
          </a:p>
          <a:p>
            <a:pPr marL="285750" indent="-285750">
              <a:buFont typeface="Arial" panose="020B0604020202020204" pitchFamily="34" charset="0"/>
              <a:buChar char="•"/>
            </a:pPr>
            <a:r>
              <a:rPr lang="en-US" sz="3200" dirty="0">
                <a:latin typeface="Franklin Gothic Book" panose="020B0503020102020204" pitchFamily="34" charset="0"/>
              </a:rPr>
              <a:t>Emails from employees requesting a change in direct deposit for their paycheck</a:t>
            </a:r>
          </a:p>
        </p:txBody>
      </p:sp>
    </p:spTree>
    <p:extLst>
      <p:ext uri="{BB962C8B-B14F-4D97-AF65-F5344CB8AC3E}">
        <p14:creationId xmlns:p14="http://schemas.microsoft.com/office/powerpoint/2010/main" val="4210372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Franklin Gothic Demi" panose="020B0703020102020204" pitchFamily="34" charset="0"/>
              </a:rPr>
              <a:t>Best Defense - Business Email Compromise</a:t>
            </a:r>
          </a:p>
        </p:txBody>
      </p:sp>
      <p:pic>
        <p:nvPicPr>
          <p:cNvPr id="3" name="Picture 2" descr="Telephone Phone Old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400" y="2896700"/>
            <a:ext cx="3146400" cy="2920901"/>
          </a:xfrm>
          <a:prstGeom prst="rect">
            <a:avLst/>
          </a:prstGeom>
        </p:spPr>
      </p:pic>
    </p:spTree>
    <p:extLst>
      <p:ext uri="{BB962C8B-B14F-4D97-AF65-F5344CB8AC3E}">
        <p14:creationId xmlns:p14="http://schemas.microsoft.com/office/powerpoint/2010/main" val="943639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BYOB: Build Your Own Budget </a:t>
            </a:r>
            <a:br>
              <a:rPr lang="en-US" dirty="0"/>
            </a:br>
            <a:r>
              <a:rPr lang="en-US" sz="3600" i="1" dirty="0"/>
              <a:t>(Now with Forecasting, too!)</a:t>
            </a:r>
            <a:endParaRPr lang="en-US" i="1"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1</a:t>
            </a:r>
          </a:p>
        </p:txBody>
      </p:sp>
      <p:sp>
        <p:nvSpPr>
          <p:cNvPr id="5" name="Subtitle 2">
            <a:extLst>
              <a:ext uri="{FF2B5EF4-FFF2-40B4-BE49-F238E27FC236}">
                <a16:creationId xmlns:a16="http://schemas.microsoft.com/office/drawing/2014/main" id="{246A2005-32A5-8244-9BB3-C99DBE986584}"/>
              </a:ext>
            </a:extLst>
          </p:cNvPr>
          <p:cNvSpPr txBox="1">
            <a:spLocks/>
          </p:cNvSpPr>
          <p:nvPr/>
        </p:nvSpPr>
        <p:spPr>
          <a:xfrm>
            <a:off x="1884218" y="288326"/>
            <a:ext cx="9144000" cy="68148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a:buNone/>
              <a:defRPr sz="1600" b="0" i="0" kern="1200">
                <a:solidFill>
                  <a:srgbClr val="B9CBEA"/>
                </a:solidFill>
                <a:latin typeface="Franklin Gothic Book" charset="0"/>
                <a:ea typeface="Franklin Gothic Book" charset="0"/>
                <a:cs typeface="Franklin Gothic Book" charset="0"/>
              </a:defRPr>
            </a:lvl1pPr>
            <a:lvl2pPr marL="457200" indent="0" algn="ctr" defTabSz="914400" rtl="0" eaLnBrk="1" latinLnBrk="0" hangingPunct="1">
              <a:lnSpc>
                <a:spcPct val="100000"/>
              </a:lnSpc>
              <a:spcBef>
                <a:spcPts val="500"/>
              </a:spcBef>
              <a:buFont typeface="Arial"/>
              <a:buNone/>
              <a:defRPr sz="2000" b="0" i="0" kern="1200">
                <a:solidFill>
                  <a:schemeClr val="tx1"/>
                </a:solidFill>
                <a:latin typeface="Franklin Gothic Book" charset="0"/>
                <a:ea typeface="Franklin Gothic Book" charset="0"/>
                <a:cs typeface="Franklin Gothic Book" charset="0"/>
              </a:defRPr>
            </a:lvl2pPr>
            <a:lvl3pPr marL="914400" indent="0" algn="ctr" defTabSz="914400" rtl="0" eaLnBrk="1" latinLnBrk="0" hangingPunct="1">
              <a:lnSpc>
                <a:spcPct val="100000"/>
              </a:lnSpc>
              <a:spcBef>
                <a:spcPts val="500"/>
              </a:spcBef>
              <a:buFont typeface="Arial"/>
              <a:buNone/>
              <a:defRPr sz="1800" b="0" i="0" kern="1200">
                <a:solidFill>
                  <a:schemeClr val="tx1"/>
                </a:solidFill>
                <a:latin typeface="Franklin Gothic Book" charset="0"/>
                <a:ea typeface="Franklin Gothic Book" charset="0"/>
                <a:cs typeface="Franklin Gothic Book" charset="0"/>
              </a:defRPr>
            </a:lvl3pPr>
            <a:lvl4pPr marL="1371600" indent="0" algn="ctr" defTabSz="914400" rtl="0" eaLnBrk="1" latinLnBrk="0" hangingPunct="1">
              <a:lnSpc>
                <a:spcPct val="100000"/>
              </a:lnSpc>
              <a:spcBef>
                <a:spcPts val="500"/>
              </a:spcBef>
              <a:buFont typeface="Arial"/>
              <a:buNone/>
              <a:defRPr sz="1600" b="0" i="0" kern="1200">
                <a:solidFill>
                  <a:schemeClr val="tx1"/>
                </a:solidFill>
                <a:latin typeface="Franklin Gothic Book" charset="0"/>
                <a:ea typeface="Franklin Gothic Book" charset="0"/>
                <a:cs typeface="Franklin Gothic Book" charset="0"/>
              </a:defRPr>
            </a:lvl4pPr>
            <a:lvl5pPr marL="1828800" indent="0" algn="ctr" defTabSz="914400" rtl="0" eaLnBrk="1" latinLnBrk="0" hangingPunct="1">
              <a:lnSpc>
                <a:spcPct val="100000"/>
              </a:lnSpc>
              <a:spcBef>
                <a:spcPts val="500"/>
              </a:spcBef>
              <a:buFont typeface="Arial"/>
              <a:buNone/>
              <a:defRPr sz="1600" b="0" i="0" kern="1200">
                <a:solidFill>
                  <a:schemeClr val="tx1"/>
                </a:solidFill>
                <a:latin typeface="Franklin Gothic Book" charset="0"/>
                <a:ea typeface="Franklin Gothic Book" charset="0"/>
                <a:cs typeface="Franklin Gothic Book"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spcBef>
                <a:spcPts val="400"/>
              </a:spcBef>
            </a:pPr>
            <a:r>
              <a:rPr lang="en-US" dirty="0"/>
              <a:t>Presented to: Critical Risks for Nonprofits</a:t>
            </a:r>
          </a:p>
          <a:p>
            <a:pPr algn="r">
              <a:spcBef>
                <a:spcPts val="400"/>
              </a:spcBef>
            </a:pPr>
            <a:r>
              <a:rPr lang="en-US" dirty="0"/>
              <a:t>Date presented: February 16, 2024</a:t>
            </a:r>
          </a:p>
        </p:txBody>
      </p:sp>
    </p:spTree>
    <p:extLst>
      <p:ext uri="{BB962C8B-B14F-4D97-AF65-F5344CB8AC3E}">
        <p14:creationId xmlns:p14="http://schemas.microsoft.com/office/powerpoint/2010/main" val="924622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8000" y="1735150"/>
            <a:ext cx="7322400" cy="707886"/>
          </a:xfrm>
          <a:prstGeom prst="rect">
            <a:avLst/>
          </a:prstGeom>
        </p:spPr>
        <p:txBody>
          <a:bodyPr wrap="square">
            <a:spAutoFit/>
          </a:bodyPr>
          <a:lstStyle/>
          <a:p>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Rectangle 3"/>
          <p:cNvSpPr/>
          <p:nvPr/>
        </p:nvSpPr>
        <p:spPr>
          <a:xfrm>
            <a:off x="1832100" y="1258097"/>
            <a:ext cx="8539017" cy="1692771"/>
          </a:xfrm>
          <a:prstGeom prst="rect">
            <a:avLst/>
          </a:prstGeom>
        </p:spPr>
        <p:txBody>
          <a:bodyPr wrap="square">
            <a:spAutoFit/>
          </a:bodyPr>
          <a:lstStyle/>
          <a:p>
            <a:pPr algn="ctr"/>
            <a:r>
              <a:rPr lang="en-US" sz="4400" b="1" dirty="0">
                <a:latin typeface="Franklin Gothic Book" panose="020B0503020102020204" pitchFamily="34" charset="0"/>
                <a:ea typeface="Calibri" panose="020F0502020204030204" pitchFamily="34" charset="0"/>
              </a:rPr>
              <a:t>ALWAYS CALL TO CONFIRM ANY CHANGES IN PAYMENT REQUESTS</a:t>
            </a:r>
            <a:r>
              <a:rPr lang="en-US" sz="1600" dirty="0">
                <a:latin typeface="Calibri" panose="020F0502020204030204" pitchFamily="34" charset="0"/>
                <a:ea typeface="Calibri" panose="020F0502020204030204" pitchFamily="34" charset="0"/>
              </a:rPr>
              <a:t>!</a:t>
            </a:r>
            <a:br>
              <a:rPr lang="en-US" sz="1600" dirty="0">
                <a:latin typeface="Calibri" panose="020F0502020204030204" pitchFamily="34" charset="0"/>
                <a:ea typeface="Calibri" panose="020F0502020204030204" pitchFamily="34" charset="0"/>
              </a:rPr>
            </a:br>
            <a:endParaRPr lang="en-US" sz="1600" dirty="0"/>
          </a:p>
        </p:txBody>
      </p:sp>
      <p:sp>
        <p:nvSpPr>
          <p:cNvPr id="5" name="TextBox 4">
            <a:extLst>
              <a:ext uri="{FF2B5EF4-FFF2-40B4-BE49-F238E27FC236}">
                <a16:creationId xmlns:a16="http://schemas.microsoft.com/office/drawing/2014/main" id="{48B0E815-4F04-BA49-BED1-E5BDC8C68BBF}"/>
              </a:ext>
            </a:extLst>
          </p:cNvPr>
          <p:cNvSpPr txBox="1"/>
          <p:nvPr/>
        </p:nvSpPr>
        <p:spPr>
          <a:xfrm>
            <a:off x="2165268" y="3108805"/>
            <a:ext cx="8205848" cy="2246769"/>
          </a:xfrm>
          <a:prstGeom prst="rect">
            <a:avLst/>
          </a:prstGeom>
          <a:noFill/>
        </p:spPr>
        <p:txBody>
          <a:bodyPr wrap="square">
            <a:spAutoFit/>
          </a:bodyPr>
          <a:lstStyle/>
          <a:p>
            <a:pPr marL="285750" indent="-285750">
              <a:buFont typeface="Arial" panose="020B0604020202020204" pitchFamily="34" charset="0"/>
              <a:buChar char="•"/>
            </a:pPr>
            <a:r>
              <a:rPr lang="en-US" sz="2800" b="1" i="1" dirty="0">
                <a:latin typeface="Franklin Gothic Book" panose="020B0503020102020204" pitchFamily="34" charset="0"/>
              </a:rPr>
              <a:t>Do not call </a:t>
            </a:r>
            <a:r>
              <a:rPr lang="en-US" sz="2800" dirty="0">
                <a:latin typeface="Franklin Gothic Book" panose="020B0503020102020204" pitchFamily="34" charset="0"/>
              </a:rPr>
              <a:t>the number provided in the email or letter</a:t>
            </a:r>
          </a:p>
          <a:p>
            <a:pPr marL="285750" indent="-285750">
              <a:buFont typeface="Arial" panose="020B0604020202020204" pitchFamily="34" charset="0"/>
              <a:buChar char="•"/>
            </a:pPr>
            <a:r>
              <a:rPr lang="en-US" sz="2800" dirty="0">
                <a:latin typeface="Franklin Gothic Book" panose="020B0503020102020204" pitchFamily="34" charset="0"/>
              </a:rPr>
              <a:t>Call the number you normally utilize when dealing with the customer, even utilizing their cell phone to confirm</a:t>
            </a:r>
          </a:p>
        </p:txBody>
      </p:sp>
    </p:spTree>
    <p:extLst>
      <p:ext uri="{BB962C8B-B14F-4D97-AF65-F5344CB8AC3E}">
        <p14:creationId xmlns:p14="http://schemas.microsoft.com/office/powerpoint/2010/main" val="745520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8000" y="1735150"/>
            <a:ext cx="7322400" cy="707886"/>
          </a:xfrm>
          <a:prstGeom prst="rect">
            <a:avLst/>
          </a:prstGeom>
        </p:spPr>
        <p:txBody>
          <a:bodyPr wrap="square">
            <a:spAutoFit/>
          </a:bodyPr>
          <a:lstStyle/>
          <a:p>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Rectangle 3"/>
          <p:cNvSpPr/>
          <p:nvPr/>
        </p:nvSpPr>
        <p:spPr>
          <a:xfrm>
            <a:off x="1622375" y="2443036"/>
            <a:ext cx="8539017" cy="2185214"/>
          </a:xfrm>
          <a:prstGeom prst="rect">
            <a:avLst/>
          </a:prstGeom>
        </p:spPr>
        <p:txBody>
          <a:bodyPr wrap="square">
            <a:spAutoFit/>
          </a:bodyPr>
          <a:lstStyle/>
          <a:p>
            <a:pPr algn="ctr"/>
            <a:r>
              <a:rPr lang="en-US" sz="6000" b="1" dirty="0">
                <a:latin typeface="Franklin Gothic Book" panose="020B0503020102020204" pitchFamily="34" charset="0"/>
                <a:ea typeface="Calibri" panose="020F0502020204030204" pitchFamily="34" charset="0"/>
              </a:rPr>
              <a:t>Examples seen at</a:t>
            </a:r>
          </a:p>
          <a:p>
            <a:pPr algn="ctr"/>
            <a:r>
              <a:rPr lang="en-US" sz="6000" b="1" dirty="0">
                <a:latin typeface="Franklin Gothic Book" panose="020B0503020102020204" pitchFamily="34" charset="0"/>
                <a:ea typeface="Calibri" panose="020F0502020204030204" pitchFamily="34" charset="0"/>
              </a:rPr>
              <a:t>Frost Bank</a:t>
            </a:r>
            <a:br>
              <a:rPr lang="en-US" sz="1600" dirty="0">
                <a:latin typeface="Calibri" panose="020F0502020204030204" pitchFamily="34" charset="0"/>
                <a:ea typeface="Calibri" panose="020F0502020204030204" pitchFamily="34" charset="0"/>
              </a:rPr>
            </a:br>
            <a:endParaRPr lang="en-US" sz="1600" dirty="0"/>
          </a:p>
        </p:txBody>
      </p:sp>
    </p:spTree>
    <p:extLst>
      <p:ext uri="{BB962C8B-B14F-4D97-AF65-F5344CB8AC3E}">
        <p14:creationId xmlns:p14="http://schemas.microsoft.com/office/powerpoint/2010/main" val="4230642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8000" y="1735150"/>
            <a:ext cx="7322400" cy="707886"/>
          </a:xfrm>
          <a:prstGeom prst="rect">
            <a:avLst/>
          </a:prstGeom>
        </p:spPr>
        <p:txBody>
          <a:bodyPr wrap="square">
            <a:spAutoFit/>
          </a:bodyPr>
          <a:lstStyle/>
          <a:p>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2" name="Rectangle 1"/>
          <p:cNvSpPr/>
          <p:nvPr/>
        </p:nvSpPr>
        <p:spPr>
          <a:xfrm>
            <a:off x="1879944" y="1414614"/>
            <a:ext cx="7830457" cy="4708981"/>
          </a:xfrm>
          <a:prstGeom prst="rect">
            <a:avLst/>
          </a:prstGeom>
        </p:spPr>
        <p:txBody>
          <a:bodyPr wrap="square">
            <a:spAutoFit/>
          </a:bodyPr>
          <a:lstStyle/>
          <a:p>
            <a:r>
              <a:rPr lang="en-US" sz="2400" b="1" dirty="0">
                <a:latin typeface="Franklin Gothic Book" panose="020B0503020102020204" pitchFamily="34" charset="0"/>
                <a:ea typeface="Calibri" panose="020F0502020204030204" pitchFamily="34" charset="0"/>
              </a:rPr>
              <a:t>Incident Description:</a:t>
            </a:r>
          </a:p>
          <a:p>
            <a:r>
              <a:rPr lang="en-US" sz="2400" dirty="0">
                <a:latin typeface="Franklin Gothic Book" panose="020B0503020102020204" pitchFamily="34" charset="0"/>
                <a:ea typeface="Calibri" panose="020F0502020204030204" pitchFamily="34" charset="0"/>
              </a:rPr>
              <a:t>Our client received a letter from their vendor on their letterhead informing them that they had changed banks and directing them to send all future disbursements under their construction contract to their new bank.</a:t>
            </a:r>
            <a:br>
              <a:rPr lang="en-US" sz="2400" dirty="0">
                <a:latin typeface="Franklin Gothic Book" panose="020B0503020102020204" pitchFamily="34" charset="0"/>
                <a:ea typeface="Calibri" panose="020F0502020204030204" pitchFamily="34" charset="0"/>
              </a:rPr>
            </a:br>
            <a:br>
              <a:rPr lang="en-US" sz="2400" dirty="0">
                <a:latin typeface="Franklin Gothic Book" panose="020B0503020102020204" pitchFamily="34" charset="0"/>
                <a:ea typeface="Calibri" panose="020F0502020204030204" pitchFamily="34" charset="0"/>
              </a:rPr>
            </a:br>
            <a:r>
              <a:rPr lang="en-US" sz="2400" b="1" dirty="0">
                <a:latin typeface="Franklin Gothic Book" panose="020B0503020102020204" pitchFamily="34" charset="0"/>
                <a:ea typeface="Calibri" panose="020F0502020204030204" pitchFamily="34" charset="0"/>
              </a:rPr>
              <a:t>Incident Details:</a:t>
            </a:r>
            <a:br>
              <a:rPr lang="en-US" sz="2400" dirty="0">
                <a:latin typeface="Franklin Gothic Book" panose="020B0503020102020204" pitchFamily="34" charset="0"/>
                <a:ea typeface="Calibri" panose="020F0502020204030204" pitchFamily="34" charset="0"/>
              </a:rPr>
            </a:br>
            <a:r>
              <a:rPr lang="en-US" sz="2400" dirty="0">
                <a:latin typeface="Franklin Gothic Book" panose="020B0503020102020204" pitchFamily="34" charset="0"/>
                <a:ea typeface="Calibri" panose="020F0502020204030204" pitchFamily="34" charset="0"/>
              </a:rPr>
              <a:t>Over a 3-month period the client remitted over $900,000 pursuant to the new directions.  Only when the vendor called asking why they hadn’t been paid on their last three invoices did they realize that fraud had been committed.</a:t>
            </a:r>
            <a:br>
              <a:rPr lang="en-US" sz="1800" dirty="0">
                <a:latin typeface="Calibri" panose="020F0502020204030204" pitchFamily="34" charset="0"/>
                <a:ea typeface="Calibri" panose="020F0502020204030204" pitchFamily="34" charset="0"/>
              </a:rPr>
            </a:br>
            <a:br>
              <a:rPr lang="en-US" sz="1800" dirty="0">
                <a:latin typeface="Calibri" panose="020F0502020204030204" pitchFamily="34" charset="0"/>
                <a:ea typeface="Calibri" panose="020F0502020204030204" pitchFamily="34" charset="0"/>
              </a:rPr>
            </a:br>
            <a:endParaRPr lang="en-US" sz="1800" dirty="0"/>
          </a:p>
        </p:txBody>
      </p:sp>
    </p:spTree>
    <p:extLst>
      <p:ext uri="{BB962C8B-B14F-4D97-AF65-F5344CB8AC3E}">
        <p14:creationId xmlns:p14="http://schemas.microsoft.com/office/powerpoint/2010/main" val="3253952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12601" y="1110343"/>
            <a:ext cx="8365800" cy="707886"/>
          </a:xfrm>
          <a:prstGeom prst="rect">
            <a:avLst/>
          </a:prstGeom>
        </p:spPr>
        <p:txBody>
          <a:bodyPr wrap="square">
            <a:spAutoFit/>
          </a:bodyPr>
          <a:lstStyle/>
          <a:p>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Rectangle 3"/>
          <p:cNvSpPr/>
          <p:nvPr/>
        </p:nvSpPr>
        <p:spPr>
          <a:xfrm>
            <a:off x="1812601" y="808281"/>
            <a:ext cx="8701020" cy="6586418"/>
          </a:xfrm>
          <a:prstGeom prst="rect">
            <a:avLst/>
          </a:prstGeom>
        </p:spPr>
        <p:txBody>
          <a:bodyPr wrap="square">
            <a:spAutoFit/>
          </a:bodyPr>
          <a:lstStyle/>
          <a:p>
            <a:r>
              <a:rPr lang="en-US" sz="1800" b="1" dirty="0">
                <a:latin typeface="Franklin Gothic Book" panose="020B0503020102020204" pitchFamily="34" charset="0"/>
                <a:ea typeface="Calibri" panose="020F0502020204030204" pitchFamily="34" charset="0"/>
              </a:rPr>
              <a:t>Incident Description:</a:t>
            </a:r>
            <a:br>
              <a:rPr lang="en-US" sz="1800" dirty="0">
                <a:latin typeface="Franklin Gothic Book" panose="020B0503020102020204" pitchFamily="34" charset="0"/>
                <a:ea typeface="Calibri" panose="020F0502020204030204" pitchFamily="34" charset="0"/>
              </a:rPr>
            </a:br>
            <a:r>
              <a:rPr lang="en-US" sz="1800" dirty="0">
                <a:latin typeface="Franklin Gothic Book" panose="020B0503020102020204" pitchFamily="34" charset="0"/>
                <a:ea typeface="Calibri" panose="020F0502020204030204" pitchFamily="34" charset="0"/>
              </a:rPr>
              <a:t>Our Customer received an email from who they thought was an individual for the company they had been corresponding with on a $21 million payoff.   Funds were to be wired to facilitate the payoff.  In the email, the bank wire  information had been changed from when they first spoke; however, the customer saw the amount was the same and thought wire instructions were correct and sent the wire.</a:t>
            </a:r>
          </a:p>
          <a:p>
            <a:endParaRPr lang="en-US" sz="1800" dirty="0">
              <a:latin typeface="Franklin Gothic Book" panose="020B0503020102020204" pitchFamily="34" charset="0"/>
            </a:endParaRPr>
          </a:p>
          <a:p>
            <a:r>
              <a:rPr lang="en-US" sz="1800" b="1" dirty="0">
                <a:latin typeface="Franklin Gothic Book" panose="020B0503020102020204" pitchFamily="34" charset="0"/>
              </a:rPr>
              <a:t>Incident Details:</a:t>
            </a:r>
          </a:p>
          <a:p>
            <a:pPr marL="285750" indent="-285750">
              <a:buFont typeface="Arial" panose="020B0604020202020204" pitchFamily="34" charset="0"/>
              <a:buChar char="•"/>
            </a:pPr>
            <a:r>
              <a:rPr lang="en-US" sz="1800" dirty="0">
                <a:latin typeface="Franklin Gothic Book" panose="020B0503020102020204" pitchFamily="34" charset="0"/>
              </a:rPr>
              <a:t>The receiving bank called Frost and questioned the wire because it was such a large amount and unusual amount for the beneficiary.  The receiving bank placed the wire on hold until we could verify.</a:t>
            </a:r>
          </a:p>
          <a:p>
            <a:pPr marL="285750" indent="-285750">
              <a:buFont typeface="Arial" panose="020B0604020202020204" pitchFamily="34" charset="0"/>
              <a:buChar char="•"/>
            </a:pPr>
            <a:r>
              <a:rPr lang="en-US" sz="1800" dirty="0">
                <a:latin typeface="Franklin Gothic Book" panose="020B0503020102020204" pitchFamily="34" charset="0"/>
              </a:rPr>
              <a:t>Frost contacted our  customer numerous times asking if they had verbally verified the wire instructions. The customer insisted that they had and that the instructions were valid.</a:t>
            </a:r>
          </a:p>
          <a:p>
            <a:pPr marL="285750" indent="-285750">
              <a:buFont typeface="Arial" panose="020B0604020202020204" pitchFamily="34" charset="0"/>
              <a:buChar char="•"/>
            </a:pPr>
            <a:r>
              <a:rPr lang="en-US" sz="1800" dirty="0">
                <a:latin typeface="Franklin Gothic Book" panose="020B0503020102020204" pitchFamily="34" charset="0"/>
              </a:rPr>
              <a:t>Frost contacted the receiving bank and shared that the client confirmed the instructions were correct.</a:t>
            </a:r>
          </a:p>
          <a:p>
            <a:pPr marL="285750" indent="-285750">
              <a:buFont typeface="Arial" panose="020B0604020202020204" pitchFamily="34" charset="0"/>
              <a:buChar char="•"/>
            </a:pPr>
            <a:r>
              <a:rPr lang="en-US" sz="1800" dirty="0">
                <a:latin typeface="Franklin Gothic Book" panose="020B0503020102020204" pitchFamily="34" charset="0"/>
              </a:rPr>
              <a:t>90 minutes later the customer called Frost stating that the wire instructions were fraudulent.</a:t>
            </a:r>
          </a:p>
          <a:p>
            <a:pPr marL="285750" indent="-285750">
              <a:buFont typeface="Arial" panose="020B0604020202020204" pitchFamily="34" charset="0"/>
              <a:buChar char="•"/>
            </a:pPr>
            <a:r>
              <a:rPr lang="en-US" sz="1800" dirty="0">
                <a:latin typeface="Franklin Gothic Book" panose="020B0503020102020204" pitchFamily="34" charset="0"/>
              </a:rPr>
              <a:t>Our wire team contacted the receiving bank that this was a fraudulent transaction and requested that the wire be returned.</a:t>
            </a:r>
          </a:p>
          <a:p>
            <a:pPr marL="285750" indent="-285750">
              <a:buFont typeface="Arial" panose="020B0604020202020204" pitchFamily="34" charset="0"/>
              <a:buChar char="•"/>
            </a:pPr>
            <a:r>
              <a:rPr lang="en-US" sz="1800" dirty="0">
                <a:latin typeface="Franklin Gothic Book" panose="020B0503020102020204" pitchFamily="34" charset="0"/>
              </a:rPr>
              <a:t>Funds were returned three-business days later. </a:t>
            </a:r>
            <a:br>
              <a:rPr lang="en-US" sz="1600" dirty="0">
                <a:latin typeface="Franklin Gothic Book" panose="020B0503020102020204" pitchFamily="34" charset="0"/>
              </a:rPr>
            </a:br>
            <a:endParaRPr lang="en-US" sz="1600" dirty="0">
              <a:latin typeface="Franklin Gothic Book" panose="020B0503020102020204" pitchFamily="34" charset="0"/>
            </a:endParaRPr>
          </a:p>
          <a:p>
            <a:endParaRPr lang="en-US" sz="1400" dirty="0">
              <a:latin typeface="Calibri" panose="020F0502020204030204" pitchFamily="34" charset="0"/>
            </a:endParaRPr>
          </a:p>
          <a:p>
            <a:endParaRPr lang="en-US" sz="1400" dirty="0"/>
          </a:p>
        </p:txBody>
      </p:sp>
    </p:spTree>
    <p:extLst>
      <p:ext uri="{BB962C8B-B14F-4D97-AF65-F5344CB8AC3E}">
        <p14:creationId xmlns:p14="http://schemas.microsoft.com/office/powerpoint/2010/main" val="1150804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8000" y="1735150"/>
            <a:ext cx="7322400" cy="707886"/>
          </a:xfrm>
          <a:prstGeom prst="rect">
            <a:avLst/>
          </a:prstGeom>
        </p:spPr>
        <p:txBody>
          <a:bodyPr wrap="square">
            <a:spAutoFit/>
          </a:bodyPr>
          <a:lstStyle/>
          <a:p>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Rectangle 3"/>
          <p:cNvSpPr/>
          <p:nvPr/>
        </p:nvSpPr>
        <p:spPr>
          <a:xfrm>
            <a:off x="2010229" y="986970"/>
            <a:ext cx="8229600" cy="4647426"/>
          </a:xfrm>
          <a:prstGeom prst="rect">
            <a:avLst/>
          </a:prstGeom>
        </p:spPr>
        <p:txBody>
          <a:bodyPr wrap="square">
            <a:spAutoFit/>
          </a:bodyPr>
          <a:lstStyle/>
          <a:p>
            <a:endParaRPr lang="en-US" sz="2000" b="1" dirty="0">
              <a:latin typeface="Franklin Gothic Book" panose="020B0503020102020204" pitchFamily="34" charset="0"/>
              <a:ea typeface="Calibri" panose="020F0502020204030204" pitchFamily="34" charset="0"/>
            </a:endParaRPr>
          </a:p>
          <a:p>
            <a:r>
              <a:rPr lang="en-US" sz="2000" b="1" dirty="0">
                <a:latin typeface="Franklin Gothic Book" panose="020B0503020102020204" pitchFamily="34" charset="0"/>
                <a:ea typeface="Calibri" panose="020F0502020204030204" pitchFamily="34" charset="0"/>
              </a:rPr>
              <a:t>Incident Description:</a:t>
            </a:r>
            <a:endParaRPr lang="en-US" sz="2000" dirty="0">
              <a:latin typeface="Franklin Gothic Book" panose="020B0503020102020204" pitchFamily="34" charset="0"/>
              <a:ea typeface="Calibri" panose="020F0502020204030204" pitchFamily="34" charset="0"/>
            </a:endParaRPr>
          </a:p>
          <a:p>
            <a:r>
              <a:rPr lang="en-US" sz="2000" dirty="0">
                <a:latin typeface="Franklin Gothic Book" panose="020B0503020102020204" pitchFamily="34" charset="0"/>
                <a:ea typeface="Calibri" panose="020F0502020204030204" pitchFamily="34" charset="0"/>
              </a:rPr>
              <a:t>A week after visiting with the customer about Business Email Compromise, the customer remitted a wire that ended up being fraudulent.</a:t>
            </a:r>
            <a:br>
              <a:rPr lang="en-US" sz="2000" dirty="0">
                <a:latin typeface="Franklin Gothic Book" panose="020B0503020102020204" pitchFamily="34" charset="0"/>
                <a:ea typeface="Calibri" panose="020F0502020204030204" pitchFamily="34" charset="0"/>
              </a:rPr>
            </a:br>
            <a:br>
              <a:rPr lang="en-US" sz="2000" dirty="0">
                <a:latin typeface="Franklin Gothic Book" panose="020B0503020102020204" pitchFamily="34" charset="0"/>
                <a:ea typeface="Calibri" panose="020F0502020204030204" pitchFamily="34" charset="0"/>
              </a:rPr>
            </a:br>
            <a:r>
              <a:rPr lang="en-US" sz="2000" b="1" dirty="0">
                <a:latin typeface="Franklin Gothic Book" panose="020B0503020102020204" pitchFamily="34" charset="0"/>
                <a:ea typeface="Calibri" panose="020F0502020204030204" pitchFamily="34" charset="0"/>
              </a:rPr>
              <a:t>Incident Details:</a:t>
            </a:r>
            <a:br>
              <a:rPr lang="en-US" sz="2000" dirty="0">
                <a:latin typeface="Franklin Gothic Book" panose="020B0503020102020204" pitchFamily="34" charset="0"/>
                <a:ea typeface="Calibri" panose="020F0502020204030204" pitchFamily="34" charset="0"/>
              </a:rPr>
            </a:br>
            <a:r>
              <a:rPr lang="en-US" sz="2000" dirty="0">
                <a:latin typeface="Franklin Gothic Book" panose="020B0503020102020204" pitchFamily="34" charset="0"/>
                <a:ea typeface="Calibri" panose="020F0502020204030204" pitchFamily="34" charset="0"/>
              </a:rPr>
              <a:t>Our customer’s business administrator received an email from their Senior Pastor stating “as you know I am out of town and but I need you to wire funds today as noted below.  I’ll get you the details when I return.  The wire was for approximately $4,800.   The wire was sent although the business administrator later shared that at the time he said “this doesn’t feel right” but submitted the wire, nonetheless.  Only after sending the wire did he go back to the original email and noticed the email address was one letter off from the Senior Pastor’s true email address.  He immediately called us.</a:t>
            </a:r>
            <a:br>
              <a:rPr lang="en-US" sz="1600" dirty="0">
                <a:latin typeface="Calibri" panose="020F0502020204030204" pitchFamily="34" charset="0"/>
                <a:ea typeface="Calibri" panose="020F0502020204030204" pitchFamily="34" charset="0"/>
              </a:rPr>
            </a:br>
            <a:endParaRPr lang="en-US" sz="1600" dirty="0"/>
          </a:p>
        </p:txBody>
      </p:sp>
    </p:spTree>
    <p:extLst>
      <p:ext uri="{BB962C8B-B14F-4D97-AF65-F5344CB8AC3E}">
        <p14:creationId xmlns:p14="http://schemas.microsoft.com/office/powerpoint/2010/main" val="3123913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8000" y="1735150"/>
            <a:ext cx="7322400" cy="707886"/>
          </a:xfrm>
          <a:prstGeom prst="rect">
            <a:avLst/>
          </a:prstGeom>
        </p:spPr>
        <p:txBody>
          <a:bodyPr wrap="square">
            <a:spAutoFit/>
          </a:bodyPr>
          <a:lstStyle/>
          <a:p>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Rectangle 3"/>
          <p:cNvSpPr/>
          <p:nvPr/>
        </p:nvSpPr>
        <p:spPr>
          <a:xfrm>
            <a:off x="1832100" y="1258097"/>
            <a:ext cx="8539017" cy="584775"/>
          </a:xfrm>
          <a:prstGeom prst="rect">
            <a:avLst/>
          </a:prstGeom>
        </p:spPr>
        <p:txBody>
          <a:bodyPr wrap="square">
            <a:spAutoFit/>
          </a:bodyPr>
          <a:lstStyle/>
          <a:p>
            <a:pPr algn="ctr"/>
            <a:r>
              <a:rPr lang="en-US" sz="1600" dirty="0">
                <a:latin typeface="Calibri" panose="020F0502020204030204" pitchFamily="34" charset="0"/>
                <a:ea typeface="Calibri" panose="020F0502020204030204" pitchFamily="34" charset="0"/>
              </a:rPr>
              <a:t>!</a:t>
            </a:r>
            <a:br>
              <a:rPr lang="en-US" sz="1600" dirty="0">
                <a:latin typeface="Calibri" panose="020F0502020204030204" pitchFamily="34" charset="0"/>
                <a:ea typeface="Calibri" panose="020F0502020204030204" pitchFamily="34" charset="0"/>
              </a:rPr>
            </a:br>
            <a:endParaRPr lang="en-US" sz="1600" dirty="0"/>
          </a:p>
        </p:txBody>
      </p:sp>
      <p:pic>
        <p:nvPicPr>
          <p:cNvPr id="6" name="Picture 5">
            <a:extLst>
              <a:ext uri="{FF2B5EF4-FFF2-40B4-BE49-F238E27FC236}">
                <a16:creationId xmlns:a16="http://schemas.microsoft.com/office/drawing/2014/main" id="{9E6C5E72-E52A-4D61-502E-D442C006F3B5}"/>
              </a:ext>
            </a:extLst>
          </p:cNvPr>
          <p:cNvPicPr>
            <a:picLocks noChangeAspect="1"/>
          </p:cNvPicPr>
          <p:nvPr/>
        </p:nvPicPr>
        <p:blipFill>
          <a:blip r:embed="rId3"/>
          <a:stretch>
            <a:fillRect/>
          </a:stretch>
        </p:blipFill>
        <p:spPr>
          <a:xfrm>
            <a:off x="2005323" y="2274593"/>
            <a:ext cx="8539017" cy="2140373"/>
          </a:xfrm>
          <a:prstGeom prst="rect">
            <a:avLst/>
          </a:prstGeom>
        </p:spPr>
      </p:pic>
      <p:sp>
        <p:nvSpPr>
          <p:cNvPr id="7" name="TextBox 6">
            <a:extLst>
              <a:ext uri="{FF2B5EF4-FFF2-40B4-BE49-F238E27FC236}">
                <a16:creationId xmlns:a16="http://schemas.microsoft.com/office/drawing/2014/main" id="{4F182295-2D87-8F08-90D4-13F5ABDBF400}"/>
              </a:ext>
            </a:extLst>
          </p:cNvPr>
          <p:cNvSpPr txBox="1"/>
          <p:nvPr/>
        </p:nvSpPr>
        <p:spPr>
          <a:xfrm>
            <a:off x="2005323" y="1186157"/>
            <a:ext cx="6787499" cy="646331"/>
          </a:xfrm>
          <a:prstGeom prst="rect">
            <a:avLst/>
          </a:prstGeom>
          <a:noFill/>
        </p:spPr>
        <p:txBody>
          <a:bodyPr wrap="square" rtlCol="0">
            <a:spAutoFit/>
          </a:bodyPr>
          <a:lstStyle/>
          <a:p>
            <a:r>
              <a:rPr lang="en-US" sz="3600" dirty="0">
                <a:solidFill>
                  <a:schemeClr val="accent1">
                    <a:lumMod val="75000"/>
                  </a:schemeClr>
                </a:solidFill>
                <a:latin typeface="Franklin Gothic Book" panose="020B0503020102020204" pitchFamily="34" charset="0"/>
              </a:rPr>
              <a:t>And just when you think it’s safe…</a:t>
            </a:r>
          </a:p>
        </p:txBody>
      </p:sp>
    </p:spTree>
    <p:extLst>
      <p:ext uri="{BB962C8B-B14F-4D97-AF65-F5344CB8AC3E}">
        <p14:creationId xmlns:p14="http://schemas.microsoft.com/office/powerpoint/2010/main" val="1267635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2420504"/>
            <a:ext cx="8423910" cy="2140066"/>
          </a:xfrm>
        </p:spPr>
        <p:txBody>
          <a:bodyPr>
            <a:noAutofit/>
          </a:bodyPr>
          <a:lstStyle/>
          <a:p>
            <a:r>
              <a:rPr lang="en-US" sz="6600" dirty="0">
                <a:latin typeface="Franklin Gothic Demi" panose="020B0703020102020204" pitchFamily="34" charset="0"/>
              </a:rPr>
              <a:t>How to Protect your Business</a:t>
            </a:r>
          </a:p>
        </p:txBody>
      </p:sp>
    </p:spTree>
    <p:extLst>
      <p:ext uri="{BB962C8B-B14F-4D97-AF65-F5344CB8AC3E}">
        <p14:creationId xmlns:p14="http://schemas.microsoft.com/office/powerpoint/2010/main" val="2818450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918282" y="1198399"/>
            <a:ext cx="8705850" cy="4330700"/>
          </a:xfrm>
          <a:prstGeom prst="rect">
            <a:avLst/>
          </a:prstGeom>
        </p:spPr>
        <p:txBody>
          <a:bodyPr>
            <a:normAutofit fontScale="25000" lnSpcReduction="20000"/>
          </a:bodyPr>
          <a:lstStyle/>
          <a:p>
            <a:pPr marL="0" indent="0" algn="ctr">
              <a:lnSpc>
                <a:spcPct val="100000"/>
              </a:lnSpc>
              <a:spcBef>
                <a:spcPts val="900"/>
              </a:spcBef>
              <a:spcAft>
                <a:spcPts val="900"/>
              </a:spcAft>
              <a:buNone/>
            </a:pPr>
            <a:endParaRPr lang="en-US" sz="3300" b="1" dirty="0">
              <a:solidFill>
                <a:srgbClr val="0070C0"/>
              </a:solidFill>
              <a:latin typeface="Century" panose="02040604050505020304" pitchFamily="18" charset="0"/>
            </a:endParaRPr>
          </a:p>
          <a:p>
            <a:pPr marL="285750" indent="-285750">
              <a:lnSpc>
                <a:spcPct val="100000"/>
              </a:lnSpc>
              <a:spcBef>
                <a:spcPts val="900"/>
              </a:spcBef>
              <a:spcAft>
                <a:spcPts val="900"/>
              </a:spcAft>
              <a:buFont typeface="Arial" panose="020B0604020202020204" pitchFamily="34" charset="0"/>
              <a:buChar char="•"/>
            </a:pPr>
            <a:endParaRPr lang="en-US" sz="9600" dirty="0">
              <a:solidFill>
                <a:schemeClr val="tx1">
                  <a:lumMod val="95000"/>
                  <a:lumOff val="5000"/>
                </a:schemeClr>
              </a:solidFill>
              <a:latin typeface="Franklin Gothic Book" panose="020B0503020102020204" pitchFamily="34" charset="0"/>
            </a:endParaRPr>
          </a:p>
          <a:p>
            <a:pPr marL="285750" indent="-285750">
              <a:lnSpc>
                <a:spcPct val="100000"/>
              </a:lnSpc>
              <a:spcBef>
                <a:spcPts val="900"/>
              </a:spcBef>
              <a:spcAft>
                <a:spcPts val="900"/>
              </a:spcAft>
              <a:buFont typeface="Arial" panose="020B0604020202020204" pitchFamily="34" charset="0"/>
              <a:buChar char="•"/>
            </a:pPr>
            <a:r>
              <a:rPr lang="en-US" sz="9600" dirty="0">
                <a:solidFill>
                  <a:schemeClr val="tx1">
                    <a:lumMod val="95000"/>
                    <a:lumOff val="5000"/>
                  </a:schemeClr>
                </a:solidFill>
                <a:latin typeface="Franklin Gothic Book" panose="020B0503020102020204" pitchFamily="34" charset="0"/>
              </a:rPr>
              <a:t>Top-down buy-in from board and staff</a:t>
            </a:r>
          </a:p>
          <a:p>
            <a:pPr marL="285750" indent="-285750">
              <a:lnSpc>
                <a:spcPct val="100000"/>
              </a:lnSpc>
              <a:spcBef>
                <a:spcPts val="900"/>
              </a:spcBef>
              <a:spcAft>
                <a:spcPts val="900"/>
              </a:spcAft>
              <a:buFont typeface="Arial" panose="020B0604020202020204" pitchFamily="34" charset="0"/>
              <a:buChar char="•"/>
            </a:pPr>
            <a:r>
              <a:rPr lang="en-US" sz="9600" dirty="0">
                <a:solidFill>
                  <a:schemeClr val="tx1">
                    <a:lumMod val="95000"/>
                    <a:lumOff val="5000"/>
                  </a:schemeClr>
                </a:solidFill>
                <a:latin typeface="Franklin Gothic Book" panose="020B0503020102020204" pitchFamily="34" charset="0"/>
              </a:rPr>
              <a:t>Make risk-based decisions</a:t>
            </a:r>
          </a:p>
          <a:p>
            <a:pPr marL="285750" indent="-285750">
              <a:lnSpc>
                <a:spcPct val="100000"/>
              </a:lnSpc>
              <a:spcBef>
                <a:spcPts val="900"/>
              </a:spcBef>
              <a:spcAft>
                <a:spcPts val="900"/>
              </a:spcAft>
              <a:buFont typeface="Arial" panose="020B0604020202020204" pitchFamily="34" charset="0"/>
              <a:buChar char="•"/>
            </a:pPr>
            <a:r>
              <a:rPr lang="en-US" sz="9600" dirty="0">
                <a:solidFill>
                  <a:schemeClr val="tx1">
                    <a:lumMod val="95000"/>
                    <a:lumOff val="5000"/>
                  </a:schemeClr>
                </a:solidFill>
                <a:latin typeface="Franklin Gothic Book" panose="020B0503020102020204" pitchFamily="34" charset="0"/>
              </a:rPr>
              <a:t>Have an expert on staff or available for consultation</a:t>
            </a:r>
          </a:p>
          <a:p>
            <a:pPr marL="285750" indent="-285750">
              <a:lnSpc>
                <a:spcPct val="100000"/>
              </a:lnSpc>
              <a:spcBef>
                <a:spcPts val="900"/>
              </a:spcBef>
              <a:spcAft>
                <a:spcPts val="900"/>
              </a:spcAft>
              <a:buFont typeface="Arial" panose="020B0604020202020204" pitchFamily="34" charset="0"/>
              <a:buChar char="•"/>
            </a:pPr>
            <a:r>
              <a:rPr lang="en-US" sz="9600" dirty="0">
                <a:solidFill>
                  <a:schemeClr val="tx1">
                    <a:lumMod val="95000"/>
                    <a:lumOff val="5000"/>
                  </a:schemeClr>
                </a:solidFill>
                <a:latin typeface="Franklin Gothic Book" panose="020B0503020102020204" pitchFamily="34" charset="0"/>
              </a:rPr>
              <a:t>Have cyber policies &amp; procedures</a:t>
            </a:r>
          </a:p>
          <a:p>
            <a:pPr marL="285750" indent="-285750">
              <a:lnSpc>
                <a:spcPct val="100000"/>
              </a:lnSpc>
              <a:spcBef>
                <a:spcPts val="900"/>
              </a:spcBef>
              <a:spcAft>
                <a:spcPts val="900"/>
              </a:spcAft>
            </a:pPr>
            <a:r>
              <a:rPr lang="en-US" sz="9600" dirty="0">
                <a:latin typeface="Franklin Gothic Book" panose="020B0503020102020204" pitchFamily="34" charset="0"/>
              </a:rPr>
              <a:t>Have appropriate cyber security software</a:t>
            </a:r>
          </a:p>
          <a:p>
            <a:pPr marL="285750" indent="-285750">
              <a:lnSpc>
                <a:spcPct val="100000"/>
              </a:lnSpc>
              <a:spcBef>
                <a:spcPts val="900"/>
              </a:spcBef>
              <a:spcAft>
                <a:spcPts val="900"/>
              </a:spcAft>
              <a:buFont typeface="Arial" panose="020B0604020202020204" pitchFamily="34" charset="0"/>
              <a:buChar char="•"/>
            </a:pPr>
            <a:r>
              <a:rPr lang="en-US" sz="9600" dirty="0">
                <a:solidFill>
                  <a:schemeClr val="tx1">
                    <a:lumMod val="95000"/>
                    <a:lumOff val="5000"/>
                  </a:schemeClr>
                </a:solidFill>
                <a:latin typeface="Franklin Gothic Book" panose="020B0503020102020204" pitchFamily="34" charset="0"/>
              </a:rPr>
              <a:t>Have an action plan</a:t>
            </a:r>
          </a:p>
          <a:p>
            <a:pPr marL="285750" indent="-285750">
              <a:lnSpc>
                <a:spcPct val="100000"/>
              </a:lnSpc>
              <a:spcBef>
                <a:spcPts val="900"/>
              </a:spcBef>
              <a:spcAft>
                <a:spcPts val="900"/>
              </a:spcAft>
              <a:buFont typeface="Arial" panose="020B0604020202020204" pitchFamily="34" charset="0"/>
              <a:buChar char="•"/>
            </a:pPr>
            <a:r>
              <a:rPr lang="en-US" sz="9600" dirty="0">
                <a:solidFill>
                  <a:schemeClr val="tx1">
                    <a:lumMod val="95000"/>
                    <a:lumOff val="5000"/>
                  </a:schemeClr>
                </a:solidFill>
                <a:latin typeface="Franklin Gothic Book" panose="020B0503020102020204" pitchFamily="34" charset="0"/>
              </a:rPr>
              <a:t>Back up your data</a:t>
            </a:r>
          </a:p>
          <a:p>
            <a:pPr>
              <a:lnSpc>
                <a:spcPct val="100000"/>
              </a:lnSpc>
              <a:spcBef>
                <a:spcPts val="900"/>
              </a:spcBef>
              <a:spcAft>
                <a:spcPts val="900"/>
              </a:spcAft>
            </a:pPr>
            <a:endParaRPr lang="en-US" sz="3300" b="1" dirty="0">
              <a:solidFill>
                <a:srgbClr val="0070C0"/>
              </a:solidFill>
              <a:latin typeface="Century" panose="02040604050505020304" pitchFamily="18" charset="0"/>
            </a:endParaRPr>
          </a:p>
        </p:txBody>
      </p:sp>
      <p:sp>
        <p:nvSpPr>
          <p:cNvPr id="3" name="TextBox 2">
            <a:extLst>
              <a:ext uri="{FF2B5EF4-FFF2-40B4-BE49-F238E27FC236}">
                <a16:creationId xmlns:a16="http://schemas.microsoft.com/office/drawing/2014/main" id="{F6B0C9CD-E4F2-2C7B-CA90-682CD31B8C4F}"/>
              </a:ext>
            </a:extLst>
          </p:cNvPr>
          <p:cNvSpPr txBox="1"/>
          <p:nvPr/>
        </p:nvSpPr>
        <p:spPr>
          <a:xfrm>
            <a:off x="1859560" y="1132515"/>
            <a:ext cx="4001865" cy="584775"/>
          </a:xfrm>
          <a:prstGeom prst="rect">
            <a:avLst/>
          </a:prstGeom>
          <a:noFill/>
        </p:spPr>
        <p:txBody>
          <a:bodyPr wrap="square" rtlCol="0">
            <a:spAutoFit/>
          </a:bodyPr>
          <a:lstStyle/>
          <a:p>
            <a:r>
              <a:rPr lang="en-US" sz="3200" b="1" dirty="0">
                <a:latin typeface="Franklin Gothic Book" panose="020B0503020102020204" pitchFamily="34" charset="0"/>
              </a:rPr>
              <a:t>Recommended Steps</a:t>
            </a:r>
            <a:r>
              <a:rPr lang="en-US" sz="3200" b="1" dirty="0"/>
              <a:t>:</a:t>
            </a:r>
          </a:p>
        </p:txBody>
      </p:sp>
    </p:spTree>
    <p:extLst>
      <p:ext uri="{BB962C8B-B14F-4D97-AF65-F5344CB8AC3E}">
        <p14:creationId xmlns:p14="http://schemas.microsoft.com/office/powerpoint/2010/main" val="2752181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809225" y="2062465"/>
            <a:ext cx="8705850" cy="4330700"/>
          </a:xfrm>
          <a:prstGeom prst="rect">
            <a:avLst/>
          </a:prstGeom>
        </p:spPr>
        <p:txBody>
          <a:bodyPr>
            <a:normAutofit lnSpcReduction="10000"/>
          </a:bodyPr>
          <a:lstStyle/>
          <a:p>
            <a:pPr>
              <a:lnSpc>
                <a:spcPct val="100000"/>
              </a:lnSpc>
              <a:spcBef>
                <a:spcPts val="900"/>
              </a:spcBef>
              <a:spcAft>
                <a:spcPts val="900"/>
              </a:spcAft>
            </a:pPr>
            <a:r>
              <a:rPr lang="en-US" sz="2400" dirty="0">
                <a:latin typeface="Franklin Gothic Book" panose="020B0503020102020204" pitchFamily="34" charset="0"/>
              </a:rPr>
              <a:t>Turn off “out-of- office” message for key personnel.</a:t>
            </a:r>
          </a:p>
          <a:p>
            <a:pPr>
              <a:lnSpc>
                <a:spcPct val="100000"/>
              </a:lnSpc>
              <a:spcBef>
                <a:spcPts val="900"/>
              </a:spcBef>
              <a:spcAft>
                <a:spcPts val="900"/>
              </a:spcAft>
            </a:pPr>
            <a:r>
              <a:rPr lang="en-US" sz="2400" dirty="0">
                <a:latin typeface="Franklin Gothic Book" panose="020B0503020102020204" pitchFamily="34" charset="0"/>
              </a:rPr>
              <a:t>Protect your computer hardware:</a:t>
            </a:r>
          </a:p>
          <a:p>
            <a:pPr marL="0" indent="0">
              <a:lnSpc>
                <a:spcPct val="100000"/>
              </a:lnSpc>
              <a:spcBef>
                <a:spcPts val="900"/>
              </a:spcBef>
              <a:spcAft>
                <a:spcPts val="900"/>
              </a:spcAft>
              <a:buNone/>
            </a:pPr>
            <a:r>
              <a:rPr lang="en-US" sz="2400" dirty="0">
                <a:latin typeface="Franklin Gothic Book" panose="020B0503020102020204" pitchFamily="34" charset="0"/>
              </a:rPr>
              <a:t>	- Locked doors &amp; security cameras </a:t>
            </a:r>
          </a:p>
          <a:p>
            <a:pPr marL="0" indent="0">
              <a:lnSpc>
                <a:spcPct val="100000"/>
              </a:lnSpc>
              <a:spcBef>
                <a:spcPts val="900"/>
              </a:spcBef>
              <a:spcAft>
                <a:spcPts val="900"/>
              </a:spcAft>
              <a:buNone/>
            </a:pPr>
            <a:r>
              <a:rPr lang="en-US" sz="2400" dirty="0">
                <a:latin typeface="Franklin Gothic Book" panose="020B0503020102020204" pitchFamily="34" charset="0"/>
              </a:rPr>
              <a:t>	- Have dedicated PCs for certain tasks</a:t>
            </a:r>
          </a:p>
          <a:p>
            <a:pPr marL="0" indent="0">
              <a:lnSpc>
                <a:spcPct val="100000"/>
              </a:lnSpc>
              <a:spcBef>
                <a:spcPts val="900"/>
              </a:spcBef>
              <a:spcAft>
                <a:spcPts val="900"/>
              </a:spcAft>
              <a:buNone/>
            </a:pPr>
            <a:r>
              <a:rPr lang="en-US" sz="2400" dirty="0">
                <a:latin typeface="Franklin Gothic Book" panose="020B0503020102020204" pitchFamily="34" charset="0"/>
              </a:rPr>
              <a:t>	- Regularly inventory your hardware</a:t>
            </a:r>
          </a:p>
          <a:p>
            <a:pPr>
              <a:lnSpc>
                <a:spcPct val="100000"/>
              </a:lnSpc>
              <a:spcBef>
                <a:spcPts val="900"/>
              </a:spcBef>
              <a:spcAft>
                <a:spcPts val="900"/>
              </a:spcAft>
            </a:pPr>
            <a:r>
              <a:rPr lang="en-US" sz="2400" dirty="0">
                <a:latin typeface="Franklin Gothic Book" panose="020B0503020102020204" pitchFamily="34" charset="0"/>
              </a:rPr>
              <a:t>Have cyber training on password management and suspicious emails and links.</a:t>
            </a:r>
          </a:p>
          <a:p>
            <a:pPr>
              <a:lnSpc>
                <a:spcPct val="100000"/>
              </a:lnSpc>
              <a:spcBef>
                <a:spcPts val="900"/>
              </a:spcBef>
              <a:spcAft>
                <a:spcPts val="900"/>
              </a:spcAft>
            </a:pPr>
            <a:r>
              <a:rPr lang="en-US" sz="2400" b="1" dirty="0">
                <a:solidFill>
                  <a:schemeClr val="tx1">
                    <a:lumMod val="95000"/>
                    <a:lumOff val="5000"/>
                  </a:schemeClr>
                </a:solidFill>
                <a:latin typeface="Franklin Gothic Book" panose="020B0503020102020204" pitchFamily="34" charset="0"/>
              </a:rPr>
              <a:t>Cyber insurance</a:t>
            </a:r>
          </a:p>
          <a:p>
            <a:pPr>
              <a:lnSpc>
                <a:spcPct val="100000"/>
              </a:lnSpc>
              <a:spcBef>
                <a:spcPts val="900"/>
              </a:spcBef>
              <a:spcAft>
                <a:spcPts val="900"/>
              </a:spcAft>
            </a:pPr>
            <a:endParaRPr lang="en-US" sz="2400" dirty="0">
              <a:latin typeface="Franklin Gothic Book" panose="020B0503020102020204" pitchFamily="34" charset="0"/>
            </a:endParaRPr>
          </a:p>
          <a:p>
            <a:pPr>
              <a:lnSpc>
                <a:spcPct val="100000"/>
              </a:lnSpc>
              <a:spcBef>
                <a:spcPts val="900"/>
              </a:spcBef>
              <a:spcAft>
                <a:spcPts val="900"/>
              </a:spcAft>
            </a:pPr>
            <a:endParaRPr lang="en-US" sz="2400" dirty="0">
              <a:latin typeface="Franklin Gothic Book" panose="020B0503020102020204" pitchFamily="34" charset="0"/>
            </a:endParaRPr>
          </a:p>
          <a:p>
            <a:pPr marL="285750" indent="-285750">
              <a:lnSpc>
                <a:spcPct val="100000"/>
              </a:lnSpc>
              <a:spcBef>
                <a:spcPts val="900"/>
              </a:spcBef>
              <a:spcAft>
                <a:spcPts val="900"/>
              </a:spcAft>
              <a:buFont typeface="Arial" panose="020B0604020202020204" pitchFamily="34" charset="0"/>
              <a:buChar char="•"/>
            </a:pPr>
            <a:endParaRPr lang="en-US" sz="9600" dirty="0">
              <a:solidFill>
                <a:schemeClr val="tx1">
                  <a:lumMod val="95000"/>
                  <a:lumOff val="5000"/>
                </a:schemeClr>
              </a:solidFill>
              <a:latin typeface="Franklin Gothic Book" panose="020B0503020102020204" pitchFamily="34" charset="0"/>
            </a:endParaRPr>
          </a:p>
          <a:p>
            <a:pPr>
              <a:lnSpc>
                <a:spcPct val="100000"/>
              </a:lnSpc>
              <a:spcBef>
                <a:spcPts val="900"/>
              </a:spcBef>
              <a:spcAft>
                <a:spcPts val="900"/>
              </a:spcAft>
            </a:pPr>
            <a:endParaRPr lang="en-US" sz="3300" b="1" dirty="0">
              <a:solidFill>
                <a:srgbClr val="0070C0"/>
              </a:solidFill>
              <a:latin typeface="Century" panose="02040604050505020304" pitchFamily="18" charset="0"/>
            </a:endParaRPr>
          </a:p>
        </p:txBody>
      </p:sp>
      <p:sp>
        <p:nvSpPr>
          <p:cNvPr id="3" name="TextBox 2">
            <a:extLst>
              <a:ext uri="{FF2B5EF4-FFF2-40B4-BE49-F238E27FC236}">
                <a16:creationId xmlns:a16="http://schemas.microsoft.com/office/drawing/2014/main" id="{F6B0C9CD-E4F2-2C7B-CA90-682CD31B8C4F}"/>
              </a:ext>
            </a:extLst>
          </p:cNvPr>
          <p:cNvSpPr txBox="1"/>
          <p:nvPr/>
        </p:nvSpPr>
        <p:spPr>
          <a:xfrm>
            <a:off x="1893115" y="1266739"/>
            <a:ext cx="5142818" cy="584775"/>
          </a:xfrm>
          <a:prstGeom prst="rect">
            <a:avLst/>
          </a:prstGeom>
          <a:noFill/>
        </p:spPr>
        <p:txBody>
          <a:bodyPr wrap="square" rtlCol="0">
            <a:spAutoFit/>
          </a:bodyPr>
          <a:lstStyle/>
          <a:p>
            <a:r>
              <a:rPr lang="en-US" sz="3200" b="1" dirty="0">
                <a:latin typeface="Franklin Gothic Book" panose="020B0503020102020204" pitchFamily="34" charset="0"/>
              </a:rPr>
              <a:t>Recommended Steps (</a:t>
            </a:r>
            <a:r>
              <a:rPr lang="en-US" sz="3200" b="1" dirty="0" err="1">
                <a:latin typeface="Franklin Gothic Book" panose="020B0503020102020204" pitchFamily="34" charset="0"/>
              </a:rPr>
              <a:t>con’t</a:t>
            </a:r>
            <a:r>
              <a:rPr lang="en-US" sz="3200" b="1" dirty="0">
                <a:latin typeface="Franklin Gothic Book" panose="020B0503020102020204" pitchFamily="34" charset="0"/>
              </a:rPr>
              <a:t>):</a:t>
            </a:r>
          </a:p>
        </p:txBody>
      </p:sp>
    </p:spTree>
    <p:extLst>
      <p:ext uri="{BB962C8B-B14F-4D97-AF65-F5344CB8AC3E}">
        <p14:creationId xmlns:p14="http://schemas.microsoft.com/office/powerpoint/2010/main" val="2274468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2779" y="988820"/>
            <a:ext cx="8360228" cy="1354217"/>
          </a:xfrm>
          <a:prstGeom prst="rect">
            <a:avLst/>
          </a:prstGeom>
        </p:spPr>
        <p:txBody>
          <a:bodyPr wrap="square">
            <a:spAutoFit/>
          </a:bodyPr>
          <a:lstStyle/>
          <a:p>
            <a:pPr algn="ctr"/>
            <a:r>
              <a:rPr lang="en-US" sz="4400" dirty="0">
                <a:latin typeface="Franklin Gothic Book" panose="020B0503020102020204" pitchFamily="34" charset="0"/>
              </a:rPr>
              <a:t>Cyber Insurance</a:t>
            </a:r>
          </a:p>
          <a:p>
            <a:endParaRPr lang="en-US" sz="1000" dirty="0">
              <a:latin typeface="Franklin Gothic Book" panose="020B0503020102020204" pitchFamily="34" charset="0"/>
            </a:endParaRPr>
          </a:p>
          <a:p>
            <a:endParaRPr lang="en-US" sz="2800" dirty="0">
              <a:latin typeface="Franklin Gothic Book" panose="020B0503020102020204" pitchFamily="34" charset="0"/>
            </a:endParaRPr>
          </a:p>
        </p:txBody>
      </p:sp>
      <p:sp>
        <p:nvSpPr>
          <p:cNvPr id="4" name="TextBox 3">
            <a:extLst>
              <a:ext uri="{FF2B5EF4-FFF2-40B4-BE49-F238E27FC236}">
                <a16:creationId xmlns:a16="http://schemas.microsoft.com/office/drawing/2014/main" id="{4F3BB16E-2852-3579-F567-EF801E6218EB}"/>
              </a:ext>
            </a:extLst>
          </p:cNvPr>
          <p:cNvSpPr txBox="1"/>
          <p:nvPr/>
        </p:nvSpPr>
        <p:spPr>
          <a:xfrm>
            <a:off x="1792780" y="1905001"/>
            <a:ext cx="8606441" cy="4524315"/>
          </a:xfrm>
          <a:prstGeom prst="rect">
            <a:avLst/>
          </a:prstGeom>
          <a:noFill/>
        </p:spPr>
        <p:txBody>
          <a:bodyPr wrap="square" rtlCol="0">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800" b="1" dirty="0">
                <a:effectLst/>
                <a:latin typeface="Calibri" panose="020F0502020204030204" pitchFamily="34" charset="0"/>
                <a:ea typeface="Calibri" panose="020F0502020204030204" pitchFamily="34" charset="0"/>
              </a:rPr>
              <a:t>Key Components of a Good Cyber Policy </a:t>
            </a:r>
          </a:p>
          <a:p>
            <a:pPr marL="0" marR="0" algn="ctr">
              <a:spcBef>
                <a:spcPts val="0"/>
              </a:spcBef>
              <a:spcAft>
                <a:spcPts val="0"/>
              </a:spcAft>
            </a:pPr>
            <a:r>
              <a:rPr lang="en-US" sz="2800" b="1" dirty="0">
                <a:effectLst/>
                <a:latin typeface="Calibri" panose="020F0502020204030204" pitchFamily="34" charset="0"/>
                <a:ea typeface="Calibri" panose="020F0502020204030204" pitchFamily="34" charset="0"/>
              </a:rPr>
              <a:t>First Party Coverages</a:t>
            </a:r>
          </a:p>
          <a:p>
            <a:pPr marL="0" marR="0" algn="ctr">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rPr>
              <a:t>Notification and Credit Monitoring Costs</a:t>
            </a: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rPr>
              <a:t>Cyber Extortion Fees (Ransome)</a:t>
            </a: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rPr>
              <a:t>First dollar coverage for a breach coach</a:t>
            </a: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rPr>
              <a:t>IT Forensic Costs</a:t>
            </a: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rPr>
              <a:t>Data Recovery Costs, Software Restoration</a:t>
            </a: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rPr>
              <a:t>Business Income</a:t>
            </a:r>
            <a:endParaRPr lang="en-US" sz="2800" dirty="0">
              <a:effectLst/>
              <a:latin typeface="Calibri" panose="020F0502020204030204" pitchFamily="34" charset="0"/>
              <a:ea typeface="Calibri" panose="020F0502020204030204" pitchFamily="34" charset="0"/>
            </a:endParaRPr>
          </a:p>
          <a:p>
            <a:endParaRPr lang="en-US" sz="1800" dirty="0"/>
          </a:p>
        </p:txBody>
      </p:sp>
    </p:spTree>
    <p:extLst>
      <p:ext uri="{BB962C8B-B14F-4D97-AF65-F5344CB8AC3E}">
        <p14:creationId xmlns:p14="http://schemas.microsoft.com/office/powerpoint/2010/main" val="2494451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B2CBA-1663-294F-B834-9D4EAB816CCC}"/>
              </a:ext>
            </a:extLst>
          </p:cNvPr>
          <p:cNvSpPr>
            <a:spLocks noGrp="1"/>
          </p:cNvSpPr>
          <p:nvPr>
            <p:ph type="title"/>
          </p:nvPr>
        </p:nvSpPr>
        <p:spPr>
          <a:xfrm>
            <a:off x="464127" y="140997"/>
            <a:ext cx="10515600" cy="1524996"/>
          </a:xfrm>
        </p:spPr>
        <p:txBody>
          <a:bodyPr/>
          <a:lstStyle/>
          <a:p>
            <a:r>
              <a:rPr lang="en-US" dirty="0"/>
              <a:t>Lucas LaChance, CPA, CIA</a:t>
            </a:r>
            <a:br>
              <a:rPr lang="en-US" dirty="0"/>
            </a:br>
            <a:r>
              <a:rPr lang="en-US" sz="2800" dirty="0">
                <a:solidFill>
                  <a:srgbClr val="8C3B19"/>
                </a:solidFill>
              </a:rPr>
              <a:t>Partner, Practice Growth</a:t>
            </a:r>
          </a:p>
        </p:txBody>
      </p:sp>
      <p:sp>
        <p:nvSpPr>
          <p:cNvPr id="4" name="Slide Number Placeholder 3">
            <a:extLst>
              <a:ext uri="{FF2B5EF4-FFF2-40B4-BE49-F238E27FC236}">
                <a16:creationId xmlns:a16="http://schemas.microsoft.com/office/drawing/2014/main" id="{552B209B-AF6C-7940-B590-85C05E7433FC}"/>
              </a:ext>
            </a:extLst>
          </p:cNvPr>
          <p:cNvSpPr>
            <a:spLocks noGrp="1"/>
          </p:cNvSpPr>
          <p:nvPr>
            <p:ph type="sldNum" sz="quarter" idx="10"/>
          </p:nvPr>
        </p:nvSpPr>
        <p:spPr/>
        <p:txBody>
          <a:bodyPr/>
          <a:lstStyle/>
          <a:p>
            <a:r>
              <a:rPr lang="en-US" dirty="0"/>
              <a:t>2</a:t>
            </a:r>
          </a:p>
        </p:txBody>
      </p:sp>
      <p:pic>
        <p:nvPicPr>
          <p:cNvPr id="5" name="Content Placeholder 10">
            <a:extLst>
              <a:ext uri="{FF2B5EF4-FFF2-40B4-BE49-F238E27FC236}">
                <a16:creationId xmlns:a16="http://schemas.microsoft.com/office/drawing/2014/main" id="{835963FA-B9B1-7745-9044-D6E595D9FA72}"/>
              </a:ext>
            </a:extLst>
          </p:cNvPr>
          <p:cNvPicPr>
            <a:picLocks noGrp="1" noChangeAspect="1"/>
          </p:cNvPicPr>
          <p:nvPr>
            <p:ph sz="half" idx="1"/>
          </p:nvPr>
        </p:nvPicPr>
        <p:blipFill rotWithShape="1">
          <a:blip r:embed="rId3"/>
          <a:srcRect b="10988"/>
          <a:stretch/>
        </p:blipFill>
        <p:spPr>
          <a:xfrm>
            <a:off x="617238" y="1985405"/>
            <a:ext cx="1796538" cy="2398706"/>
          </a:xfrm>
          <a:ln w="38100">
            <a:solidFill>
              <a:schemeClr val="tx1"/>
            </a:solidFill>
          </a:ln>
        </p:spPr>
      </p:pic>
      <p:sp>
        <p:nvSpPr>
          <p:cNvPr id="6" name="Content Placeholder 8">
            <a:extLst>
              <a:ext uri="{FF2B5EF4-FFF2-40B4-BE49-F238E27FC236}">
                <a16:creationId xmlns:a16="http://schemas.microsoft.com/office/drawing/2014/main" id="{53727AAB-79EA-AB47-A4D2-8BCA9EFE2394}"/>
              </a:ext>
            </a:extLst>
          </p:cNvPr>
          <p:cNvSpPr txBox="1">
            <a:spLocks/>
          </p:cNvSpPr>
          <p:nvPr/>
        </p:nvSpPr>
        <p:spPr>
          <a:xfrm>
            <a:off x="2847535" y="4735732"/>
            <a:ext cx="2293214" cy="721834"/>
          </a:xfrm>
          <a:prstGeom prst="rect">
            <a:avLst/>
          </a:prstGeom>
        </p:spPr>
        <p:txBody>
          <a:bodyPr>
            <a:normAutofit/>
          </a:bodyPr>
          <a:lstStyle>
            <a:lvl1pPr marL="228600" indent="-228600" algn="just" defTabSz="914400" rtl="0" eaLnBrk="1" latinLnBrk="0" hangingPunct="1">
              <a:lnSpc>
                <a:spcPct val="100000"/>
              </a:lnSpc>
              <a:spcBef>
                <a:spcPts val="1000"/>
              </a:spcBef>
              <a:buFont typeface="Arial"/>
              <a:buChar char="•"/>
              <a:defRPr sz="2800" b="0" i="0" kern="1200">
                <a:solidFill>
                  <a:schemeClr val="accent6"/>
                </a:solidFill>
                <a:latin typeface="Franklin Gothic Book" charset="0"/>
                <a:ea typeface="Franklin Gothic Book" charset="0"/>
                <a:cs typeface="Franklin Gothic Book" charset="0"/>
              </a:defRPr>
            </a:lvl1pPr>
            <a:lvl2pPr marL="685800" indent="-228600" algn="just" defTabSz="914400" rtl="0" eaLnBrk="1" latinLnBrk="0" hangingPunct="1">
              <a:lnSpc>
                <a:spcPct val="100000"/>
              </a:lnSpc>
              <a:spcBef>
                <a:spcPts val="500"/>
              </a:spcBef>
              <a:buFont typeface="Arial"/>
              <a:buChar char="•"/>
              <a:defRPr sz="2400" b="0" i="0" kern="1200">
                <a:solidFill>
                  <a:schemeClr val="tx1"/>
                </a:solidFill>
                <a:latin typeface="Franklin Gothic Book" charset="0"/>
                <a:ea typeface="Franklin Gothic Book" charset="0"/>
                <a:cs typeface="Franklin Gothic Book" charset="0"/>
              </a:defRPr>
            </a:lvl2pPr>
            <a:lvl3pPr marL="1143000" indent="-228600" algn="just" defTabSz="914400" rtl="0" eaLnBrk="1" latinLnBrk="0" hangingPunct="1">
              <a:lnSpc>
                <a:spcPct val="100000"/>
              </a:lnSpc>
              <a:spcBef>
                <a:spcPts val="500"/>
              </a:spcBef>
              <a:buFont typeface="Arial"/>
              <a:buChar char="•"/>
              <a:defRPr sz="2000" b="0" i="0" kern="1200">
                <a:solidFill>
                  <a:schemeClr val="tx1"/>
                </a:solidFill>
                <a:latin typeface="Franklin Gothic Book" charset="0"/>
                <a:ea typeface="Franklin Gothic Book" charset="0"/>
                <a:cs typeface="Franklin Gothic Book" charset="0"/>
              </a:defRPr>
            </a:lvl3pPr>
            <a:lvl4pPr marL="1600200" indent="-228600" algn="just" defTabSz="914400" rtl="0" eaLnBrk="1" latinLnBrk="0" hangingPunct="1">
              <a:lnSpc>
                <a:spcPct val="100000"/>
              </a:lnSpc>
              <a:spcBef>
                <a:spcPts val="500"/>
              </a:spcBef>
              <a:buFont typeface="Arial"/>
              <a:buChar char="•"/>
              <a:defRPr sz="1800" b="0" i="0" kern="1200">
                <a:solidFill>
                  <a:schemeClr val="tx1"/>
                </a:solidFill>
                <a:latin typeface="Franklin Gothic Book" charset="0"/>
                <a:ea typeface="Franklin Gothic Book" charset="0"/>
                <a:cs typeface="Franklin Gothic Book" charset="0"/>
              </a:defRPr>
            </a:lvl4pPr>
            <a:lvl5pPr marL="2057400" indent="-228600" algn="just" defTabSz="914400" rtl="0" eaLnBrk="1" latinLnBrk="0" hangingPunct="1">
              <a:lnSpc>
                <a:spcPct val="100000"/>
              </a:lnSpc>
              <a:spcBef>
                <a:spcPts val="500"/>
              </a:spcBef>
              <a:buFont typeface="Arial"/>
              <a:buChar char="•"/>
              <a:defRPr sz="1800" b="0" i="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l">
              <a:spcAft>
                <a:spcPts val="1200"/>
              </a:spcAft>
              <a:buFont typeface="Arial"/>
              <a:buNone/>
            </a:pPr>
            <a:r>
              <a:rPr lang="en-US" sz="1300" dirty="0"/>
              <a:t>Licensed In Texas</a:t>
            </a:r>
            <a:br>
              <a:rPr lang="en-US" sz="1300" dirty="0"/>
            </a:br>
            <a:r>
              <a:rPr lang="en-US" sz="1300" dirty="0">
                <a:solidFill>
                  <a:srgbClr val="8C3B19"/>
                </a:solidFill>
              </a:rPr>
              <a:t>214.461.1467</a:t>
            </a:r>
            <a:br>
              <a:rPr lang="en-US" sz="1300" dirty="0"/>
            </a:br>
            <a:r>
              <a:rPr lang="en-US" sz="1300" dirty="0">
                <a:hlinkClick r:id="rId4"/>
              </a:rPr>
              <a:t>llachance@lgt-cpa.com</a:t>
            </a:r>
            <a:endParaRPr lang="en-US" sz="1300" dirty="0"/>
          </a:p>
        </p:txBody>
      </p:sp>
      <p:sp>
        <p:nvSpPr>
          <p:cNvPr id="7" name="Content Placeholder 6">
            <a:extLst>
              <a:ext uri="{FF2B5EF4-FFF2-40B4-BE49-F238E27FC236}">
                <a16:creationId xmlns:a16="http://schemas.microsoft.com/office/drawing/2014/main" id="{4DEEABB5-F700-D844-BA4E-F8264FB322D2}"/>
              </a:ext>
            </a:extLst>
          </p:cNvPr>
          <p:cNvSpPr txBox="1">
            <a:spLocks/>
          </p:cNvSpPr>
          <p:nvPr/>
        </p:nvSpPr>
        <p:spPr>
          <a:xfrm>
            <a:off x="2847535" y="1918624"/>
            <a:ext cx="5001938" cy="2481042"/>
          </a:xfrm>
          <a:prstGeom prst="rect">
            <a:avLst/>
          </a:prstGeom>
        </p:spPr>
        <p:txBody>
          <a:bodyPr vert="horz" lIns="91440" tIns="45720" rIns="91440" bIns="45720" rtlCol="0">
            <a:normAutofit/>
          </a:bodyPr>
          <a:lstStyle>
            <a:lvl1pPr marL="228600" indent="-228600" algn="just" defTabSz="914400" rtl="0" eaLnBrk="1" latinLnBrk="0" hangingPunct="1">
              <a:lnSpc>
                <a:spcPct val="100000"/>
              </a:lnSpc>
              <a:spcBef>
                <a:spcPts val="1000"/>
              </a:spcBef>
              <a:buFont typeface="Arial"/>
              <a:buChar char="•"/>
              <a:defRPr sz="2800" b="0" i="0" kern="1200">
                <a:solidFill>
                  <a:schemeClr val="accent6"/>
                </a:solidFill>
                <a:latin typeface="Franklin Gothic Book" charset="0"/>
                <a:ea typeface="Franklin Gothic Book" charset="0"/>
                <a:cs typeface="Franklin Gothic Book" charset="0"/>
              </a:defRPr>
            </a:lvl1pPr>
            <a:lvl2pPr marL="685800" indent="-228600" algn="just" defTabSz="914400" rtl="0" eaLnBrk="1" latinLnBrk="0" hangingPunct="1">
              <a:lnSpc>
                <a:spcPct val="100000"/>
              </a:lnSpc>
              <a:spcBef>
                <a:spcPts val="500"/>
              </a:spcBef>
              <a:buFont typeface="Arial"/>
              <a:buChar char="•"/>
              <a:defRPr sz="2400" b="0" i="0" kern="1200">
                <a:solidFill>
                  <a:schemeClr val="tx1"/>
                </a:solidFill>
                <a:latin typeface="Franklin Gothic Book" charset="0"/>
                <a:ea typeface="Franklin Gothic Book" charset="0"/>
                <a:cs typeface="Franklin Gothic Book" charset="0"/>
              </a:defRPr>
            </a:lvl2pPr>
            <a:lvl3pPr marL="1143000" indent="-228600" algn="just" defTabSz="914400" rtl="0" eaLnBrk="1" latinLnBrk="0" hangingPunct="1">
              <a:lnSpc>
                <a:spcPct val="100000"/>
              </a:lnSpc>
              <a:spcBef>
                <a:spcPts val="500"/>
              </a:spcBef>
              <a:buFont typeface="Arial"/>
              <a:buChar char="•"/>
              <a:defRPr sz="2000" b="0" i="0" kern="1200">
                <a:solidFill>
                  <a:schemeClr val="tx1"/>
                </a:solidFill>
                <a:latin typeface="Franklin Gothic Book" charset="0"/>
                <a:ea typeface="Franklin Gothic Book" charset="0"/>
                <a:cs typeface="Franklin Gothic Book" charset="0"/>
              </a:defRPr>
            </a:lvl3pPr>
            <a:lvl4pPr marL="1600200" indent="-228600" algn="just" defTabSz="914400" rtl="0" eaLnBrk="1" latinLnBrk="0" hangingPunct="1">
              <a:lnSpc>
                <a:spcPct val="100000"/>
              </a:lnSpc>
              <a:spcBef>
                <a:spcPts val="500"/>
              </a:spcBef>
              <a:buFont typeface="Arial"/>
              <a:buChar char="•"/>
              <a:defRPr sz="1800" b="0" i="0" kern="1200">
                <a:solidFill>
                  <a:schemeClr val="tx1"/>
                </a:solidFill>
                <a:latin typeface="Franklin Gothic Book" charset="0"/>
                <a:ea typeface="Franklin Gothic Book" charset="0"/>
                <a:cs typeface="Franklin Gothic Book" charset="0"/>
              </a:defRPr>
            </a:lvl4pPr>
            <a:lvl5pPr marL="2057400" indent="-228600" algn="just" defTabSz="914400" rtl="0" eaLnBrk="1" latinLnBrk="0" hangingPunct="1">
              <a:lnSpc>
                <a:spcPct val="100000"/>
              </a:lnSpc>
              <a:spcBef>
                <a:spcPts val="500"/>
              </a:spcBef>
              <a:buFont typeface="Arial"/>
              <a:buChar char="•"/>
              <a:defRPr sz="1800" b="0" i="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400" dirty="0"/>
              <a:t>Lucas is a Texas Society of CPAs Rising Star Award-winning relationship manager, auditor, board member, author, and speaker with two decades of leadership in assurance, consulting, risk management/mitigation, and taxation services. After nearly a decade as an auditor working with clients in a number of industries; including construction, M&amp;D, and not-for-profit, he now is responsible for leading firm initiatives to expand existing client relationships and establish new ones, investigate innovative client services and solutions, and instill a culture of client service and sales. He often presents to local, state, and national audiences about accounting industry developments.</a:t>
            </a:r>
          </a:p>
        </p:txBody>
      </p:sp>
      <p:sp>
        <p:nvSpPr>
          <p:cNvPr id="8" name="Content Placeholder 12">
            <a:extLst>
              <a:ext uri="{FF2B5EF4-FFF2-40B4-BE49-F238E27FC236}">
                <a16:creationId xmlns:a16="http://schemas.microsoft.com/office/drawing/2014/main" id="{71BBF9BB-0A3B-F547-9FEF-FFD79AE44C24}"/>
              </a:ext>
            </a:extLst>
          </p:cNvPr>
          <p:cNvSpPr txBox="1">
            <a:spLocks/>
          </p:cNvSpPr>
          <p:nvPr/>
        </p:nvSpPr>
        <p:spPr>
          <a:xfrm>
            <a:off x="8740390" y="2446838"/>
            <a:ext cx="2420299" cy="1952828"/>
          </a:xfrm>
          <a:prstGeom prst="rect">
            <a:avLst/>
          </a:prstGeom>
        </p:spPr>
        <p:txBody>
          <a:bodyPr vert="horz" lIns="91440" tIns="45720" rIns="91440" bIns="45720" rtlCol="0">
            <a:noAutofit/>
          </a:bodyPr>
          <a:lstStyle>
            <a:lvl1pPr marL="228600" indent="-228600" algn="just" defTabSz="914400" rtl="0" eaLnBrk="1" latinLnBrk="0" hangingPunct="1">
              <a:lnSpc>
                <a:spcPct val="100000"/>
              </a:lnSpc>
              <a:spcBef>
                <a:spcPts val="1000"/>
              </a:spcBef>
              <a:buFont typeface="Arial"/>
              <a:buChar char="•"/>
              <a:defRPr sz="2800" b="0" i="0" kern="1200">
                <a:solidFill>
                  <a:schemeClr val="accent6"/>
                </a:solidFill>
                <a:latin typeface="Franklin Gothic Book" charset="0"/>
                <a:ea typeface="Franklin Gothic Book" charset="0"/>
                <a:cs typeface="Franklin Gothic Book" charset="0"/>
              </a:defRPr>
            </a:lvl1pPr>
            <a:lvl2pPr marL="685800" indent="-228600" algn="just" defTabSz="914400" rtl="0" eaLnBrk="1" latinLnBrk="0" hangingPunct="1">
              <a:lnSpc>
                <a:spcPct val="100000"/>
              </a:lnSpc>
              <a:spcBef>
                <a:spcPts val="500"/>
              </a:spcBef>
              <a:buFont typeface="Arial"/>
              <a:buChar char="•"/>
              <a:defRPr sz="2400" b="0" i="0" kern="1200">
                <a:solidFill>
                  <a:schemeClr val="tx1"/>
                </a:solidFill>
                <a:latin typeface="Franklin Gothic Book" charset="0"/>
                <a:ea typeface="Franklin Gothic Book" charset="0"/>
                <a:cs typeface="Franklin Gothic Book" charset="0"/>
              </a:defRPr>
            </a:lvl2pPr>
            <a:lvl3pPr marL="1143000" indent="-228600" algn="just" defTabSz="914400" rtl="0" eaLnBrk="1" latinLnBrk="0" hangingPunct="1">
              <a:lnSpc>
                <a:spcPct val="100000"/>
              </a:lnSpc>
              <a:spcBef>
                <a:spcPts val="500"/>
              </a:spcBef>
              <a:buFont typeface="Arial"/>
              <a:buChar char="•"/>
              <a:defRPr sz="2000" b="0" i="0" kern="1200">
                <a:solidFill>
                  <a:schemeClr val="tx1"/>
                </a:solidFill>
                <a:latin typeface="Franklin Gothic Book" charset="0"/>
                <a:ea typeface="Franklin Gothic Book" charset="0"/>
                <a:cs typeface="Franklin Gothic Book" charset="0"/>
              </a:defRPr>
            </a:lvl3pPr>
            <a:lvl4pPr marL="1600200" indent="-228600" algn="just" defTabSz="914400" rtl="0" eaLnBrk="1" latinLnBrk="0" hangingPunct="1">
              <a:lnSpc>
                <a:spcPct val="100000"/>
              </a:lnSpc>
              <a:spcBef>
                <a:spcPts val="500"/>
              </a:spcBef>
              <a:buFont typeface="Arial"/>
              <a:buChar char="•"/>
              <a:defRPr sz="1800" b="0" i="0" kern="1200">
                <a:solidFill>
                  <a:schemeClr val="tx1"/>
                </a:solidFill>
                <a:latin typeface="Franklin Gothic Book" charset="0"/>
                <a:ea typeface="Franklin Gothic Book" charset="0"/>
                <a:cs typeface="Franklin Gothic Book" charset="0"/>
              </a:defRPr>
            </a:lvl4pPr>
            <a:lvl5pPr marL="2057400" indent="-228600" algn="just" defTabSz="914400" rtl="0" eaLnBrk="1" latinLnBrk="0" hangingPunct="1">
              <a:lnSpc>
                <a:spcPct val="100000"/>
              </a:lnSpc>
              <a:spcBef>
                <a:spcPts val="500"/>
              </a:spcBef>
              <a:buFont typeface="Arial"/>
              <a:buChar char="•"/>
              <a:defRPr sz="1800" b="0" i="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solidFill>
                  <a:srgbClr val="57585A"/>
                </a:solidFill>
                <a:latin typeface="Roboto" panose="02000000000000000000" pitchFamily="2" charset="0"/>
              </a:rPr>
              <a:t>Not-for-Profit Services</a:t>
            </a:r>
          </a:p>
          <a:p>
            <a:r>
              <a:rPr lang="en-US" sz="1200" dirty="0">
                <a:solidFill>
                  <a:srgbClr val="57585A"/>
                </a:solidFill>
                <a:latin typeface="Roboto" panose="02000000000000000000" pitchFamily="2" charset="0"/>
              </a:rPr>
              <a:t>Construction Services</a:t>
            </a:r>
          </a:p>
          <a:p>
            <a:r>
              <a:rPr lang="en-US" sz="1200" dirty="0">
                <a:solidFill>
                  <a:srgbClr val="57585A"/>
                </a:solidFill>
                <a:latin typeface="Roboto" panose="02000000000000000000" pitchFamily="2" charset="0"/>
              </a:rPr>
              <a:t>Internal Controls Specialist</a:t>
            </a:r>
          </a:p>
          <a:p>
            <a:r>
              <a:rPr lang="en-US" sz="1200" dirty="0">
                <a:solidFill>
                  <a:srgbClr val="57585A"/>
                </a:solidFill>
                <a:latin typeface="Roboto" panose="02000000000000000000" pitchFamily="2" charset="0"/>
              </a:rPr>
              <a:t>Retirement Plan Audits</a:t>
            </a:r>
          </a:p>
          <a:p>
            <a:r>
              <a:rPr lang="en-US" sz="1200" dirty="0">
                <a:solidFill>
                  <a:srgbClr val="57585A"/>
                </a:solidFill>
                <a:latin typeface="Roboto" panose="02000000000000000000" pitchFamily="2" charset="0"/>
              </a:rPr>
              <a:t>Manufacturing Services</a:t>
            </a:r>
          </a:p>
          <a:p>
            <a:r>
              <a:rPr lang="en-US" sz="1200" dirty="0">
                <a:solidFill>
                  <a:srgbClr val="57585A"/>
                </a:solidFill>
                <a:latin typeface="Roboto" panose="02000000000000000000" pitchFamily="2" charset="0"/>
              </a:rPr>
              <a:t>Dealer Services</a:t>
            </a:r>
          </a:p>
        </p:txBody>
      </p:sp>
      <p:sp>
        <p:nvSpPr>
          <p:cNvPr id="10" name="TextBox 9">
            <a:extLst>
              <a:ext uri="{FF2B5EF4-FFF2-40B4-BE49-F238E27FC236}">
                <a16:creationId xmlns:a16="http://schemas.microsoft.com/office/drawing/2014/main" id="{CE4DE0AD-12B1-5041-8D01-8B463DA28165}"/>
              </a:ext>
            </a:extLst>
          </p:cNvPr>
          <p:cNvSpPr txBox="1"/>
          <p:nvPr/>
        </p:nvSpPr>
        <p:spPr>
          <a:xfrm>
            <a:off x="8783307" y="1895757"/>
            <a:ext cx="2630648" cy="369332"/>
          </a:xfrm>
          <a:prstGeom prst="rect">
            <a:avLst/>
          </a:prstGeom>
          <a:noFill/>
        </p:spPr>
        <p:txBody>
          <a:bodyPr wrap="square" rtlCol="0">
            <a:spAutoFit/>
          </a:bodyPr>
          <a:lstStyle/>
          <a:p>
            <a:r>
              <a:rPr lang="en-US" b="1" dirty="0">
                <a:solidFill>
                  <a:srgbClr val="8C3B19"/>
                </a:solidFill>
                <a:latin typeface="Franklin Gothic Book" charset="0"/>
                <a:ea typeface="Franklin Gothic Book" charset="0"/>
                <a:cs typeface="Franklin Gothic Book" charset="0"/>
              </a:rPr>
              <a:t>Areas of Interest</a:t>
            </a:r>
          </a:p>
        </p:txBody>
      </p:sp>
      <p:sp>
        <p:nvSpPr>
          <p:cNvPr id="11" name="Content Placeholder 8">
            <a:extLst>
              <a:ext uri="{FF2B5EF4-FFF2-40B4-BE49-F238E27FC236}">
                <a16:creationId xmlns:a16="http://schemas.microsoft.com/office/drawing/2014/main" id="{994D5CA3-7BFF-5740-B048-9C66B6A1C220}"/>
              </a:ext>
            </a:extLst>
          </p:cNvPr>
          <p:cNvSpPr txBox="1">
            <a:spLocks/>
          </p:cNvSpPr>
          <p:nvPr/>
        </p:nvSpPr>
        <p:spPr>
          <a:xfrm>
            <a:off x="5348504" y="4719078"/>
            <a:ext cx="4822371" cy="938961"/>
          </a:xfrm>
          <a:prstGeom prst="rect">
            <a:avLst/>
          </a:prstGeom>
        </p:spPr>
        <p:txBody>
          <a:bodyPr vert="horz" lIns="91440" tIns="45720" rIns="91440" bIns="45720" rtlCol="0">
            <a:normAutofit/>
          </a:bodyPr>
          <a:lstStyle>
            <a:lvl1pPr marL="228600" indent="-228600" algn="just" defTabSz="914400" rtl="0" eaLnBrk="1" latinLnBrk="0" hangingPunct="1">
              <a:lnSpc>
                <a:spcPct val="100000"/>
              </a:lnSpc>
              <a:spcBef>
                <a:spcPts val="1000"/>
              </a:spcBef>
              <a:buFont typeface="Arial"/>
              <a:buChar char="•"/>
              <a:defRPr sz="2800" b="0" i="0" kern="1200">
                <a:solidFill>
                  <a:schemeClr val="accent6"/>
                </a:solidFill>
                <a:latin typeface="Franklin Gothic Book" charset="0"/>
                <a:ea typeface="Franklin Gothic Book" charset="0"/>
                <a:cs typeface="Franklin Gothic Book" charset="0"/>
              </a:defRPr>
            </a:lvl1pPr>
            <a:lvl2pPr marL="685800" indent="-228600" algn="just" defTabSz="914400" rtl="0" eaLnBrk="1" latinLnBrk="0" hangingPunct="1">
              <a:lnSpc>
                <a:spcPct val="100000"/>
              </a:lnSpc>
              <a:spcBef>
                <a:spcPts val="500"/>
              </a:spcBef>
              <a:buFont typeface="Arial"/>
              <a:buChar char="•"/>
              <a:defRPr sz="2400" b="0" i="0" kern="1200">
                <a:solidFill>
                  <a:schemeClr val="tx1"/>
                </a:solidFill>
                <a:latin typeface="Franklin Gothic Book" charset="0"/>
                <a:ea typeface="Franklin Gothic Book" charset="0"/>
                <a:cs typeface="Franklin Gothic Book" charset="0"/>
              </a:defRPr>
            </a:lvl2pPr>
            <a:lvl3pPr marL="1143000" indent="-228600" algn="just" defTabSz="914400" rtl="0" eaLnBrk="1" latinLnBrk="0" hangingPunct="1">
              <a:lnSpc>
                <a:spcPct val="100000"/>
              </a:lnSpc>
              <a:spcBef>
                <a:spcPts val="500"/>
              </a:spcBef>
              <a:buFont typeface="Arial"/>
              <a:buChar char="•"/>
              <a:defRPr sz="2000" b="0" i="0" kern="1200">
                <a:solidFill>
                  <a:schemeClr val="tx1"/>
                </a:solidFill>
                <a:latin typeface="Franklin Gothic Book" charset="0"/>
                <a:ea typeface="Franklin Gothic Book" charset="0"/>
                <a:cs typeface="Franklin Gothic Book" charset="0"/>
              </a:defRPr>
            </a:lvl3pPr>
            <a:lvl4pPr marL="1600200" indent="-228600" algn="just" defTabSz="914400" rtl="0" eaLnBrk="1" latinLnBrk="0" hangingPunct="1">
              <a:lnSpc>
                <a:spcPct val="100000"/>
              </a:lnSpc>
              <a:spcBef>
                <a:spcPts val="500"/>
              </a:spcBef>
              <a:buFont typeface="Arial"/>
              <a:buChar char="•"/>
              <a:defRPr sz="1800" b="0" i="0" kern="1200">
                <a:solidFill>
                  <a:schemeClr val="tx1"/>
                </a:solidFill>
                <a:latin typeface="Franklin Gothic Book" charset="0"/>
                <a:ea typeface="Franklin Gothic Book" charset="0"/>
                <a:cs typeface="Franklin Gothic Book" charset="0"/>
              </a:defRPr>
            </a:lvl4pPr>
            <a:lvl5pPr marL="2057400" indent="-228600" algn="just" defTabSz="914400" rtl="0" eaLnBrk="1" latinLnBrk="0" hangingPunct="1">
              <a:lnSpc>
                <a:spcPct val="100000"/>
              </a:lnSpc>
              <a:spcBef>
                <a:spcPts val="500"/>
              </a:spcBef>
              <a:buFont typeface="Arial"/>
              <a:buChar char="•"/>
              <a:defRPr sz="1800" b="0" i="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l">
              <a:spcBef>
                <a:spcPts val="0"/>
              </a:spcBef>
              <a:buNone/>
            </a:pPr>
            <a:r>
              <a:rPr lang="en-US" sz="1300" dirty="0"/>
              <a:t>University of Texas at Dallas</a:t>
            </a:r>
          </a:p>
          <a:p>
            <a:pPr marL="0" indent="0" algn="l">
              <a:spcBef>
                <a:spcPts val="0"/>
              </a:spcBef>
              <a:buNone/>
            </a:pPr>
            <a:r>
              <a:rPr lang="en-US" sz="1300" dirty="0">
                <a:solidFill>
                  <a:srgbClr val="8C3B19"/>
                </a:solidFill>
              </a:rPr>
              <a:t>Bachelors of Arts—Literary Studies and Historical Studies</a:t>
            </a:r>
          </a:p>
          <a:p>
            <a:pPr marL="0" indent="0" algn="l">
              <a:spcBef>
                <a:spcPts val="0"/>
              </a:spcBef>
              <a:buNone/>
            </a:pPr>
            <a:r>
              <a:rPr lang="en-US" sz="1300" dirty="0">
                <a:solidFill>
                  <a:srgbClr val="8C3B19"/>
                </a:solidFill>
              </a:rPr>
              <a:t>Masters of Science—Accounting and Information Management</a:t>
            </a:r>
          </a:p>
        </p:txBody>
      </p:sp>
      <p:sp>
        <p:nvSpPr>
          <p:cNvPr id="14" name="TextBox 13">
            <a:extLst>
              <a:ext uri="{FF2B5EF4-FFF2-40B4-BE49-F238E27FC236}">
                <a16:creationId xmlns:a16="http://schemas.microsoft.com/office/drawing/2014/main" id="{4C2D464D-4E12-5C4E-B6C4-9BC5E06C36F5}"/>
              </a:ext>
            </a:extLst>
          </p:cNvPr>
          <p:cNvSpPr txBox="1"/>
          <p:nvPr/>
        </p:nvSpPr>
        <p:spPr>
          <a:xfrm>
            <a:off x="2639780" y="5326761"/>
            <a:ext cx="1831748" cy="261610"/>
          </a:xfrm>
          <a:prstGeom prst="rect">
            <a:avLst/>
          </a:prstGeom>
          <a:noFill/>
        </p:spPr>
        <p:txBody>
          <a:bodyPr wrap="square" rtlCol="0">
            <a:spAutoFit/>
          </a:bodyPr>
          <a:lstStyle/>
          <a:p>
            <a:pPr algn="ctr"/>
            <a:r>
              <a:rPr lang="en-US" sz="1100" dirty="0">
                <a:solidFill>
                  <a:schemeClr val="tx2"/>
                </a:solidFill>
                <a:latin typeface="Franklin Gothic Book" charset="0"/>
                <a:ea typeface="Franklin Gothic Book" charset="0"/>
                <a:cs typeface="Franklin Gothic Book" charset="0"/>
              </a:rPr>
              <a:t>visit </a:t>
            </a:r>
            <a:r>
              <a:rPr lang="en-US" sz="1100" dirty="0">
                <a:solidFill>
                  <a:schemeClr val="tx2"/>
                </a:solidFill>
                <a:latin typeface="Franklin Gothic Book" charset="0"/>
                <a:ea typeface="Franklin Gothic Book" charset="0"/>
                <a:cs typeface="Franklin Gothic Book" charset="0"/>
                <a:hlinkClick r:id="rId5"/>
              </a:rPr>
              <a:t>www.lgt-cpa.com</a:t>
            </a:r>
            <a:endParaRPr lang="en-US" sz="1100" dirty="0">
              <a:solidFill>
                <a:schemeClr val="tx2"/>
              </a:solidFill>
              <a:latin typeface="Franklin Gothic Book" charset="0"/>
              <a:ea typeface="Franklin Gothic Book" charset="0"/>
              <a:cs typeface="Franklin Gothic Book" charset="0"/>
            </a:endParaRPr>
          </a:p>
        </p:txBody>
      </p:sp>
      <p:cxnSp>
        <p:nvCxnSpPr>
          <p:cNvPr id="15" name="Straight Connector 14">
            <a:extLst>
              <a:ext uri="{FF2B5EF4-FFF2-40B4-BE49-F238E27FC236}">
                <a16:creationId xmlns:a16="http://schemas.microsoft.com/office/drawing/2014/main" id="{1D69F8C1-6C73-F346-920A-C7E92343FBBF}"/>
              </a:ext>
            </a:extLst>
          </p:cNvPr>
          <p:cNvCxnSpPr>
            <a:cxnSpLocks/>
          </p:cNvCxnSpPr>
          <p:nvPr/>
        </p:nvCxnSpPr>
        <p:spPr>
          <a:xfrm>
            <a:off x="8283232" y="1985405"/>
            <a:ext cx="0" cy="2414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292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2779" y="988820"/>
            <a:ext cx="8360228" cy="1354217"/>
          </a:xfrm>
          <a:prstGeom prst="rect">
            <a:avLst/>
          </a:prstGeom>
        </p:spPr>
        <p:txBody>
          <a:bodyPr wrap="square">
            <a:spAutoFit/>
          </a:bodyPr>
          <a:lstStyle/>
          <a:p>
            <a:pPr algn="ctr"/>
            <a:r>
              <a:rPr lang="en-US" sz="4400" dirty="0">
                <a:latin typeface="Franklin Gothic Book" panose="020B0503020102020204" pitchFamily="34" charset="0"/>
              </a:rPr>
              <a:t>Cyber Insurance</a:t>
            </a:r>
          </a:p>
          <a:p>
            <a:endParaRPr lang="en-US" sz="1000" dirty="0">
              <a:latin typeface="Franklin Gothic Book" panose="020B0503020102020204" pitchFamily="34" charset="0"/>
            </a:endParaRPr>
          </a:p>
          <a:p>
            <a:endParaRPr lang="en-US" sz="2800" dirty="0">
              <a:latin typeface="Franklin Gothic Book" panose="020B0503020102020204" pitchFamily="34" charset="0"/>
            </a:endParaRPr>
          </a:p>
        </p:txBody>
      </p:sp>
      <p:sp>
        <p:nvSpPr>
          <p:cNvPr id="4" name="TextBox 3">
            <a:extLst>
              <a:ext uri="{FF2B5EF4-FFF2-40B4-BE49-F238E27FC236}">
                <a16:creationId xmlns:a16="http://schemas.microsoft.com/office/drawing/2014/main" id="{4F3BB16E-2852-3579-F567-EF801E6218EB}"/>
              </a:ext>
            </a:extLst>
          </p:cNvPr>
          <p:cNvSpPr txBox="1"/>
          <p:nvPr/>
        </p:nvSpPr>
        <p:spPr>
          <a:xfrm>
            <a:off x="2301241" y="1905000"/>
            <a:ext cx="8097981" cy="3754874"/>
          </a:xfrm>
          <a:prstGeom prst="rect">
            <a:avLst/>
          </a:prstGeom>
          <a:noFill/>
        </p:spPr>
        <p:txBody>
          <a:bodyPr wrap="square" rtlCol="0">
            <a:spAutoFit/>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rPr>
              <a:t> </a:t>
            </a:r>
            <a:endParaRPr lang="en-US" sz="24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800" b="1" dirty="0">
                <a:effectLst/>
                <a:latin typeface="Calibri" panose="020F0502020204030204" pitchFamily="34" charset="0"/>
                <a:ea typeface="Calibri" panose="020F0502020204030204" pitchFamily="34" charset="0"/>
              </a:rPr>
              <a:t>Key Components of a Good Cyber Policy </a:t>
            </a:r>
          </a:p>
          <a:p>
            <a:pPr marL="0" marR="0" algn="ctr">
              <a:spcBef>
                <a:spcPts val="0"/>
              </a:spcBef>
              <a:spcAft>
                <a:spcPts val="0"/>
              </a:spcAft>
            </a:pPr>
            <a:r>
              <a:rPr lang="en-US" sz="2800" b="1" dirty="0">
                <a:effectLst/>
                <a:latin typeface="Calibri" panose="020F0502020204030204" pitchFamily="34" charset="0"/>
                <a:ea typeface="Calibri" panose="020F0502020204030204" pitchFamily="34" charset="0"/>
              </a:rPr>
              <a:t>Third Party Coverages</a:t>
            </a:r>
          </a:p>
          <a:p>
            <a:pPr marL="0" marR="0" algn="ctr">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rPr>
              <a:t>Legal fees</a:t>
            </a: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rPr>
              <a:t>Regulatory Fines and Penalties</a:t>
            </a: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rPr>
              <a:t>Third Party Lawsuits</a:t>
            </a: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rPr>
              <a:t>Settlement and Court- Ordered Judgements</a:t>
            </a:r>
            <a:endParaRPr lang="en-US" sz="2800" dirty="0">
              <a:effectLst/>
              <a:latin typeface="Calibri" panose="020F0502020204030204" pitchFamily="34" charset="0"/>
              <a:ea typeface="Calibri" panose="020F0502020204030204" pitchFamily="34" charset="0"/>
            </a:endParaRPr>
          </a:p>
          <a:p>
            <a:endParaRPr lang="en-US" sz="1800" dirty="0"/>
          </a:p>
        </p:txBody>
      </p:sp>
    </p:spTree>
    <p:extLst>
      <p:ext uri="{BB962C8B-B14F-4D97-AF65-F5344CB8AC3E}">
        <p14:creationId xmlns:p14="http://schemas.microsoft.com/office/powerpoint/2010/main" val="1090384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2779" y="988820"/>
            <a:ext cx="8360228" cy="1354217"/>
          </a:xfrm>
          <a:prstGeom prst="rect">
            <a:avLst/>
          </a:prstGeom>
        </p:spPr>
        <p:txBody>
          <a:bodyPr wrap="square">
            <a:spAutoFit/>
          </a:bodyPr>
          <a:lstStyle/>
          <a:p>
            <a:pPr algn="ctr"/>
            <a:r>
              <a:rPr lang="en-US" sz="4400" dirty="0">
                <a:latin typeface="Franklin Gothic Book" panose="020B0503020102020204" pitchFamily="34" charset="0"/>
              </a:rPr>
              <a:t>Cyber Insurance</a:t>
            </a:r>
          </a:p>
          <a:p>
            <a:endParaRPr lang="en-US" sz="1000" dirty="0">
              <a:latin typeface="Franklin Gothic Book" panose="020B0503020102020204" pitchFamily="34" charset="0"/>
            </a:endParaRPr>
          </a:p>
          <a:p>
            <a:endParaRPr lang="en-US" sz="2800" dirty="0">
              <a:latin typeface="Franklin Gothic Book" panose="020B0503020102020204" pitchFamily="34" charset="0"/>
            </a:endParaRPr>
          </a:p>
        </p:txBody>
      </p:sp>
      <p:sp>
        <p:nvSpPr>
          <p:cNvPr id="4" name="TextBox 3">
            <a:extLst>
              <a:ext uri="{FF2B5EF4-FFF2-40B4-BE49-F238E27FC236}">
                <a16:creationId xmlns:a16="http://schemas.microsoft.com/office/drawing/2014/main" id="{4F3BB16E-2852-3579-F567-EF801E6218EB}"/>
              </a:ext>
            </a:extLst>
          </p:cNvPr>
          <p:cNvSpPr txBox="1"/>
          <p:nvPr/>
        </p:nvSpPr>
        <p:spPr>
          <a:xfrm>
            <a:off x="2038993" y="1694141"/>
            <a:ext cx="8360228" cy="4247317"/>
          </a:xfrm>
          <a:prstGeom prst="rect">
            <a:avLst/>
          </a:prstGeom>
          <a:noFill/>
        </p:spPr>
        <p:txBody>
          <a:bodyPr wrap="square" rtlCol="0">
            <a:spAutoFit/>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algn="ctr"/>
            <a:r>
              <a:rPr lang="en-US" sz="2800" b="1" dirty="0">
                <a:latin typeface="Calibri" panose="020F0502020204030204" pitchFamily="34" charset="0"/>
                <a:ea typeface="Calibri" panose="020F0502020204030204" pitchFamily="34" charset="0"/>
              </a:rPr>
              <a:t>Cyber Liability Policies – BEWARE!</a:t>
            </a:r>
          </a:p>
          <a:p>
            <a:pPr algn="ctr"/>
            <a:endParaRPr lang="en-US" sz="2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rPr>
              <a:t>Not all policies are created equal (sub-limits, coinsurance, insured requirements)</a:t>
            </a:r>
            <a:endParaRPr lang="en-US" sz="2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rPr>
              <a:t>Is coverage afforded for prior acts?</a:t>
            </a:r>
            <a:endParaRPr lang="en-US" sz="2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rPr>
              <a:t>Is the policy “reimbursement” or “pay on behalf of?”</a:t>
            </a:r>
            <a:endParaRPr lang="en-US" sz="2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rPr>
              <a:t>Is there an Acts of War exclusion?</a:t>
            </a:r>
            <a:endParaRPr lang="en-US" sz="2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rPr>
              <a:t>Company requirements – MFA? Engineering call back requirement</a:t>
            </a:r>
            <a:endParaRPr lang="en-US" sz="2800" dirty="0"/>
          </a:p>
        </p:txBody>
      </p:sp>
    </p:spTree>
    <p:extLst>
      <p:ext uri="{BB962C8B-B14F-4D97-AF65-F5344CB8AC3E}">
        <p14:creationId xmlns:p14="http://schemas.microsoft.com/office/powerpoint/2010/main" val="4253010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5886" y="2863480"/>
            <a:ext cx="8360228" cy="1354217"/>
          </a:xfrm>
          <a:prstGeom prst="rect">
            <a:avLst/>
          </a:prstGeom>
        </p:spPr>
        <p:txBody>
          <a:bodyPr wrap="square">
            <a:spAutoFit/>
          </a:bodyPr>
          <a:lstStyle/>
          <a:p>
            <a:pPr algn="ctr"/>
            <a:r>
              <a:rPr lang="en-US" sz="4400" dirty="0">
                <a:latin typeface="Franklin Gothic Book" panose="020B0503020102020204" pitchFamily="34" charset="0"/>
              </a:rPr>
              <a:t>Questions?</a:t>
            </a:r>
          </a:p>
          <a:p>
            <a:endParaRPr lang="en-US" sz="1000" dirty="0">
              <a:latin typeface="Franklin Gothic Book" panose="020B0503020102020204" pitchFamily="34" charset="0"/>
            </a:endParaRPr>
          </a:p>
          <a:p>
            <a:endParaRPr lang="en-US" sz="2800" dirty="0">
              <a:latin typeface="Franklin Gothic Book" panose="020B0503020102020204" pitchFamily="34" charset="0"/>
            </a:endParaRPr>
          </a:p>
        </p:txBody>
      </p:sp>
    </p:spTree>
    <p:extLst>
      <p:ext uri="{BB962C8B-B14F-4D97-AF65-F5344CB8AC3E}">
        <p14:creationId xmlns:p14="http://schemas.microsoft.com/office/powerpoint/2010/main" val="1635325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Franklin Gothic Demi" panose="020B0703020102020204" pitchFamily="34" charset="0"/>
              </a:rPr>
              <a:t>Thank You</a:t>
            </a:r>
          </a:p>
        </p:txBody>
      </p:sp>
      <p:sp>
        <p:nvSpPr>
          <p:cNvPr id="3" name="Rectangle 2"/>
          <p:cNvSpPr/>
          <p:nvPr/>
        </p:nvSpPr>
        <p:spPr>
          <a:xfrm>
            <a:off x="1684380" y="5888736"/>
            <a:ext cx="8354970" cy="738664"/>
          </a:xfrm>
          <a:prstGeom prst="rect">
            <a:avLst/>
          </a:prstGeom>
        </p:spPr>
        <p:txBody>
          <a:bodyPr wrap="square">
            <a:spAutoFit/>
          </a:bodyPr>
          <a:lstStyle/>
          <a:p>
            <a:r>
              <a:rPr lang="en-US" sz="1050" u="sng" dirty="0">
                <a:latin typeface="Franklin Gothic Book" panose="020B0503020102020204" pitchFamily="34" charset="0"/>
              </a:rPr>
              <a:t>Disclaimer:</a:t>
            </a:r>
            <a:r>
              <a:rPr lang="en-US" sz="1050" dirty="0">
                <a:latin typeface="Franklin Gothic Book" panose="020B0503020102020204" pitchFamily="34" charset="0"/>
              </a:rPr>
              <a:t>  The information herein has been obtained from sources believed reliable.  While we do not doubt the accuracy of the information or its sources, we have not verified them and make no guarantee, warranty or representation about them.  It is your responsibility to independently confirm the accuracy and completeness of the information.  You and your legal advisors should conduct a careful, independent investigation of the information herein to determine to your satisfaction the suitability of the information for your needs.</a:t>
            </a:r>
          </a:p>
        </p:txBody>
      </p:sp>
    </p:spTree>
    <p:extLst>
      <p:ext uri="{BB962C8B-B14F-4D97-AF65-F5344CB8AC3E}">
        <p14:creationId xmlns:p14="http://schemas.microsoft.com/office/powerpoint/2010/main" val="2336802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6684D-1A3D-02E9-C45D-A1DB1E5F0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91F73-4A63-510B-8CDB-739289BCFB8C}"/>
              </a:ext>
            </a:extLst>
          </p:cNvPr>
          <p:cNvSpPr>
            <a:spLocks noGrp="1"/>
          </p:cNvSpPr>
          <p:nvPr>
            <p:ph type="ctrTitle"/>
          </p:nvPr>
        </p:nvSpPr>
        <p:spPr>
          <a:xfrm>
            <a:off x="1524000" y="347723"/>
            <a:ext cx="9144000" cy="2387600"/>
          </a:xfrm>
        </p:spPr>
        <p:txBody>
          <a:bodyPr>
            <a:normAutofit/>
          </a:bodyPr>
          <a:lstStyle/>
          <a:p>
            <a:r>
              <a:rPr lang="en-US" sz="7200" b="1" dirty="0">
                <a:solidFill>
                  <a:srgbClr val="CC0000"/>
                </a:solidFill>
                <a:latin typeface="Gotham" panose="02000504050000020004" pitchFamily="2" charset="0"/>
              </a:rPr>
              <a:t>Critical Risks for </a:t>
            </a:r>
            <a:br>
              <a:rPr lang="en-US" sz="7200" b="1" dirty="0">
                <a:solidFill>
                  <a:srgbClr val="CC0000"/>
                </a:solidFill>
                <a:latin typeface="Gotham" panose="02000504050000020004" pitchFamily="2" charset="0"/>
              </a:rPr>
            </a:br>
            <a:r>
              <a:rPr lang="en-US" sz="7200" b="1" dirty="0">
                <a:solidFill>
                  <a:srgbClr val="CC0000"/>
                </a:solidFill>
                <a:latin typeface="Gotham" panose="02000504050000020004" pitchFamily="2" charset="0"/>
              </a:rPr>
              <a:t>Nonprofits 2024</a:t>
            </a:r>
          </a:p>
        </p:txBody>
      </p:sp>
      <p:pic>
        <p:nvPicPr>
          <p:cNvPr id="5" name="Picture 4" descr="A blue text on a white background&#10;&#10;Description automatically generated">
            <a:extLst>
              <a:ext uri="{FF2B5EF4-FFF2-40B4-BE49-F238E27FC236}">
                <a16:creationId xmlns:a16="http://schemas.microsoft.com/office/drawing/2014/main" id="{0E9BE8D8-FC82-96C9-C3ED-8B522442E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619" y="3689498"/>
            <a:ext cx="7104762" cy="1428571"/>
          </a:xfrm>
          <a:prstGeom prst="rect">
            <a:avLst/>
          </a:prstGeom>
        </p:spPr>
      </p:pic>
      <p:sp>
        <p:nvSpPr>
          <p:cNvPr id="6" name="TextBox 5">
            <a:extLst>
              <a:ext uri="{FF2B5EF4-FFF2-40B4-BE49-F238E27FC236}">
                <a16:creationId xmlns:a16="http://schemas.microsoft.com/office/drawing/2014/main" id="{106BC250-ABFC-35FE-BA83-7DFB4FE1845F}"/>
              </a:ext>
            </a:extLst>
          </p:cNvPr>
          <p:cNvSpPr txBox="1"/>
          <p:nvPr/>
        </p:nvSpPr>
        <p:spPr>
          <a:xfrm>
            <a:off x="0" y="6305909"/>
            <a:ext cx="12192000" cy="646331"/>
          </a:xfrm>
          <a:prstGeom prst="rect">
            <a:avLst/>
          </a:prstGeom>
          <a:solidFill>
            <a:srgbClr val="2E86AB"/>
          </a:solidFill>
        </p:spPr>
        <p:txBody>
          <a:bodyPr wrap="square" rtlCol="0">
            <a:spAutoFit/>
          </a:bodyPr>
          <a:lstStyle/>
          <a:p>
            <a:pPr algn="ctr"/>
            <a:r>
              <a:rPr lang="en-US" dirty="0">
                <a:solidFill>
                  <a:schemeClr val="bg1"/>
                </a:solidFill>
              </a:rPr>
              <a:t>	Building Community Leaders, Impactful Nonprofits, and Thriving Communities</a:t>
            </a:r>
          </a:p>
          <a:p>
            <a:pPr algn="ctr"/>
            <a:r>
              <a:rPr lang="en-US" dirty="0">
                <a:solidFill>
                  <a:schemeClr val="bg1"/>
                </a:solidFill>
              </a:rPr>
              <a:t>ntxnonprofits.org </a:t>
            </a:r>
          </a:p>
        </p:txBody>
      </p:sp>
    </p:spTree>
    <p:extLst>
      <p:ext uri="{BB962C8B-B14F-4D97-AF65-F5344CB8AC3E}">
        <p14:creationId xmlns:p14="http://schemas.microsoft.com/office/powerpoint/2010/main" val="35396528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0FA26-1304-50DF-DB15-241DD32499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52087-4140-09E0-416B-FFC652304D62}"/>
              </a:ext>
            </a:extLst>
          </p:cNvPr>
          <p:cNvSpPr>
            <a:spLocks noGrp="1"/>
          </p:cNvSpPr>
          <p:nvPr>
            <p:ph type="ctrTitle"/>
          </p:nvPr>
        </p:nvSpPr>
        <p:spPr>
          <a:xfrm>
            <a:off x="3743864" y="582857"/>
            <a:ext cx="8005684" cy="5347463"/>
          </a:xfrm>
        </p:spPr>
        <p:txBody>
          <a:bodyPr>
            <a:normAutofit fontScale="90000"/>
          </a:bodyPr>
          <a:lstStyle/>
          <a:p>
            <a:r>
              <a:rPr lang="en-US" b="1" dirty="0">
                <a:latin typeface="Gotham" panose="02000504050000020004" pitchFamily="2" charset="0"/>
              </a:rPr>
              <a:t>Revitalizing Your Team: How NFP Leaders Can </a:t>
            </a:r>
            <a:br>
              <a:rPr lang="en-US" b="1" dirty="0">
                <a:latin typeface="Gotham" panose="02000504050000020004" pitchFamily="2" charset="0"/>
              </a:rPr>
            </a:br>
            <a:r>
              <a:rPr lang="en-US" b="1" dirty="0">
                <a:latin typeface="Gotham" panose="02000504050000020004" pitchFamily="2" charset="0"/>
              </a:rPr>
              <a:t>Reclaim Talent &amp; Reduce Turnover</a:t>
            </a:r>
            <a:br>
              <a:rPr lang="en-US" b="1" dirty="0">
                <a:latin typeface="Gotham" panose="02000504050000020004" pitchFamily="2" charset="0"/>
              </a:rPr>
            </a:br>
            <a:br>
              <a:rPr lang="en-US" b="1" dirty="0">
                <a:latin typeface="Gotham" panose="02000504050000020004" pitchFamily="2" charset="0"/>
              </a:rPr>
            </a:br>
            <a:r>
              <a:rPr lang="en-US" b="1" dirty="0">
                <a:latin typeface="Gotham" panose="02000504050000020004" pitchFamily="2" charset="0"/>
              </a:rPr>
              <a:t>Jolene Risch</a:t>
            </a:r>
            <a:endParaRPr lang="en-US" sz="7200" b="1" dirty="0">
              <a:latin typeface="Gotham" panose="02000504050000020004" pitchFamily="2" charset="0"/>
            </a:endParaRPr>
          </a:p>
        </p:txBody>
      </p:sp>
      <p:sp>
        <p:nvSpPr>
          <p:cNvPr id="7" name="Rectangle 6">
            <a:extLst>
              <a:ext uri="{FF2B5EF4-FFF2-40B4-BE49-F238E27FC236}">
                <a16:creationId xmlns:a16="http://schemas.microsoft.com/office/drawing/2014/main" id="{C2CC9AE3-406B-C692-FBE5-4411C6831BAC}"/>
              </a:ext>
            </a:extLst>
          </p:cNvPr>
          <p:cNvSpPr/>
          <p:nvPr/>
        </p:nvSpPr>
        <p:spPr>
          <a:xfrm>
            <a:off x="0" y="6227065"/>
            <a:ext cx="12192000" cy="630935"/>
          </a:xfrm>
          <a:prstGeom prst="rect">
            <a:avLst/>
          </a:prstGeom>
          <a:solidFill>
            <a:srgbClr val="2E86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6443C0-9A28-DDC1-9418-AA45AA697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665" y="6279022"/>
            <a:ext cx="6738669" cy="527020"/>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B5558868-2275-D8C9-939A-BE2339249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99" y="734766"/>
            <a:ext cx="2855065" cy="2859502"/>
          </a:xfrm>
          <a:prstGeom prst="rect">
            <a:avLst/>
          </a:prstGeom>
          <a:ln w="12700">
            <a:solidFill>
              <a:schemeClr val="tx1"/>
            </a:solidFill>
          </a:ln>
        </p:spPr>
      </p:pic>
    </p:spTree>
    <p:extLst>
      <p:ext uri="{BB962C8B-B14F-4D97-AF65-F5344CB8AC3E}">
        <p14:creationId xmlns:p14="http://schemas.microsoft.com/office/powerpoint/2010/main" val="4227865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Picture 1">
            <a:extLst>
              <a:ext uri="{FF2B5EF4-FFF2-40B4-BE49-F238E27FC236}">
                <a16:creationId xmlns:a16="http://schemas.microsoft.com/office/drawing/2014/main" id="{893AE364-B64B-8CCB-A58F-6CFBB68D9525}"/>
              </a:ext>
            </a:extLst>
          </p:cNvPr>
          <p:cNvPicPr>
            <a:picLocks noChangeAspect="1"/>
          </p:cNvPicPr>
          <p:nvPr/>
        </p:nvPicPr>
        <p:blipFill rotWithShape="1">
          <a:blip r:embed="rId3">
            <a:extLst>
              <a:ext uri="{28A0092B-C50C-407E-A947-70E740481C1C}">
                <a14:useLocalDpi xmlns:a14="http://schemas.microsoft.com/office/drawing/2010/main" val="0"/>
              </a:ext>
            </a:extLst>
          </a:blip>
          <a:srcRect l="-207" t="13133" r="6122" b="33323"/>
          <a:stretch/>
        </p:blipFill>
        <p:spPr>
          <a:xfrm>
            <a:off x="-26875" y="1350749"/>
            <a:ext cx="12218875" cy="5507251"/>
          </a:xfrm>
          <a:prstGeom prst="rect">
            <a:avLst/>
          </a:prstGeom>
        </p:spPr>
      </p:pic>
      <p:sp>
        <p:nvSpPr>
          <p:cNvPr id="3" name="Rectangle 20">
            <a:extLst>
              <a:ext uri="{FF2B5EF4-FFF2-40B4-BE49-F238E27FC236}">
                <a16:creationId xmlns:a16="http://schemas.microsoft.com/office/drawing/2014/main" id="{1C92774D-39A9-9277-9009-4FABFEEBBA9C}"/>
              </a:ext>
            </a:extLst>
          </p:cNvPr>
          <p:cNvSpPr/>
          <p:nvPr/>
        </p:nvSpPr>
        <p:spPr>
          <a:xfrm rot="5400000">
            <a:off x="3142141" y="-3142135"/>
            <a:ext cx="5907729" cy="12192000"/>
          </a:xfrm>
          <a:prstGeom prst="rect">
            <a:avLst/>
          </a:prstGeom>
          <a:gradFill>
            <a:gsLst>
              <a:gs pos="0">
                <a:srgbClr val="FFFFFF">
                  <a:alpha val="0"/>
                </a:srgbClr>
              </a:gs>
              <a:gs pos="19000">
                <a:srgbClr val="FFFFFF">
                  <a:alpha val="38000"/>
                </a:srgbClr>
              </a:gs>
              <a:gs pos="35000">
                <a:srgbClr val="FFFFFF">
                  <a:alpha val="79000"/>
                </a:srgbClr>
              </a:gs>
              <a:gs pos="58000">
                <a:srgbClr val="FFFFFF"/>
              </a:gs>
              <a:gs pos="100000">
                <a:srgbClr val="FFFFFF"/>
              </a:gs>
            </a:gsLst>
            <a:lin ang="10800000"/>
          </a:gradFill>
          <a:ln w="3175">
            <a:miter lim="400000"/>
          </a:ln>
        </p:spPr>
        <p:txBody>
          <a:bodyPr lIns="9087" tIns="9087" rIns="9087" bIns="9087"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457191">
              <a:defRPr sz="1400">
                <a:solidFill>
                  <a:srgbClr val="FFFFFF"/>
                </a:solidFill>
                <a:latin typeface="Calibri"/>
                <a:ea typeface="Calibri"/>
                <a:cs typeface="Calibri"/>
                <a:sym typeface="Calibri"/>
              </a:defRPr>
            </a:pPr>
            <a:endParaRPr sz="897"/>
          </a:p>
        </p:txBody>
      </p:sp>
      <p:sp>
        <p:nvSpPr>
          <p:cNvPr id="54" name="Google Shape;54;p13"/>
          <p:cNvSpPr/>
          <p:nvPr/>
        </p:nvSpPr>
        <p:spPr>
          <a:xfrm flipH="1">
            <a:off x="1377600" y="4833033"/>
            <a:ext cx="10814400" cy="2025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pic>
        <p:nvPicPr>
          <p:cNvPr id="55" name="Google Shape;55;p13"/>
          <p:cNvPicPr preferRelativeResize="0"/>
          <p:nvPr/>
        </p:nvPicPr>
        <p:blipFill>
          <a:blip r:embed="rId4">
            <a:alphaModFix/>
          </a:blip>
          <a:stretch>
            <a:fillRect/>
          </a:stretch>
        </p:blipFill>
        <p:spPr>
          <a:xfrm>
            <a:off x="9080247" y="329301"/>
            <a:ext cx="2691348" cy="1108624"/>
          </a:xfrm>
          <a:prstGeom prst="rect">
            <a:avLst/>
          </a:prstGeom>
          <a:noFill/>
          <a:ln>
            <a:noFill/>
          </a:ln>
        </p:spPr>
      </p:pic>
      <p:sp>
        <p:nvSpPr>
          <p:cNvPr id="56" name="Google Shape;56;p13"/>
          <p:cNvSpPr txBox="1"/>
          <p:nvPr/>
        </p:nvSpPr>
        <p:spPr>
          <a:xfrm>
            <a:off x="353401" y="416478"/>
            <a:ext cx="7067816" cy="1702989"/>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rtl="0">
              <a:spcBef>
                <a:spcPts val="0"/>
              </a:spcBef>
              <a:spcAft>
                <a:spcPts val="0"/>
              </a:spcAft>
              <a:buNone/>
            </a:pPr>
            <a:r>
              <a:rPr lang="en-US" sz="3200" b="1" dirty="0">
                <a:solidFill>
                  <a:srgbClr val="0C455D"/>
                </a:solidFill>
                <a:latin typeface="Helvetica Neue"/>
                <a:ea typeface="Helvetica Neue"/>
                <a:cs typeface="Helvetica Neue"/>
                <a:sym typeface="Helvetica Neue"/>
              </a:rPr>
              <a:t>Revitalizing Your Team</a:t>
            </a:r>
          </a:p>
          <a:p>
            <a:pPr marL="0" lvl="0" indent="0" rtl="0">
              <a:spcBef>
                <a:spcPts val="0"/>
              </a:spcBef>
              <a:spcAft>
                <a:spcPts val="0"/>
              </a:spcAft>
              <a:buNone/>
            </a:pPr>
            <a:r>
              <a:rPr lang="en-US" sz="2400" b="1" dirty="0">
                <a:solidFill>
                  <a:srgbClr val="0C455D"/>
                </a:solidFill>
                <a:latin typeface="Helvetica Neue"/>
                <a:ea typeface="Helvetica Neue"/>
                <a:cs typeface="Helvetica Neue"/>
                <a:sym typeface="Helvetica Neue"/>
              </a:rPr>
              <a:t>How NFP leaders can reclaim talent and reduce turnover</a:t>
            </a:r>
          </a:p>
          <a:p>
            <a:pPr marL="0" lvl="0" indent="0" rtl="0">
              <a:spcBef>
                <a:spcPts val="0"/>
              </a:spcBef>
              <a:spcAft>
                <a:spcPts val="0"/>
              </a:spcAft>
              <a:buNone/>
            </a:pPr>
            <a:endParaRPr lang="en-US" sz="1467" b="1" dirty="0">
              <a:solidFill>
                <a:srgbClr val="0C455D"/>
              </a:solidFill>
              <a:latin typeface="Helvetica Neue"/>
              <a:ea typeface="Helvetica Neue"/>
              <a:cs typeface="Helvetica Neue"/>
              <a:sym typeface="Helvetica Neue"/>
            </a:endParaRPr>
          </a:p>
        </p:txBody>
      </p:sp>
      <p:pic>
        <p:nvPicPr>
          <p:cNvPr id="58" name="Google Shape;58;p13"/>
          <p:cNvPicPr preferRelativeResize="0"/>
          <p:nvPr/>
        </p:nvPicPr>
        <p:blipFill>
          <a:blip r:embed="rId5">
            <a:alphaModFix/>
          </a:blip>
          <a:stretch>
            <a:fillRect/>
          </a:stretch>
        </p:blipFill>
        <p:spPr>
          <a:xfrm>
            <a:off x="8155813" y="5908999"/>
            <a:ext cx="1309288" cy="756700"/>
          </a:xfrm>
          <a:prstGeom prst="rect">
            <a:avLst/>
          </a:prstGeom>
          <a:noFill/>
          <a:ln>
            <a:noFill/>
          </a:ln>
        </p:spPr>
      </p:pic>
      <p:pic>
        <p:nvPicPr>
          <p:cNvPr id="59" name="Google Shape;59;p13"/>
          <p:cNvPicPr preferRelativeResize="0"/>
          <p:nvPr/>
        </p:nvPicPr>
        <p:blipFill>
          <a:blip r:embed="rId6">
            <a:alphaModFix/>
          </a:blip>
          <a:stretch>
            <a:fillRect/>
          </a:stretch>
        </p:blipFill>
        <p:spPr>
          <a:xfrm>
            <a:off x="9499260" y="5909001"/>
            <a:ext cx="1189809" cy="756700"/>
          </a:xfrm>
          <a:prstGeom prst="rect">
            <a:avLst/>
          </a:prstGeom>
          <a:noFill/>
          <a:ln>
            <a:noFill/>
          </a:ln>
        </p:spPr>
      </p:pic>
      <p:pic>
        <p:nvPicPr>
          <p:cNvPr id="60" name="Google Shape;60;p13"/>
          <p:cNvPicPr preferRelativeResize="0"/>
          <p:nvPr/>
        </p:nvPicPr>
        <p:blipFill>
          <a:blip r:embed="rId7">
            <a:alphaModFix/>
          </a:blip>
          <a:stretch>
            <a:fillRect/>
          </a:stretch>
        </p:blipFill>
        <p:spPr>
          <a:xfrm>
            <a:off x="10723230" y="5909001"/>
            <a:ext cx="1265569" cy="756700"/>
          </a:xfrm>
          <a:prstGeom prst="rect">
            <a:avLst/>
          </a:prstGeom>
          <a:noFill/>
          <a:ln>
            <a:noFill/>
          </a:ln>
        </p:spPr>
      </p:pic>
      <p:sp>
        <p:nvSpPr>
          <p:cNvPr id="62" name="Google Shape;62;p13"/>
          <p:cNvSpPr/>
          <p:nvPr/>
        </p:nvSpPr>
        <p:spPr>
          <a:xfrm>
            <a:off x="0" y="4738533"/>
            <a:ext cx="7510800" cy="2119600"/>
          </a:xfrm>
          <a:prstGeom prst="rtTriangle">
            <a:avLst/>
          </a:prstGeom>
          <a:solidFill>
            <a:srgbClr val="0C455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63" name="Google Shape;63;p13"/>
          <p:cNvSpPr txBox="1"/>
          <p:nvPr/>
        </p:nvSpPr>
        <p:spPr>
          <a:xfrm>
            <a:off x="203200" y="5773351"/>
            <a:ext cx="3472800" cy="1231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a:solidFill>
                  <a:schemeClr val="lt1"/>
                </a:solidFill>
                <a:latin typeface="Helvetica Neue"/>
                <a:ea typeface="Helvetica Neue"/>
                <a:cs typeface="Helvetica Neue"/>
                <a:sym typeface="Helvetica Neue"/>
              </a:rPr>
              <a:t>RischResults.com</a:t>
            </a:r>
            <a:endParaRPr sz="16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600">
                <a:solidFill>
                  <a:schemeClr val="lt1"/>
                </a:solidFill>
                <a:latin typeface="Helvetica Neue"/>
                <a:ea typeface="Helvetica Neue"/>
                <a:cs typeface="Helvetica Neue"/>
                <a:sym typeface="Helvetica Neue"/>
              </a:rPr>
              <a:t>972.839.9447</a:t>
            </a:r>
            <a:endParaRPr sz="16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600">
                <a:solidFill>
                  <a:schemeClr val="lt1"/>
                </a:solidFill>
                <a:latin typeface="Helvetica Neue"/>
                <a:ea typeface="Helvetica Neue"/>
                <a:cs typeface="Helvetica Neue"/>
                <a:sym typeface="Helvetica Neue"/>
              </a:rPr>
              <a:t>JoleneRisch@RischResults.com</a:t>
            </a:r>
            <a:endParaRPr sz="16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600">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2592846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293567" y="229033"/>
            <a:ext cx="11360800" cy="763600"/>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ct val="34859"/>
              <a:buFont typeface="Arial"/>
              <a:buNone/>
            </a:pPr>
            <a:r>
              <a:rPr lang="en" sz="3787" b="1" dirty="0">
                <a:solidFill>
                  <a:srgbClr val="0C455D"/>
                </a:solidFill>
                <a:latin typeface="Helvetica Neue"/>
                <a:ea typeface="Helvetica Neue"/>
                <a:cs typeface="Helvetica Neue"/>
                <a:sym typeface="Helvetica Neue"/>
              </a:rPr>
              <a:t>Risch Results</a:t>
            </a:r>
            <a:endParaRPr sz="3787" b="1" dirty="0">
              <a:solidFill>
                <a:srgbClr val="0C455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0C455D"/>
              </a:solidFill>
              <a:latin typeface="Helvetica Neue"/>
              <a:ea typeface="Helvetica Neue"/>
              <a:cs typeface="Helvetica Neue"/>
              <a:sym typeface="Helvetica Neue"/>
            </a:endParaRPr>
          </a:p>
        </p:txBody>
      </p:sp>
      <p:sp>
        <p:nvSpPr>
          <p:cNvPr id="64" name="Google Shape;64;p14"/>
          <p:cNvSpPr txBox="1">
            <a:spLocks noGrp="1"/>
          </p:cNvSpPr>
          <p:nvPr>
            <p:ph type="body" idx="1"/>
          </p:nvPr>
        </p:nvSpPr>
        <p:spPr>
          <a:xfrm>
            <a:off x="293567" y="1300067"/>
            <a:ext cx="5922800" cy="4352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1333"/>
              </a:spcBef>
              <a:spcAft>
                <a:spcPts val="0"/>
              </a:spcAft>
              <a:buNone/>
            </a:pPr>
            <a:r>
              <a:rPr lang="en" sz="1867" b="1">
                <a:solidFill>
                  <a:srgbClr val="398AAA"/>
                </a:solidFill>
                <a:latin typeface="Helvetica Neue"/>
                <a:ea typeface="Helvetica Neue"/>
                <a:cs typeface="Helvetica Neue"/>
                <a:sym typeface="Helvetica Neue"/>
              </a:rPr>
              <a:t>We Believe…</a:t>
            </a:r>
            <a:endParaRPr sz="1867" b="1">
              <a:solidFill>
                <a:srgbClr val="398AAA"/>
              </a:solidFill>
              <a:latin typeface="Helvetica Neue"/>
              <a:ea typeface="Helvetica Neue"/>
              <a:cs typeface="Helvetica Neue"/>
              <a:sym typeface="Helvetica Neue"/>
            </a:endParaRPr>
          </a:p>
          <a:p>
            <a:pPr marL="609585" lvl="0" indent="-406390" algn="l" rtl="0">
              <a:lnSpc>
                <a:spcPct val="115000"/>
              </a:lnSpc>
              <a:spcBef>
                <a:spcPts val="1333"/>
              </a:spcBef>
              <a:spcAft>
                <a:spcPts val="0"/>
              </a:spcAft>
              <a:buClr>
                <a:srgbClr val="398AAA"/>
              </a:buClr>
              <a:buSzPts val="1200"/>
              <a:buFont typeface="Helvetica Neue"/>
              <a:buChar char="●"/>
            </a:pPr>
            <a:r>
              <a:rPr lang="en" sz="1600" b="1">
                <a:solidFill>
                  <a:srgbClr val="398AAA"/>
                </a:solidFill>
                <a:latin typeface="Helvetica Neue"/>
                <a:ea typeface="Helvetica Neue"/>
                <a:cs typeface="Helvetica Neue"/>
                <a:sym typeface="Helvetica Neue"/>
              </a:rPr>
              <a:t>Great teams blend diverse ideas, and experiences</a:t>
            </a:r>
            <a:endParaRPr sz="1600" b="1">
              <a:solidFill>
                <a:srgbClr val="398AAA"/>
              </a:solidFill>
              <a:latin typeface="Helvetica Neue"/>
              <a:ea typeface="Helvetica Neue"/>
              <a:cs typeface="Helvetica Neue"/>
              <a:sym typeface="Helvetica Neue"/>
            </a:endParaRPr>
          </a:p>
          <a:p>
            <a:pPr marL="609585" lvl="0" indent="-406390" algn="l" rtl="0">
              <a:lnSpc>
                <a:spcPct val="115000"/>
              </a:lnSpc>
              <a:spcBef>
                <a:spcPts val="0"/>
              </a:spcBef>
              <a:spcAft>
                <a:spcPts val="0"/>
              </a:spcAft>
              <a:buClr>
                <a:srgbClr val="398AAA"/>
              </a:buClr>
              <a:buSzPts val="1200"/>
              <a:buFont typeface="Helvetica Neue"/>
              <a:buChar char="●"/>
            </a:pPr>
            <a:r>
              <a:rPr lang="en" sz="1600" b="1">
                <a:solidFill>
                  <a:srgbClr val="398AAA"/>
                </a:solidFill>
                <a:latin typeface="Helvetica Neue"/>
                <a:ea typeface="Helvetica Neue"/>
                <a:cs typeface="Helvetica Neue"/>
                <a:sym typeface="Helvetica Neue"/>
              </a:rPr>
              <a:t>Each search should be unique and customized</a:t>
            </a:r>
            <a:endParaRPr sz="1600" b="1">
              <a:solidFill>
                <a:srgbClr val="398AAA"/>
              </a:solidFill>
              <a:latin typeface="Helvetica Neue"/>
              <a:ea typeface="Helvetica Neue"/>
              <a:cs typeface="Helvetica Neue"/>
              <a:sym typeface="Helvetica Neue"/>
            </a:endParaRPr>
          </a:p>
          <a:p>
            <a:pPr marL="609585" lvl="0" indent="-406390" algn="l" rtl="0">
              <a:lnSpc>
                <a:spcPct val="115000"/>
              </a:lnSpc>
              <a:spcBef>
                <a:spcPts val="0"/>
              </a:spcBef>
              <a:spcAft>
                <a:spcPts val="0"/>
              </a:spcAft>
              <a:buClr>
                <a:srgbClr val="398AAA"/>
              </a:buClr>
              <a:buSzPts val="1200"/>
              <a:buFont typeface="Helvetica Neue"/>
              <a:buChar char="●"/>
            </a:pPr>
            <a:r>
              <a:rPr lang="en" sz="1600" b="1">
                <a:solidFill>
                  <a:srgbClr val="398AAA"/>
                </a:solidFill>
                <a:latin typeface="Helvetica Neue"/>
                <a:ea typeface="Helvetica Neue"/>
                <a:cs typeface="Helvetica Neue"/>
                <a:sym typeface="Helvetica Neue"/>
              </a:rPr>
              <a:t>Leave no stone unturned in a search, from passive employed candidates to talent that extends far beyond our personal connections</a:t>
            </a:r>
            <a:endParaRPr sz="1600" b="1">
              <a:solidFill>
                <a:srgbClr val="398AAA"/>
              </a:solidFill>
              <a:latin typeface="Helvetica Neue"/>
              <a:ea typeface="Helvetica Neue"/>
              <a:cs typeface="Helvetica Neue"/>
              <a:sym typeface="Helvetica Neue"/>
            </a:endParaRPr>
          </a:p>
          <a:p>
            <a:pPr marL="609585" lvl="0" indent="-406390" algn="l" rtl="0">
              <a:lnSpc>
                <a:spcPct val="115000"/>
              </a:lnSpc>
              <a:spcBef>
                <a:spcPts val="0"/>
              </a:spcBef>
              <a:spcAft>
                <a:spcPts val="0"/>
              </a:spcAft>
              <a:buClr>
                <a:srgbClr val="398AAA"/>
              </a:buClr>
              <a:buSzPts val="1200"/>
              <a:buFont typeface="Helvetica Neue"/>
              <a:buChar char="●"/>
            </a:pPr>
            <a:r>
              <a:rPr lang="en" sz="1600" b="1">
                <a:solidFill>
                  <a:srgbClr val="398AAA"/>
                </a:solidFill>
                <a:latin typeface="Helvetica Neue"/>
                <a:ea typeface="Helvetica Neue"/>
                <a:cs typeface="Helvetica Neue"/>
                <a:sym typeface="Helvetica Neue"/>
              </a:rPr>
              <a:t>Meaningful relationships with our clients help us deliver better results.</a:t>
            </a:r>
            <a:endParaRPr sz="1600" b="1">
              <a:solidFill>
                <a:srgbClr val="398AAA"/>
              </a:solidFill>
              <a:latin typeface="Helvetica Neue"/>
              <a:ea typeface="Helvetica Neue"/>
              <a:cs typeface="Helvetica Neue"/>
              <a:sym typeface="Helvetica Neue"/>
            </a:endParaRPr>
          </a:p>
          <a:p>
            <a:pPr marL="609585" lvl="0" indent="-406390" algn="l" rtl="0">
              <a:lnSpc>
                <a:spcPct val="115000"/>
              </a:lnSpc>
              <a:spcBef>
                <a:spcPts val="0"/>
              </a:spcBef>
              <a:spcAft>
                <a:spcPts val="0"/>
              </a:spcAft>
              <a:buClr>
                <a:srgbClr val="398AAA"/>
              </a:buClr>
              <a:buSzPts val="1200"/>
              <a:buFont typeface="Helvetica Neue"/>
              <a:buChar char="●"/>
            </a:pPr>
            <a:r>
              <a:rPr lang="en" sz="1600" b="1">
                <a:solidFill>
                  <a:srgbClr val="398AAA"/>
                </a:solidFill>
                <a:latin typeface="Helvetica Neue"/>
                <a:ea typeface="Helvetica Neue"/>
                <a:cs typeface="Helvetica Neue"/>
                <a:sym typeface="Helvetica Neue"/>
              </a:rPr>
              <a:t>Our communities cannot be inclusive and equitable unless our organizations are</a:t>
            </a:r>
            <a:endParaRPr sz="1600" b="1">
              <a:solidFill>
                <a:srgbClr val="398AAA"/>
              </a:solidFill>
              <a:latin typeface="Helvetica Neue"/>
              <a:ea typeface="Helvetica Neue"/>
              <a:cs typeface="Helvetica Neue"/>
              <a:sym typeface="Helvetica Neue"/>
            </a:endParaRPr>
          </a:p>
          <a:p>
            <a:pPr marL="609585" lvl="0" indent="-406390" algn="l" rtl="0">
              <a:lnSpc>
                <a:spcPct val="115000"/>
              </a:lnSpc>
              <a:spcBef>
                <a:spcPts val="0"/>
              </a:spcBef>
              <a:spcAft>
                <a:spcPts val="0"/>
              </a:spcAft>
              <a:buClr>
                <a:srgbClr val="398AAA"/>
              </a:buClr>
              <a:buSzPts val="1200"/>
              <a:buFont typeface="Helvetica Neue"/>
              <a:buChar char="●"/>
            </a:pPr>
            <a:r>
              <a:rPr lang="en" sz="1600" b="1">
                <a:solidFill>
                  <a:srgbClr val="398AAA"/>
                </a:solidFill>
                <a:latin typeface="Helvetica Neue"/>
                <a:ea typeface="Helvetica Neue"/>
                <a:cs typeface="Helvetica Neue"/>
                <a:sym typeface="Helvetica Neue"/>
              </a:rPr>
              <a:t>The workforce is ever-changing; our knowledge and approach should evolve too</a:t>
            </a:r>
            <a:endParaRPr sz="1733">
              <a:solidFill>
                <a:srgbClr val="6D7A8C"/>
              </a:solidFill>
              <a:highlight>
                <a:srgbClr val="EEF7F9"/>
              </a:highlight>
            </a:endParaRPr>
          </a:p>
          <a:p>
            <a:pPr marL="0" lvl="0" indent="0" algn="l" rtl="0">
              <a:lnSpc>
                <a:spcPct val="115000"/>
              </a:lnSpc>
              <a:spcBef>
                <a:spcPts val="1333"/>
              </a:spcBef>
              <a:spcAft>
                <a:spcPts val="1333"/>
              </a:spcAft>
              <a:buNone/>
            </a:pPr>
            <a:endParaRPr sz="1867" b="1">
              <a:solidFill>
                <a:srgbClr val="398AAA"/>
              </a:solidFill>
              <a:latin typeface="Helvetica Neue"/>
              <a:ea typeface="Helvetica Neue"/>
              <a:cs typeface="Helvetica Neue"/>
              <a:sym typeface="Helvetica Neue"/>
            </a:endParaRPr>
          </a:p>
        </p:txBody>
      </p:sp>
      <p:sp>
        <p:nvSpPr>
          <p:cNvPr id="65" name="Google Shape;65;p14"/>
          <p:cNvSpPr/>
          <p:nvPr/>
        </p:nvSpPr>
        <p:spPr>
          <a:xfrm rot="10800000" flipH="1">
            <a:off x="0" y="13380"/>
            <a:ext cx="10814400" cy="5668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4"/>
          <p:cNvSpPr/>
          <p:nvPr/>
        </p:nvSpPr>
        <p:spPr>
          <a:xfrm rot="10800000">
            <a:off x="4681200" y="167"/>
            <a:ext cx="7510800" cy="593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4"/>
          <p:cNvSpPr/>
          <p:nvPr/>
        </p:nvSpPr>
        <p:spPr>
          <a:xfrm>
            <a:off x="0" y="5612636"/>
            <a:ext cx="7510800" cy="12456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68" name="Google Shape;68;p14"/>
          <p:cNvPicPr preferRelativeResize="0"/>
          <p:nvPr/>
        </p:nvPicPr>
        <p:blipFill rotWithShape="1">
          <a:blip r:embed="rId3">
            <a:alphaModFix/>
          </a:blip>
          <a:srcRect b="7002"/>
          <a:stretch/>
        </p:blipFill>
        <p:spPr>
          <a:xfrm>
            <a:off x="6983833" y="940201"/>
            <a:ext cx="4356200" cy="5612185"/>
          </a:xfrm>
          <a:prstGeom prst="rect">
            <a:avLst/>
          </a:prstGeom>
          <a:noFill/>
          <a:ln>
            <a:noFill/>
          </a:ln>
        </p:spPr>
      </p:pic>
    </p:spTree>
    <p:extLst>
      <p:ext uri="{BB962C8B-B14F-4D97-AF65-F5344CB8AC3E}">
        <p14:creationId xmlns:p14="http://schemas.microsoft.com/office/powerpoint/2010/main" val="9121169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467" b="1" dirty="0">
                <a:solidFill>
                  <a:srgbClr val="0C455D"/>
                </a:solidFill>
                <a:latin typeface="Helvetica Neue"/>
                <a:sym typeface="Helvetica Neue"/>
              </a:rPr>
              <a:t>Agenda</a:t>
            </a:r>
            <a:endParaRPr sz="3467" b="1" dirty="0">
              <a:solidFill>
                <a:srgbClr val="0C455D"/>
              </a:solidFill>
              <a:latin typeface="Helvetica Neue"/>
              <a:sym typeface="Helvetica Neue"/>
            </a:endParaRPr>
          </a:p>
        </p:txBody>
      </p:sp>
      <p:sp>
        <p:nvSpPr>
          <p:cNvPr id="84" name="Google Shape;84;p15"/>
          <p:cNvSpPr txBox="1">
            <a:spLocks noGrp="1"/>
          </p:cNvSpPr>
          <p:nvPr>
            <p:ph type="body" idx="1"/>
          </p:nvPr>
        </p:nvSpPr>
        <p:spPr>
          <a:xfrm>
            <a:off x="415601" y="1536633"/>
            <a:ext cx="7390553" cy="386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Recruiting and retention in the NFP community</a:t>
            </a: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Reducing turnover</a:t>
            </a:r>
          </a:p>
          <a:p>
            <a:pPr marL="609585" marR="0" lvl="0" indent="-423323" algn="l" defTabSz="1219170" rtl="0" eaLnBrk="1" fontAlgn="auto" latinLnBrk="0" hangingPunct="1">
              <a:lnSpc>
                <a:spcPct val="100000"/>
              </a:lnSpc>
              <a:spcBef>
                <a:spcPts val="1333"/>
              </a:spcBef>
              <a:spcAft>
                <a:spcPts val="0"/>
              </a:spcAft>
              <a:buClr>
                <a:srgbClr val="398AAA"/>
              </a:buClr>
              <a:buSzPts val="1400"/>
              <a:buFont typeface="Arial"/>
              <a:buChar char="●"/>
              <a:tabLst/>
              <a:defRPr/>
            </a:pPr>
            <a:r>
              <a:rPr kumimoji="0" lang="en-US" sz="2133" b="1" i="0" u="none" strike="noStrike" kern="0" cap="none" spc="0" normalizeH="0" baseline="0" noProof="0" dirty="0">
                <a:ln>
                  <a:noFill/>
                </a:ln>
                <a:solidFill>
                  <a:srgbClr val="398AAA"/>
                </a:solidFill>
                <a:effectLst/>
                <a:uLnTx/>
                <a:uFillTx/>
                <a:latin typeface="Helvetica Neue"/>
                <a:ea typeface="Helvetica Neue"/>
                <a:cs typeface="Helvetica Neue"/>
                <a:sym typeface="Helvetica Neue"/>
              </a:rPr>
              <a:t>Becoming a talent magnet</a:t>
            </a:r>
            <a:endParaRPr lang="en-US" sz="2133" b="1" dirty="0">
              <a:solidFill>
                <a:srgbClr val="398AAA"/>
              </a:solidFill>
              <a:latin typeface="Helvetica Neue"/>
              <a:ea typeface="Helvetica Neue"/>
              <a:cs typeface="Helvetica Neue"/>
              <a:sym typeface="Helvetica Neue"/>
            </a:endParaRP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Compensation as a key to hiring and retention</a:t>
            </a: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Pay comparison and equity issues</a:t>
            </a: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Anticipated compensation trends for 2024</a:t>
            </a:r>
          </a:p>
        </p:txBody>
      </p:sp>
      <p:sp>
        <p:nvSpPr>
          <p:cNvPr id="85" name="Google Shape;85;p15"/>
          <p:cNvSpPr/>
          <p:nvPr/>
        </p:nvSpPr>
        <p:spPr>
          <a:xfrm flipH="1">
            <a:off x="1377600" y="5668167"/>
            <a:ext cx="10814400" cy="11900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86" name="Google Shape;86;p15"/>
          <p:cNvSpPr/>
          <p:nvPr/>
        </p:nvSpPr>
        <p:spPr>
          <a:xfrm>
            <a:off x="0" y="5612636"/>
            <a:ext cx="7510800" cy="12456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pic>
        <p:nvPicPr>
          <p:cNvPr id="87" name="Google Shape;87;p15"/>
          <p:cNvPicPr preferRelativeResize="0"/>
          <p:nvPr/>
        </p:nvPicPr>
        <p:blipFill>
          <a:blip r:embed="rId3">
            <a:alphaModFix/>
          </a:blip>
          <a:stretch>
            <a:fillRect/>
          </a:stretch>
        </p:blipFill>
        <p:spPr>
          <a:xfrm>
            <a:off x="11211003" y="5956001"/>
            <a:ext cx="814599" cy="763599"/>
          </a:xfrm>
          <a:prstGeom prst="rect">
            <a:avLst/>
          </a:prstGeom>
          <a:noFill/>
          <a:ln>
            <a:noFill/>
          </a:ln>
        </p:spPr>
      </p:pic>
      <p:sp>
        <p:nvSpPr>
          <p:cNvPr id="88" name="Google Shape;88;p15"/>
          <p:cNvSpPr/>
          <p:nvPr/>
        </p:nvSpPr>
        <p:spPr>
          <a:xfrm rot="10800000" flipH="1">
            <a:off x="0" y="113"/>
            <a:ext cx="10814400" cy="5668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89" name="Google Shape;89;p15"/>
          <p:cNvSpPr/>
          <p:nvPr/>
        </p:nvSpPr>
        <p:spPr>
          <a:xfrm rot="10800000">
            <a:off x="4681200" y="167"/>
            <a:ext cx="7510800" cy="593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pic>
        <p:nvPicPr>
          <p:cNvPr id="1028" name="Picture 4" descr="Texas ranch helping trauma survivors gets needed help from UNT class | News">
            <a:extLst>
              <a:ext uri="{FF2B5EF4-FFF2-40B4-BE49-F238E27FC236}">
                <a16:creationId xmlns:a16="http://schemas.microsoft.com/office/drawing/2014/main" id="{93D2CBD5-0D3B-7FF6-26E2-6C02BCD64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801" y="1742099"/>
            <a:ext cx="4437065" cy="308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8906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F43134E3-D049-F576-EE96-CC4FCBC16E33}"/>
            </a:ext>
          </a:extLst>
        </p:cNvPr>
        <p:cNvGrpSpPr/>
        <p:nvPr/>
      </p:nvGrpSpPr>
      <p:grpSpPr>
        <a:xfrm>
          <a:off x="0" y="0"/>
          <a:ext cx="0" cy="0"/>
          <a:chOff x="0" y="0"/>
          <a:chExt cx="0" cy="0"/>
        </a:xfrm>
      </p:grpSpPr>
      <p:sp>
        <p:nvSpPr>
          <p:cNvPr id="83" name="Google Shape;83;p15">
            <a:extLst>
              <a:ext uri="{FF2B5EF4-FFF2-40B4-BE49-F238E27FC236}">
                <a16:creationId xmlns:a16="http://schemas.microsoft.com/office/drawing/2014/main" id="{862E14B3-31CD-E10E-8B3F-44C434F8CEE1}"/>
              </a:ext>
            </a:extLst>
          </p:cNvPr>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467" b="1" dirty="0">
                <a:solidFill>
                  <a:srgbClr val="0C455D"/>
                </a:solidFill>
                <a:latin typeface="Helvetica Neue"/>
                <a:sym typeface="Helvetica Neue"/>
              </a:rPr>
              <a:t>Social Impact Staff Retention Survey, 2024</a:t>
            </a:r>
            <a:endParaRPr sz="3467" b="1" dirty="0">
              <a:solidFill>
                <a:srgbClr val="0C455D"/>
              </a:solidFill>
              <a:latin typeface="Helvetica Neue"/>
              <a:sym typeface="Helvetica Neue"/>
            </a:endParaRPr>
          </a:p>
        </p:txBody>
      </p:sp>
      <p:sp>
        <p:nvSpPr>
          <p:cNvPr id="84" name="Google Shape;84;p15">
            <a:extLst>
              <a:ext uri="{FF2B5EF4-FFF2-40B4-BE49-F238E27FC236}">
                <a16:creationId xmlns:a16="http://schemas.microsoft.com/office/drawing/2014/main" id="{A8E69B0F-2BA9-01A7-B15C-605A07A340FF}"/>
              </a:ext>
            </a:extLst>
          </p:cNvPr>
          <p:cNvSpPr txBox="1">
            <a:spLocks noGrp="1"/>
          </p:cNvSpPr>
          <p:nvPr>
            <p:ph type="body" idx="1"/>
          </p:nvPr>
        </p:nvSpPr>
        <p:spPr>
          <a:xfrm>
            <a:off x="415601" y="1536633"/>
            <a:ext cx="6262291" cy="386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567252" indent="-380990">
              <a:lnSpc>
                <a:spcPct val="100000"/>
              </a:lnSpc>
              <a:spcBef>
                <a:spcPts val="1333"/>
              </a:spcBef>
              <a:buClr>
                <a:srgbClr val="398AAA"/>
              </a:buClr>
              <a:buSzPts val="1400"/>
            </a:pPr>
            <a:r>
              <a:rPr lang="en-US" sz="1867" b="1" dirty="0">
                <a:solidFill>
                  <a:srgbClr val="398AAA"/>
                </a:solidFill>
                <a:latin typeface="Helvetica Neue"/>
                <a:ea typeface="Helvetica Neue"/>
                <a:cs typeface="Helvetica Neue"/>
                <a:sym typeface="Helvetica Neue"/>
              </a:rPr>
              <a:t>Michelle Flores and Evan Wildstein authored the first SISR </a:t>
            </a:r>
          </a:p>
          <a:p>
            <a:pPr marL="567252" indent="-380990">
              <a:lnSpc>
                <a:spcPct val="100000"/>
              </a:lnSpc>
              <a:spcBef>
                <a:spcPts val="1333"/>
              </a:spcBef>
              <a:buClr>
                <a:srgbClr val="398AAA"/>
              </a:buClr>
              <a:buSzPts val="1400"/>
            </a:pPr>
            <a:r>
              <a:rPr lang="en-US" sz="1867" b="1" dirty="0">
                <a:solidFill>
                  <a:srgbClr val="398AAA"/>
                </a:solidFill>
                <a:latin typeface="Helvetica Neue"/>
                <a:ea typeface="Helvetica Neue"/>
                <a:cs typeface="Helvetica Neue"/>
                <a:sym typeface="Helvetica Neue"/>
              </a:rPr>
              <a:t>74.2% of NP professionals will look for a new position this year</a:t>
            </a:r>
          </a:p>
          <a:p>
            <a:pPr marL="1176837" lvl="1" indent="-380990">
              <a:lnSpc>
                <a:spcPct val="100000"/>
              </a:lnSpc>
              <a:spcBef>
                <a:spcPts val="1333"/>
              </a:spcBef>
              <a:buClr>
                <a:srgbClr val="398AAA"/>
              </a:buClr>
            </a:pPr>
            <a:r>
              <a:rPr lang="en-US" sz="1600" b="1" dirty="0">
                <a:solidFill>
                  <a:srgbClr val="398AAA"/>
                </a:solidFill>
                <a:latin typeface="Helvetica Neue"/>
                <a:ea typeface="Helvetica Neue"/>
                <a:cs typeface="Helvetica Neue"/>
                <a:sym typeface="Helvetica Neue"/>
              </a:rPr>
              <a:t>34.7% of those looking will stay in nonprofit</a:t>
            </a:r>
          </a:p>
          <a:p>
            <a:pPr marL="1176837" lvl="1" indent="-380990">
              <a:lnSpc>
                <a:spcPct val="100000"/>
              </a:lnSpc>
              <a:spcBef>
                <a:spcPts val="1333"/>
              </a:spcBef>
              <a:buClr>
                <a:srgbClr val="398AAA"/>
              </a:buClr>
            </a:pPr>
            <a:r>
              <a:rPr lang="en-US" sz="1600" b="1" dirty="0">
                <a:solidFill>
                  <a:srgbClr val="398AAA"/>
                </a:solidFill>
                <a:latin typeface="Helvetica Neue"/>
                <a:ea typeface="Helvetica Neue"/>
                <a:cs typeface="Helvetica Neue"/>
                <a:sym typeface="Helvetica Neue"/>
              </a:rPr>
              <a:t>65.3% are not sure or will look outside of nonprofit</a:t>
            </a:r>
          </a:p>
          <a:p>
            <a:pPr marL="567252" indent="-380990">
              <a:lnSpc>
                <a:spcPct val="100000"/>
              </a:lnSpc>
              <a:spcBef>
                <a:spcPts val="1333"/>
              </a:spcBef>
              <a:buClr>
                <a:srgbClr val="398AAA"/>
              </a:buClr>
              <a:buSzPts val="1400"/>
            </a:pPr>
            <a:r>
              <a:rPr lang="en-US" sz="1867" b="1" dirty="0">
                <a:solidFill>
                  <a:srgbClr val="398AAA"/>
                </a:solidFill>
                <a:latin typeface="Helvetica Neue"/>
                <a:ea typeface="Helvetica Neue"/>
                <a:cs typeface="Helvetica Neue"/>
                <a:sym typeface="Helvetica Neue"/>
              </a:rPr>
              <a:t>82% of NP</a:t>
            </a:r>
            <a:r>
              <a:rPr kumimoji="0" lang="en-US" sz="1867" b="1" i="0" u="none" strike="noStrike" kern="0" cap="none" spc="0" normalizeH="0" baseline="0" noProof="0" dirty="0">
                <a:ln>
                  <a:noFill/>
                </a:ln>
                <a:solidFill>
                  <a:srgbClr val="398AAA"/>
                </a:solidFill>
                <a:effectLst/>
                <a:uLnTx/>
                <a:uFillTx/>
                <a:latin typeface="Helvetica Neue"/>
                <a:ea typeface="Helvetica Neue"/>
                <a:cs typeface="Helvetica Neue"/>
                <a:sym typeface="Helvetica Neue"/>
              </a:rPr>
              <a:t> professionals with less than 10 years of exp, </a:t>
            </a:r>
            <a:r>
              <a:rPr lang="en-US" sz="1867" b="1" dirty="0">
                <a:solidFill>
                  <a:srgbClr val="398AAA"/>
                </a:solidFill>
                <a:latin typeface="Helvetica Neue"/>
                <a:ea typeface="Helvetica Neue"/>
                <a:cs typeface="Helvetica Neue"/>
                <a:sym typeface="Helvetica Neue"/>
              </a:rPr>
              <a:t>will look for a new position </a:t>
            </a:r>
          </a:p>
          <a:p>
            <a:pPr marL="567252" indent="-380990">
              <a:lnSpc>
                <a:spcPct val="100000"/>
              </a:lnSpc>
              <a:spcBef>
                <a:spcPts val="1333"/>
              </a:spcBef>
              <a:buClr>
                <a:srgbClr val="398AAA"/>
              </a:buClr>
              <a:buSzPts val="1400"/>
            </a:pPr>
            <a:r>
              <a:rPr lang="en-US" sz="1867" b="1" dirty="0">
                <a:solidFill>
                  <a:srgbClr val="398AAA"/>
                </a:solidFill>
                <a:latin typeface="Helvetica Neue"/>
                <a:ea typeface="Helvetica Neue"/>
                <a:cs typeface="Helvetica Neue"/>
                <a:sym typeface="Helvetica Neue"/>
              </a:rPr>
              <a:t>69% of NP professionals with more than 10 years of exp, will look for a new position</a:t>
            </a:r>
          </a:p>
        </p:txBody>
      </p:sp>
      <p:sp>
        <p:nvSpPr>
          <p:cNvPr id="85" name="Google Shape;85;p15">
            <a:extLst>
              <a:ext uri="{FF2B5EF4-FFF2-40B4-BE49-F238E27FC236}">
                <a16:creationId xmlns:a16="http://schemas.microsoft.com/office/drawing/2014/main" id="{4807148D-D78F-70B0-AF9F-8DF3F74DD649}"/>
              </a:ext>
            </a:extLst>
          </p:cNvPr>
          <p:cNvSpPr/>
          <p:nvPr/>
        </p:nvSpPr>
        <p:spPr>
          <a:xfrm flipH="1">
            <a:off x="1377600" y="5668167"/>
            <a:ext cx="10814400" cy="11900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86" name="Google Shape;86;p15">
            <a:extLst>
              <a:ext uri="{FF2B5EF4-FFF2-40B4-BE49-F238E27FC236}">
                <a16:creationId xmlns:a16="http://schemas.microsoft.com/office/drawing/2014/main" id="{A02D07C0-0B51-C54D-446E-F7535F50A471}"/>
              </a:ext>
            </a:extLst>
          </p:cNvPr>
          <p:cNvSpPr/>
          <p:nvPr/>
        </p:nvSpPr>
        <p:spPr>
          <a:xfrm>
            <a:off x="0" y="5612636"/>
            <a:ext cx="7510800" cy="12456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pic>
        <p:nvPicPr>
          <p:cNvPr id="87" name="Google Shape;87;p15">
            <a:extLst>
              <a:ext uri="{FF2B5EF4-FFF2-40B4-BE49-F238E27FC236}">
                <a16:creationId xmlns:a16="http://schemas.microsoft.com/office/drawing/2014/main" id="{BBC38B64-2B61-AD69-48A8-76E7A5C8959B}"/>
              </a:ext>
            </a:extLst>
          </p:cNvPr>
          <p:cNvPicPr preferRelativeResize="0"/>
          <p:nvPr/>
        </p:nvPicPr>
        <p:blipFill>
          <a:blip r:embed="rId3">
            <a:alphaModFix/>
          </a:blip>
          <a:stretch>
            <a:fillRect/>
          </a:stretch>
        </p:blipFill>
        <p:spPr>
          <a:xfrm>
            <a:off x="11211003" y="5956001"/>
            <a:ext cx="814599" cy="763599"/>
          </a:xfrm>
          <a:prstGeom prst="rect">
            <a:avLst/>
          </a:prstGeom>
          <a:noFill/>
          <a:ln>
            <a:noFill/>
          </a:ln>
        </p:spPr>
      </p:pic>
      <p:sp>
        <p:nvSpPr>
          <p:cNvPr id="88" name="Google Shape;88;p15">
            <a:extLst>
              <a:ext uri="{FF2B5EF4-FFF2-40B4-BE49-F238E27FC236}">
                <a16:creationId xmlns:a16="http://schemas.microsoft.com/office/drawing/2014/main" id="{3E576612-54AF-ED2A-95F9-1180106EF38F}"/>
              </a:ext>
            </a:extLst>
          </p:cNvPr>
          <p:cNvSpPr/>
          <p:nvPr/>
        </p:nvSpPr>
        <p:spPr>
          <a:xfrm rot="10800000" flipH="1">
            <a:off x="0" y="113"/>
            <a:ext cx="10814400" cy="5668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89" name="Google Shape;89;p15">
            <a:extLst>
              <a:ext uri="{FF2B5EF4-FFF2-40B4-BE49-F238E27FC236}">
                <a16:creationId xmlns:a16="http://schemas.microsoft.com/office/drawing/2014/main" id="{837E422A-B5BE-F052-DE34-2155182E3FE5}"/>
              </a:ext>
            </a:extLst>
          </p:cNvPr>
          <p:cNvSpPr/>
          <p:nvPr/>
        </p:nvSpPr>
        <p:spPr>
          <a:xfrm rot="10800000">
            <a:off x="4681200" y="167"/>
            <a:ext cx="7510800" cy="593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pic>
        <p:nvPicPr>
          <p:cNvPr id="6148" name="Picture 4" descr="Merryhill School Students Donate to Ronald McDonald House | Arlington, TX  Patch">
            <a:extLst>
              <a:ext uri="{FF2B5EF4-FFF2-40B4-BE49-F238E27FC236}">
                <a16:creationId xmlns:a16="http://schemas.microsoft.com/office/drawing/2014/main" id="{4DB1D09A-733C-490D-9C24-0D4903F59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093" y="1343605"/>
            <a:ext cx="4897988" cy="373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182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Budgeting vs. Forecasting: Just Semantics, Right?</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t>3</a:t>
            </a:r>
          </a:p>
        </p:txBody>
      </p:sp>
    </p:spTree>
    <p:extLst>
      <p:ext uri="{BB962C8B-B14F-4D97-AF65-F5344CB8AC3E}">
        <p14:creationId xmlns:p14="http://schemas.microsoft.com/office/powerpoint/2010/main" val="11772485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067" b="1" dirty="0">
                <a:solidFill>
                  <a:srgbClr val="0C455D"/>
                </a:solidFill>
                <a:latin typeface="Helvetica Neue"/>
                <a:sym typeface="Helvetica Neue"/>
              </a:rPr>
              <a:t>Recruiting and Retention Challenges in the NFP Community</a:t>
            </a:r>
            <a:endParaRPr sz="3067" b="1" dirty="0">
              <a:solidFill>
                <a:srgbClr val="0C455D"/>
              </a:solidFill>
              <a:latin typeface="Helvetica Neue"/>
              <a:sym typeface="Helvetica Neue"/>
            </a:endParaRPr>
          </a:p>
        </p:txBody>
      </p:sp>
      <p:sp>
        <p:nvSpPr>
          <p:cNvPr id="84" name="Google Shape;84;p15"/>
          <p:cNvSpPr txBox="1">
            <a:spLocks noGrp="1"/>
          </p:cNvSpPr>
          <p:nvPr>
            <p:ph type="body" idx="1"/>
          </p:nvPr>
        </p:nvSpPr>
        <p:spPr>
          <a:xfrm>
            <a:off x="415600" y="1536633"/>
            <a:ext cx="7510800" cy="386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Mission fatigue and competitive burnout </a:t>
            </a: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Resource constraints and competitive disadvantages</a:t>
            </a: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No development opportunities (58%)</a:t>
            </a: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Compensation/benefits (57%)</a:t>
            </a:r>
          </a:p>
          <a:p>
            <a:pPr marL="186262" indent="0">
              <a:lnSpc>
                <a:spcPct val="100000"/>
              </a:lnSpc>
              <a:spcBef>
                <a:spcPts val="1333"/>
              </a:spcBef>
              <a:buClr>
                <a:srgbClr val="398AAA"/>
              </a:buClr>
              <a:buSzPts val="1400"/>
              <a:buNone/>
            </a:pPr>
            <a:endParaRPr lang="en-US" sz="2133" b="1" dirty="0">
              <a:solidFill>
                <a:srgbClr val="398AAA"/>
              </a:solidFill>
              <a:latin typeface="Helvetica Neue"/>
              <a:ea typeface="Helvetica Neue"/>
              <a:cs typeface="Helvetica Neue"/>
              <a:sym typeface="Helvetica Neue"/>
            </a:endParaRPr>
          </a:p>
          <a:p>
            <a:pPr indent="-423323">
              <a:lnSpc>
                <a:spcPct val="100000"/>
              </a:lnSpc>
              <a:spcBef>
                <a:spcPts val="1333"/>
              </a:spcBef>
              <a:buClr>
                <a:srgbClr val="398AAA"/>
              </a:buClr>
              <a:buSzPts val="1400"/>
            </a:pPr>
            <a:endParaRPr lang="en-US" sz="2133" b="1" dirty="0">
              <a:solidFill>
                <a:srgbClr val="398AAA"/>
              </a:solidFill>
              <a:latin typeface="Helvetica Neue"/>
              <a:ea typeface="Helvetica Neue"/>
              <a:cs typeface="Helvetica Neue"/>
              <a:sym typeface="Helvetica Neue"/>
            </a:endParaRPr>
          </a:p>
        </p:txBody>
      </p:sp>
      <p:sp>
        <p:nvSpPr>
          <p:cNvPr id="85" name="Google Shape;85;p15"/>
          <p:cNvSpPr/>
          <p:nvPr/>
        </p:nvSpPr>
        <p:spPr>
          <a:xfrm flipH="1">
            <a:off x="1377600" y="5668167"/>
            <a:ext cx="10814400" cy="11900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5"/>
          <p:cNvSpPr/>
          <p:nvPr/>
        </p:nvSpPr>
        <p:spPr>
          <a:xfrm>
            <a:off x="0" y="5612636"/>
            <a:ext cx="7510800" cy="12456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87" name="Google Shape;87;p15"/>
          <p:cNvPicPr preferRelativeResize="0"/>
          <p:nvPr/>
        </p:nvPicPr>
        <p:blipFill>
          <a:blip r:embed="rId3">
            <a:alphaModFix/>
          </a:blip>
          <a:stretch>
            <a:fillRect/>
          </a:stretch>
        </p:blipFill>
        <p:spPr>
          <a:xfrm>
            <a:off x="11211003" y="5956001"/>
            <a:ext cx="814599" cy="763599"/>
          </a:xfrm>
          <a:prstGeom prst="rect">
            <a:avLst/>
          </a:prstGeom>
          <a:noFill/>
          <a:ln>
            <a:noFill/>
          </a:ln>
        </p:spPr>
      </p:pic>
      <p:sp>
        <p:nvSpPr>
          <p:cNvPr id="88" name="Google Shape;88;p15"/>
          <p:cNvSpPr/>
          <p:nvPr/>
        </p:nvSpPr>
        <p:spPr>
          <a:xfrm rot="10800000" flipH="1">
            <a:off x="0" y="113"/>
            <a:ext cx="10814400" cy="5668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15"/>
          <p:cNvSpPr/>
          <p:nvPr/>
        </p:nvSpPr>
        <p:spPr>
          <a:xfrm rot="10800000">
            <a:off x="4681200" y="167"/>
            <a:ext cx="7510800" cy="593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052" name="Picture 4" descr="Tarrant Area Food Bank — Tarrant Area Food Bank Dallas-Fort Worth">
            <a:extLst>
              <a:ext uri="{FF2B5EF4-FFF2-40B4-BE49-F238E27FC236}">
                <a16:creationId xmlns:a16="http://schemas.microsoft.com/office/drawing/2014/main" id="{0435A718-66CF-4867-35FC-B66EC383E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6746" y="1510181"/>
            <a:ext cx="4669655" cy="386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0037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067" b="1" dirty="0">
                <a:solidFill>
                  <a:srgbClr val="0C455D"/>
                </a:solidFill>
                <a:latin typeface="Helvetica Neue"/>
                <a:sym typeface="Helvetica Neue"/>
              </a:rPr>
              <a:t>Reducing Turnover</a:t>
            </a:r>
            <a:endParaRPr sz="3067" b="1" dirty="0">
              <a:solidFill>
                <a:srgbClr val="0C455D"/>
              </a:solidFill>
              <a:latin typeface="Helvetica Neue"/>
              <a:sym typeface="Helvetica Neue"/>
            </a:endParaRPr>
          </a:p>
        </p:txBody>
      </p:sp>
      <p:sp>
        <p:nvSpPr>
          <p:cNvPr id="84" name="Google Shape;84;p15"/>
          <p:cNvSpPr txBox="1">
            <a:spLocks noGrp="1"/>
          </p:cNvSpPr>
          <p:nvPr>
            <p:ph type="body" idx="1"/>
          </p:nvPr>
        </p:nvSpPr>
        <p:spPr>
          <a:xfrm>
            <a:off x="415599" y="1536633"/>
            <a:ext cx="6997791" cy="386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Understanding why talent leaves </a:t>
            </a: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The significance of feedback and staying attuned to staff needs</a:t>
            </a: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Developing a positive work environment</a:t>
            </a: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Non-financial retention strategies</a:t>
            </a:r>
          </a:p>
          <a:p>
            <a:pPr lvl="1">
              <a:lnSpc>
                <a:spcPct val="100000"/>
              </a:lnSpc>
              <a:spcBef>
                <a:spcPts val="1333"/>
              </a:spcBef>
              <a:buClr>
                <a:srgbClr val="398AAA"/>
              </a:buClr>
            </a:pPr>
            <a:r>
              <a:rPr lang="en-US" sz="1600" b="1" dirty="0">
                <a:solidFill>
                  <a:srgbClr val="398AAA"/>
                </a:solidFill>
                <a:latin typeface="Helvetica Neue"/>
                <a:ea typeface="Helvetica Neue"/>
                <a:cs typeface="Helvetica Neue"/>
                <a:sym typeface="Helvetica Neue"/>
              </a:rPr>
              <a:t>Flexibility (82%)</a:t>
            </a:r>
          </a:p>
          <a:p>
            <a:pPr lvl="1">
              <a:lnSpc>
                <a:spcPct val="100000"/>
              </a:lnSpc>
              <a:spcBef>
                <a:spcPts val="1333"/>
              </a:spcBef>
              <a:buClr>
                <a:srgbClr val="398AAA"/>
              </a:buClr>
            </a:pPr>
            <a:r>
              <a:rPr lang="en-US" sz="1600" b="1" dirty="0">
                <a:solidFill>
                  <a:srgbClr val="398AAA"/>
                </a:solidFill>
                <a:latin typeface="Helvetica Neue"/>
                <a:ea typeface="Helvetica Neue"/>
                <a:cs typeface="Helvetica Neue"/>
                <a:sym typeface="Helvetica Neue"/>
              </a:rPr>
              <a:t>Supportive management/leadership (62%)</a:t>
            </a:r>
          </a:p>
          <a:p>
            <a:pPr lvl="1">
              <a:lnSpc>
                <a:spcPct val="100000"/>
              </a:lnSpc>
              <a:spcBef>
                <a:spcPts val="1333"/>
              </a:spcBef>
              <a:buClr>
                <a:srgbClr val="398AAA"/>
              </a:buClr>
            </a:pPr>
            <a:r>
              <a:rPr lang="en-US" sz="1600" b="1" dirty="0">
                <a:solidFill>
                  <a:srgbClr val="398AAA"/>
                </a:solidFill>
                <a:latin typeface="Helvetica Neue"/>
                <a:ea typeface="Helvetica Neue"/>
                <a:cs typeface="Helvetica Neue"/>
                <a:sym typeface="Helvetica Neue"/>
              </a:rPr>
              <a:t>Fair compensation/benefits (64%)</a:t>
            </a:r>
          </a:p>
        </p:txBody>
      </p:sp>
      <p:sp>
        <p:nvSpPr>
          <p:cNvPr id="85" name="Google Shape;85;p15"/>
          <p:cNvSpPr/>
          <p:nvPr/>
        </p:nvSpPr>
        <p:spPr>
          <a:xfrm flipH="1">
            <a:off x="1377600" y="5668167"/>
            <a:ext cx="10814400" cy="11900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5"/>
          <p:cNvSpPr/>
          <p:nvPr/>
        </p:nvSpPr>
        <p:spPr>
          <a:xfrm>
            <a:off x="0" y="5612636"/>
            <a:ext cx="7510800" cy="12456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87" name="Google Shape;87;p15"/>
          <p:cNvPicPr preferRelativeResize="0"/>
          <p:nvPr/>
        </p:nvPicPr>
        <p:blipFill>
          <a:blip r:embed="rId4">
            <a:alphaModFix/>
          </a:blip>
          <a:stretch>
            <a:fillRect/>
          </a:stretch>
        </p:blipFill>
        <p:spPr>
          <a:xfrm>
            <a:off x="11211003" y="5956001"/>
            <a:ext cx="814599" cy="763599"/>
          </a:xfrm>
          <a:prstGeom prst="rect">
            <a:avLst/>
          </a:prstGeom>
          <a:noFill/>
          <a:ln>
            <a:noFill/>
          </a:ln>
        </p:spPr>
      </p:pic>
      <p:sp>
        <p:nvSpPr>
          <p:cNvPr id="88" name="Google Shape;88;p15"/>
          <p:cNvSpPr/>
          <p:nvPr/>
        </p:nvSpPr>
        <p:spPr>
          <a:xfrm rot="10800000" flipH="1">
            <a:off x="0" y="113"/>
            <a:ext cx="10814400" cy="5668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15"/>
          <p:cNvSpPr/>
          <p:nvPr/>
        </p:nvSpPr>
        <p:spPr>
          <a:xfrm rot="10800000">
            <a:off x="4681200" y="167"/>
            <a:ext cx="7510800" cy="593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7170" name="Picture 2" descr="The Warren Center | Non-profit organization in Richardson, Texas -">
            <a:extLst>
              <a:ext uri="{FF2B5EF4-FFF2-40B4-BE49-F238E27FC236}">
                <a16:creationId xmlns:a16="http://schemas.microsoft.com/office/drawing/2014/main" id="{545F8816-5C18-98E2-B44E-692C887B06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4013" y="1326668"/>
            <a:ext cx="4931403" cy="386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279748"/>
      </p:ext>
    </p:extLst>
  </p:cSld>
  <p:clrMapOvr>
    <a:overrideClrMapping bg1="lt1" tx1="dk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067" b="1" dirty="0">
                <a:solidFill>
                  <a:srgbClr val="0C455D"/>
                </a:solidFill>
                <a:latin typeface="Helvetica Neue"/>
                <a:sym typeface="Helvetica Neue"/>
              </a:rPr>
              <a:t>Becoming a Talent Magnet</a:t>
            </a:r>
            <a:endParaRPr sz="3067" b="1" dirty="0">
              <a:solidFill>
                <a:srgbClr val="0C455D"/>
              </a:solidFill>
              <a:latin typeface="Helvetica Neue"/>
              <a:sym typeface="Helvetica Neue"/>
            </a:endParaRPr>
          </a:p>
        </p:txBody>
      </p:sp>
      <p:sp>
        <p:nvSpPr>
          <p:cNvPr id="84" name="Google Shape;84;p15"/>
          <p:cNvSpPr txBox="1">
            <a:spLocks noGrp="1"/>
          </p:cNvSpPr>
          <p:nvPr>
            <p:ph type="body" idx="1"/>
          </p:nvPr>
        </p:nvSpPr>
        <p:spPr>
          <a:xfrm>
            <a:off x="415600" y="1536633"/>
            <a:ext cx="6596845" cy="386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Showcasing the organization’s culture and mission </a:t>
            </a: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Leveraging technology and social media to engage potential talent </a:t>
            </a:r>
          </a:p>
          <a:p>
            <a:pPr indent="-423323">
              <a:lnSpc>
                <a:spcPct val="100000"/>
              </a:lnSpc>
              <a:spcBef>
                <a:spcPts val="1333"/>
              </a:spcBef>
              <a:buClr>
                <a:srgbClr val="398AAA"/>
              </a:buClr>
              <a:buSzPts val="1400"/>
            </a:pPr>
            <a:r>
              <a:rPr lang="en-US" sz="2133" b="1" dirty="0">
                <a:solidFill>
                  <a:srgbClr val="398AAA"/>
                </a:solidFill>
                <a:latin typeface="Helvetica Neue"/>
                <a:ea typeface="Helvetica Neue"/>
                <a:cs typeface="Helvetica Neue"/>
                <a:sym typeface="Helvetica Neue"/>
              </a:rPr>
              <a:t>Case study of successful recruitment campaigns</a:t>
            </a:r>
          </a:p>
        </p:txBody>
      </p:sp>
      <p:sp>
        <p:nvSpPr>
          <p:cNvPr id="85" name="Google Shape;85;p15"/>
          <p:cNvSpPr/>
          <p:nvPr/>
        </p:nvSpPr>
        <p:spPr>
          <a:xfrm flipH="1">
            <a:off x="1377600" y="5668167"/>
            <a:ext cx="10814400" cy="11900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5"/>
          <p:cNvSpPr/>
          <p:nvPr/>
        </p:nvSpPr>
        <p:spPr>
          <a:xfrm>
            <a:off x="0" y="5612636"/>
            <a:ext cx="7510800" cy="12456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87" name="Google Shape;87;p15"/>
          <p:cNvPicPr preferRelativeResize="0"/>
          <p:nvPr/>
        </p:nvPicPr>
        <p:blipFill>
          <a:blip r:embed="rId3">
            <a:alphaModFix/>
          </a:blip>
          <a:stretch>
            <a:fillRect/>
          </a:stretch>
        </p:blipFill>
        <p:spPr>
          <a:xfrm>
            <a:off x="11211003" y="5956001"/>
            <a:ext cx="814599" cy="763599"/>
          </a:xfrm>
          <a:prstGeom prst="rect">
            <a:avLst/>
          </a:prstGeom>
          <a:noFill/>
          <a:ln>
            <a:noFill/>
          </a:ln>
        </p:spPr>
      </p:pic>
      <p:sp>
        <p:nvSpPr>
          <p:cNvPr id="88" name="Google Shape;88;p15"/>
          <p:cNvSpPr/>
          <p:nvPr/>
        </p:nvSpPr>
        <p:spPr>
          <a:xfrm rot="10800000" flipH="1">
            <a:off x="0" y="113"/>
            <a:ext cx="10814400" cy="5668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15"/>
          <p:cNvSpPr/>
          <p:nvPr/>
        </p:nvSpPr>
        <p:spPr>
          <a:xfrm rot="10800000">
            <a:off x="4681200" y="167"/>
            <a:ext cx="7510800" cy="593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076" name="Picture 4" descr="Girl Scout Cookies® | Girl Scouts">
            <a:extLst>
              <a:ext uri="{FF2B5EF4-FFF2-40B4-BE49-F238E27FC236}">
                <a16:creationId xmlns:a16="http://schemas.microsoft.com/office/drawing/2014/main" id="{51C22C45-41F0-AAA3-50AE-87C4D6942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3086" y="1412498"/>
            <a:ext cx="4718775" cy="374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814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415600" y="566900"/>
            <a:ext cx="11360800" cy="763600"/>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ct val="34859"/>
              <a:buFont typeface="Arial"/>
              <a:buNone/>
            </a:pPr>
            <a:r>
              <a:rPr lang="en" sz="3787" b="1" dirty="0">
                <a:solidFill>
                  <a:srgbClr val="0C455D"/>
                </a:solidFill>
                <a:latin typeface="Helvetica Neue"/>
                <a:ea typeface="Helvetica Neue"/>
                <a:cs typeface="Helvetica Neue"/>
                <a:sym typeface="Helvetica Neue"/>
              </a:rPr>
              <a:t>Compensation as a Key to Hiring and Retention</a:t>
            </a:r>
            <a:endParaRPr sz="3787" b="1" dirty="0">
              <a:solidFill>
                <a:srgbClr val="0C455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0C455D"/>
              </a:solidFill>
              <a:latin typeface="Helvetica Neue"/>
              <a:ea typeface="Helvetica Neue"/>
              <a:cs typeface="Helvetica Neue"/>
              <a:sym typeface="Helvetica Neue"/>
            </a:endParaRPr>
          </a:p>
        </p:txBody>
      </p:sp>
      <p:sp>
        <p:nvSpPr>
          <p:cNvPr id="74" name="Google Shape;74;p15"/>
          <p:cNvSpPr txBox="1">
            <a:spLocks noGrp="1"/>
          </p:cNvSpPr>
          <p:nvPr>
            <p:ph type="body" idx="1"/>
          </p:nvPr>
        </p:nvSpPr>
        <p:spPr>
          <a:xfrm>
            <a:off x="209133" y="1488001"/>
            <a:ext cx="6930032" cy="4124636"/>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indent="-423323">
              <a:spcBef>
                <a:spcPts val="1333"/>
              </a:spcBef>
              <a:buClr>
                <a:srgbClr val="398AAA"/>
              </a:buClr>
              <a:buSzPts val="1400"/>
            </a:pPr>
            <a:r>
              <a:rPr lang="en" sz="1867" b="1" dirty="0">
                <a:solidFill>
                  <a:srgbClr val="398AAA"/>
                </a:solidFill>
                <a:latin typeface="Helvetica Neue"/>
                <a:ea typeface="Helvetica Neue"/>
                <a:cs typeface="Helvetica Neue"/>
                <a:sym typeface="Helvetica Neue"/>
              </a:rPr>
              <a:t>Impact of COVID on compensation</a:t>
            </a:r>
            <a:endParaRPr sz="1867" b="1" dirty="0">
              <a:solidFill>
                <a:srgbClr val="398AAA"/>
              </a:solidFill>
              <a:latin typeface="Helvetica Neue"/>
              <a:ea typeface="Helvetica Neue"/>
              <a:cs typeface="Helvetica Neue"/>
              <a:sym typeface="Helvetica Neue"/>
            </a:endParaRPr>
          </a:p>
          <a:p>
            <a:pPr indent="-423323">
              <a:spcBef>
                <a:spcPts val="1333"/>
              </a:spcBef>
              <a:buClr>
                <a:srgbClr val="398AAA"/>
              </a:buClr>
              <a:buSzPts val="1400"/>
            </a:pPr>
            <a:r>
              <a:rPr lang="en" sz="1867" b="1" dirty="0">
                <a:solidFill>
                  <a:srgbClr val="398AAA"/>
                </a:solidFill>
                <a:latin typeface="Helvetica Neue"/>
                <a:ea typeface="Helvetica Neue"/>
                <a:cs typeface="Helvetica Neue"/>
                <a:sym typeface="Helvetica Neue"/>
              </a:rPr>
              <a:t>Compensation strategies to help hiring and retention</a:t>
            </a:r>
            <a:endParaRPr sz="1867" b="1" dirty="0">
              <a:solidFill>
                <a:srgbClr val="398AAA"/>
              </a:solidFill>
              <a:latin typeface="Helvetica Neue"/>
              <a:ea typeface="Helvetica Neue"/>
              <a:cs typeface="Helvetica Neue"/>
              <a:sym typeface="Helvetica Neue"/>
            </a:endParaRPr>
          </a:p>
          <a:p>
            <a:pPr indent="-423323">
              <a:spcBef>
                <a:spcPts val="1333"/>
              </a:spcBef>
              <a:buClr>
                <a:srgbClr val="398AAA"/>
              </a:buClr>
              <a:buSzPts val="1400"/>
            </a:pPr>
            <a:r>
              <a:rPr lang="en" sz="1867" b="1" dirty="0">
                <a:solidFill>
                  <a:srgbClr val="398AAA"/>
                </a:solidFill>
                <a:latin typeface="Helvetica Neue"/>
                <a:ea typeface="Helvetica Neue"/>
                <a:cs typeface="Helvetica Neue"/>
                <a:sym typeface="Helvetica Neue"/>
              </a:rPr>
              <a:t>Pay transparency and equity issues</a:t>
            </a:r>
            <a:endParaRPr sz="1867" b="1" dirty="0">
              <a:solidFill>
                <a:srgbClr val="398AAA"/>
              </a:solidFill>
              <a:latin typeface="Helvetica Neue"/>
              <a:ea typeface="Helvetica Neue"/>
              <a:cs typeface="Helvetica Neue"/>
              <a:sym typeface="Helvetica Neue"/>
            </a:endParaRPr>
          </a:p>
          <a:p>
            <a:pPr indent="-423323">
              <a:spcBef>
                <a:spcPts val="1333"/>
              </a:spcBef>
              <a:spcAft>
                <a:spcPts val="1333"/>
              </a:spcAft>
              <a:buClr>
                <a:srgbClr val="398AAA"/>
              </a:buClr>
              <a:buSzPts val="1400"/>
            </a:pPr>
            <a:r>
              <a:rPr lang="en" sz="1867" b="1" dirty="0">
                <a:solidFill>
                  <a:srgbClr val="398AAA"/>
                </a:solidFill>
                <a:latin typeface="Helvetica Neue"/>
                <a:ea typeface="Helvetica Neue"/>
                <a:cs typeface="Helvetica Neue"/>
                <a:sym typeface="Helvetica Neue"/>
              </a:rPr>
              <a:t>2024 anticipated compensation trends </a:t>
            </a:r>
            <a:endParaRPr sz="1733" b="1" dirty="0">
              <a:solidFill>
                <a:srgbClr val="398AAA"/>
              </a:solidFill>
              <a:latin typeface="Helvetica Neue"/>
              <a:ea typeface="Helvetica Neue"/>
              <a:cs typeface="Helvetica Neue"/>
              <a:sym typeface="Helvetica Neue"/>
            </a:endParaRPr>
          </a:p>
        </p:txBody>
      </p:sp>
      <p:sp>
        <p:nvSpPr>
          <p:cNvPr id="75" name="Google Shape;75;p15"/>
          <p:cNvSpPr/>
          <p:nvPr/>
        </p:nvSpPr>
        <p:spPr>
          <a:xfrm rot="10800000" flipH="1">
            <a:off x="0" y="113"/>
            <a:ext cx="10814400" cy="5668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5"/>
          <p:cNvSpPr/>
          <p:nvPr/>
        </p:nvSpPr>
        <p:spPr>
          <a:xfrm rot="10800000">
            <a:off x="4681200" y="167"/>
            <a:ext cx="7510800" cy="593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5"/>
          <p:cNvSpPr/>
          <p:nvPr/>
        </p:nvSpPr>
        <p:spPr>
          <a:xfrm flipH="1">
            <a:off x="1377600" y="5668167"/>
            <a:ext cx="10814400" cy="11900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15"/>
          <p:cNvSpPr/>
          <p:nvPr/>
        </p:nvSpPr>
        <p:spPr>
          <a:xfrm>
            <a:off x="0" y="5612636"/>
            <a:ext cx="7510800" cy="12456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100" name="Picture 4">
            <a:extLst>
              <a:ext uri="{FF2B5EF4-FFF2-40B4-BE49-F238E27FC236}">
                <a16:creationId xmlns:a16="http://schemas.microsoft.com/office/drawing/2014/main" id="{0213720B-3CDD-CB49-D532-5D99343A4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923" y="1440167"/>
            <a:ext cx="4680628" cy="397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9374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415599" y="593367"/>
            <a:ext cx="11536255"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b="1" dirty="0">
                <a:solidFill>
                  <a:srgbClr val="0C455D"/>
                </a:solidFill>
                <a:latin typeface="Helvetica Neue"/>
                <a:ea typeface="Helvetica Neue"/>
                <a:cs typeface="Helvetica Neue"/>
                <a:sym typeface="Helvetica Neue"/>
              </a:rPr>
              <a:t>Compensation Strategies To Help Hiring And Retention</a:t>
            </a:r>
          </a:p>
        </p:txBody>
      </p:sp>
      <p:sp>
        <p:nvSpPr>
          <p:cNvPr id="96" name="Google Shape;96;p17"/>
          <p:cNvSpPr txBox="1">
            <a:spLocks noGrp="1"/>
          </p:cNvSpPr>
          <p:nvPr>
            <p:ph type="body" idx="1"/>
          </p:nvPr>
        </p:nvSpPr>
        <p:spPr>
          <a:xfrm>
            <a:off x="207633" y="1849467"/>
            <a:ext cx="6046400" cy="4808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3323" algn="l" rtl="0">
              <a:lnSpc>
                <a:spcPct val="100000"/>
              </a:lnSpc>
              <a:spcBef>
                <a:spcPts val="1333"/>
              </a:spcBef>
              <a:spcAft>
                <a:spcPts val="0"/>
              </a:spcAft>
              <a:buClr>
                <a:srgbClr val="398AAA"/>
              </a:buClr>
              <a:buSzPts val="1400"/>
              <a:buFont typeface="Helvetica Neue"/>
              <a:buChar char="●"/>
            </a:pPr>
            <a:r>
              <a:rPr lang="en" sz="1867" b="1" dirty="0">
                <a:solidFill>
                  <a:srgbClr val="398AAA"/>
                </a:solidFill>
                <a:latin typeface="Helvetica Neue"/>
                <a:ea typeface="Helvetica Neue"/>
                <a:cs typeface="Helvetica Neue"/>
                <a:sym typeface="Helvetica Neue"/>
              </a:rPr>
              <a:t>Adaptive and resilient compensation strategies</a:t>
            </a:r>
            <a:endParaRPr sz="1867" b="1" dirty="0">
              <a:solidFill>
                <a:srgbClr val="398AAA"/>
              </a:solidFill>
              <a:latin typeface="Helvetica Neue"/>
              <a:ea typeface="Helvetica Neue"/>
              <a:cs typeface="Helvetica Neue"/>
              <a:sym typeface="Helvetica Neue"/>
            </a:endParaRPr>
          </a:p>
          <a:p>
            <a:pPr marL="609585" lvl="0" indent="-423323" algn="l" rtl="0">
              <a:lnSpc>
                <a:spcPct val="100000"/>
              </a:lnSpc>
              <a:spcBef>
                <a:spcPts val="1333"/>
              </a:spcBef>
              <a:spcAft>
                <a:spcPts val="0"/>
              </a:spcAft>
              <a:buClr>
                <a:srgbClr val="398AAA"/>
              </a:buClr>
              <a:buSzPts val="1400"/>
              <a:buFont typeface="Helvetica Neue"/>
              <a:buChar char="●"/>
            </a:pPr>
            <a:r>
              <a:rPr lang="en" sz="1867" b="1" dirty="0">
                <a:solidFill>
                  <a:srgbClr val="398AAA"/>
                </a:solidFill>
                <a:latin typeface="Helvetica Neue"/>
                <a:ea typeface="Helvetica Neue"/>
                <a:cs typeface="Helvetica Neue"/>
                <a:sym typeface="Helvetica Neue"/>
              </a:rPr>
              <a:t>Benchmarking and market analysis</a:t>
            </a:r>
            <a:endParaRPr sz="1867" b="1" dirty="0">
              <a:solidFill>
                <a:srgbClr val="398AAA"/>
              </a:solidFill>
              <a:latin typeface="Helvetica Neue"/>
              <a:ea typeface="Helvetica Neue"/>
              <a:cs typeface="Helvetica Neue"/>
              <a:sym typeface="Helvetica Neue"/>
            </a:endParaRPr>
          </a:p>
          <a:p>
            <a:pPr marL="609585" lvl="0" indent="-423323" algn="l" rtl="0">
              <a:lnSpc>
                <a:spcPct val="100000"/>
              </a:lnSpc>
              <a:spcBef>
                <a:spcPts val="1333"/>
              </a:spcBef>
              <a:spcAft>
                <a:spcPts val="0"/>
              </a:spcAft>
              <a:buClr>
                <a:srgbClr val="398AAA"/>
              </a:buClr>
              <a:buSzPts val="1400"/>
              <a:buFont typeface="Helvetica Neue"/>
              <a:buChar char="●"/>
            </a:pPr>
            <a:r>
              <a:rPr lang="en" sz="1867" b="1" dirty="0">
                <a:solidFill>
                  <a:srgbClr val="398AAA"/>
                </a:solidFill>
                <a:latin typeface="Helvetica Neue"/>
                <a:ea typeface="Helvetica Neue"/>
                <a:cs typeface="Helvetica Neue"/>
                <a:sym typeface="Helvetica Neue"/>
              </a:rPr>
              <a:t>Focus on total rewards and non-monetary benefits</a:t>
            </a:r>
            <a:endParaRPr sz="1867" b="1" dirty="0">
              <a:solidFill>
                <a:srgbClr val="398AAA"/>
              </a:solidFill>
              <a:latin typeface="Helvetica Neue"/>
              <a:ea typeface="Helvetica Neue"/>
              <a:cs typeface="Helvetica Neue"/>
              <a:sym typeface="Helvetica Neue"/>
            </a:endParaRPr>
          </a:p>
          <a:p>
            <a:pPr marL="609585" lvl="0" indent="-423323" algn="l" rtl="0">
              <a:lnSpc>
                <a:spcPct val="100000"/>
              </a:lnSpc>
              <a:spcBef>
                <a:spcPts val="1333"/>
              </a:spcBef>
              <a:spcAft>
                <a:spcPts val="0"/>
              </a:spcAft>
              <a:buClr>
                <a:srgbClr val="398AAA"/>
              </a:buClr>
              <a:buSzPts val="1400"/>
              <a:buFont typeface="Helvetica Neue"/>
              <a:buChar char="●"/>
            </a:pPr>
            <a:r>
              <a:rPr lang="en" sz="1867" b="1" dirty="0">
                <a:solidFill>
                  <a:srgbClr val="398AAA"/>
                </a:solidFill>
                <a:latin typeface="Helvetica Neue"/>
                <a:ea typeface="Helvetica Neue"/>
                <a:cs typeface="Helvetica Neue"/>
                <a:sym typeface="Helvetica Neue"/>
              </a:rPr>
              <a:t>The real cost of an employee </a:t>
            </a:r>
            <a:endParaRPr sz="1867" b="1" dirty="0">
              <a:solidFill>
                <a:srgbClr val="398AAA"/>
              </a:solidFill>
              <a:latin typeface="Helvetica Neue"/>
              <a:ea typeface="Helvetica Neue"/>
              <a:cs typeface="Helvetica Neue"/>
              <a:sym typeface="Helvetica Neue"/>
            </a:endParaRPr>
          </a:p>
          <a:p>
            <a:pPr marL="609585" lvl="0" indent="-423323" algn="l" rtl="0">
              <a:lnSpc>
                <a:spcPct val="100000"/>
              </a:lnSpc>
              <a:spcBef>
                <a:spcPts val="1333"/>
              </a:spcBef>
              <a:spcAft>
                <a:spcPts val="1333"/>
              </a:spcAft>
              <a:buClr>
                <a:srgbClr val="398AAA"/>
              </a:buClr>
              <a:buSzPts val="1400"/>
              <a:buFont typeface="Helvetica Neue"/>
              <a:buChar char="●"/>
            </a:pPr>
            <a:r>
              <a:rPr lang="en" sz="1867" b="1" dirty="0">
                <a:solidFill>
                  <a:srgbClr val="398AAA"/>
                </a:solidFill>
                <a:latin typeface="Helvetica Neue"/>
                <a:ea typeface="Helvetica Neue"/>
                <a:cs typeface="Helvetica Neue"/>
                <a:sym typeface="Helvetica Neue"/>
              </a:rPr>
              <a:t>H</a:t>
            </a:r>
            <a:r>
              <a:rPr lang="en-US" sz="1867" b="1" dirty="0">
                <a:solidFill>
                  <a:srgbClr val="398AAA"/>
                </a:solidFill>
                <a:latin typeface="Helvetica Neue"/>
                <a:ea typeface="Helvetica Neue"/>
                <a:cs typeface="Helvetica Neue"/>
                <a:sym typeface="Helvetica Neue"/>
              </a:rPr>
              <a:t>o</a:t>
            </a:r>
            <a:r>
              <a:rPr lang="en" sz="1867" b="1" dirty="0">
                <a:solidFill>
                  <a:srgbClr val="398AAA"/>
                </a:solidFill>
                <a:latin typeface="Helvetica Neue"/>
                <a:ea typeface="Helvetica Neue"/>
                <a:cs typeface="Helvetica Neue"/>
                <a:sym typeface="Helvetica Neue"/>
              </a:rPr>
              <a:t>w to make these strategies work</a:t>
            </a:r>
            <a:endParaRPr sz="1867" b="1" dirty="0">
              <a:solidFill>
                <a:srgbClr val="398AAA"/>
              </a:solidFill>
              <a:latin typeface="Helvetica Neue"/>
              <a:ea typeface="Helvetica Neue"/>
              <a:cs typeface="Helvetica Neue"/>
              <a:sym typeface="Helvetica Neue"/>
            </a:endParaRPr>
          </a:p>
        </p:txBody>
      </p:sp>
      <p:sp>
        <p:nvSpPr>
          <p:cNvPr id="97" name="Google Shape;97;p17"/>
          <p:cNvSpPr/>
          <p:nvPr/>
        </p:nvSpPr>
        <p:spPr>
          <a:xfrm rot="10800000" flipH="1">
            <a:off x="0" y="113"/>
            <a:ext cx="10814400" cy="5668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17"/>
          <p:cNvSpPr/>
          <p:nvPr/>
        </p:nvSpPr>
        <p:spPr>
          <a:xfrm rot="10800000">
            <a:off x="4681200" y="167"/>
            <a:ext cx="7510800" cy="593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17"/>
          <p:cNvSpPr/>
          <p:nvPr/>
        </p:nvSpPr>
        <p:spPr>
          <a:xfrm flipH="1">
            <a:off x="1377600" y="5668167"/>
            <a:ext cx="10814400" cy="11900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17"/>
          <p:cNvSpPr/>
          <p:nvPr/>
        </p:nvSpPr>
        <p:spPr>
          <a:xfrm>
            <a:off x="0" y="5612636"/>
            <a:ext cx="7510800" cy="12456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5122" name="Picture 2" descr="Catholic Charities Dallas Named To Prestigious List Of 2020 Best Nonprofits  To Work For – Catholic Charities Dallas">
            <a:extLst>
              <a:ext uri="{FF2B5EF4-FFF2-40B4-BE49-F238E27FC236}">
                <a16:creationId xmlns:a16="http://schemas.microsoft.com/office/drawing/2014/main" id="{5D916971-30A0-F7AD-2593-0B895F283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194" y="1850777"/>
            <a:ext cx="4498041" cy="335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4239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6097C8FA-3583-DA46-7B2B-682DCE2FB77A}"/>
            </a:ext>
          </a:extLst>
        </p:cNvPr>
        <p:cNvGrpSpPr/>
        <p:nvPr/>
      </p:nvGrpSpPr>
      <p:grpSpPr>
        <a:xfrm>
          <a:off x="0" y="0"/>
          <a:ext cx="0" cy="0"/>
          <a:chOff x="0" y="0"/>
          <a:chExt cx="0" cy="0"/>
        </a:xfrm>
      </p:grpSpPr>
      <p:sp>
        <p:nvSpPr>
          <p:cNvPr id="117" name="Google Shape;117;p19">
            <a:extLst>
              <a:ext uri="{FF2B5EF4-FFF2-40B4-BE49-F238E27FC236}">
                <a16:creationId xmlns:a16="http://schemas.microsoft.com/office/drawing/2014/main" id="{98A9653F-EECA-1814-0FA2-39866D5835CF}"/>
              </a:ext>
            </a:extLst>
          </p:cNvPr>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b="1">
                <a:solidFill>
                  <a:srgbClr val="0C455D"/>
                </a:solidFill>
                <a:latin typeface="Helvetica Neue"/>
                <a:ea typeface="Helvetica Neue"/>
                <a:cs typeface="Helvetica Neue"/>
                <a:sym typeface="Helvetica Neue"/>
              </a:rPr>
              <a:t>Anticipated Compensation Trends for 2024</a:t>
            </a:r>
            <a:endParaRPr b="1">
              <a:solidFill>
                <a:srgbClr val="0C455D"/>
              </a:solidFill>
              <a:latin typeface="Helvetica Neue"/>
              <a:ea typeface="Helvetica Neue"/>
              <a:cs typeface="Helvetica Neue"/>
              <a:sym typeface="Helvetica Neue"/>
            </a:endParaRPr>
          </a:p>
        </p:txBody>
      </p:sp>
      <p:sp>
        <p:nvSpPr>
          <p:cNvPr id="118" name="Google Shape;118;p19">
            <a:extLst>
              <a:ext uri="{FF2B5EF4-FFF2-40B4-BE49-F238E27FC236}">
                <a16:creationId xmlns:a16="http://schemas.microsoft.com/office/drawing/2014/main" id="{529D59A8-41B5-1E76-78DD-560420C86B00}"/>
              </a:ext>
            </a:extLst>
          </p:cNvPr>
          <p:cNvSpPr txBox="1">
            <a:spLocks noGrp="1"/>
          </p:cNvSpPr>
          <p:nvPr>
            <p:ph type="body" idx="1"/>
          </p:nvPr>
        </p:nvSpPr>
        <p:spPr>
          <a:xfrm>
            <a:off x="209100" y="1383433"/>
            <a:ext cx="6242000" cy="379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3323" algn="l" rtl="0">
              <a:lnSpc>
                <a:spcPct val="100000"/>
              </a:lnSpc>
              <a:spcBef>
                <a:spcPts val="1333"/>
              </a:spcBef>
              <a:spcAft>
                <a:spcPts val="0"/>
              </a:spcAft>
              <a:buClr>
                <a:srgbClr val="398AAA"/>
              </a:buClr>
              <a:buSzPts val="1400"/>
              <a:buFont typeface="Helvetica Neue"/>
              <a:buChar char="●"/>
            </a:pPr>
            <a:r>
              <a:rPr lang="en" sz="1867" b="1" dirty="0">
                <a:solidFill>
                  <a:srgbClr val="398AAA"/>
                </a:solidFill>
                <a:latin typeface="Helvetica Neue"/>
                <a:ea typeface="Helvetica Neue"/>
                <a:cs typeface="Helvetica Neue"/>
                <a:sym typeface="Helvetica Neue"/>
              </a:rPr>
              <a:t>Salary expectations for 2024</a:t>
            </a:r>
            <a:endParaRPr sz="1867" b="1" dirty="0">
              <a:solidFill>
                <a:srgbClr val="398AAA"/>
              </a:solidFill>
              <a:latin typeface="Helvetica Neue"/>
              <a:ea typeface="Helvetica Neue"/>
              <a:cs typeface="Helvetica Neue"/>
              <a:sym typeface="Helvetica Neue"/>
            </a:endParaRPr>
          </a:p>
          <a:p>
            <a:pPr marL="609585" lvl="0" indent="-423323" algn="l" rtl="0">
              <a:lnSpc>
                <a:spcPct val="100000"/>
              </a:lnSpc>
              <a:spcBef>
                <a:spcPts val="1333"/>
              </a:spcBef>
              <a:spcAft>
                <a:spcPts val="0"/>
              </a:spcAft>
              <a:buClr>
                <a:srgbClr val="398AAA"/>
              </a:buClr>
              <a:buSzPts val="1400"/>
              <a:buFont typeface="Helvetica Neue"/>
              <a:buChar char="●"/>
            </a:pPr>
            <a:r>
              <a:rPr lang="en" sz="1867" b="1" dirty="0">
                <a:solidFill>
                  <a:srgbClr val="398AAA"/>
                </a:solidFill>
                <a:latin typeface="Helvetica Neue"/>
                <a:ea typeface="Helvetica Neue"/>
                <a:cs typeface="Helvetica Neue"/>
                <a:sym typeface="Helvetica Neue"/>
              </a:rPr>
              <a:t>Increased emphasis on total compensation </a:t>
            </a:r>
            <a:endParaRPr sz="1867" b="1" dirty="0">
              <a:solidFill>
                <a:srgbClr val="398AAA"/>
              </a:solidFill>
              <a:latin typeface="Helvetica Neue"/>
              <a:ea typeface="Helvetica Neue"/>
              <a:cs typeface="Helvetica Neue"/>
              <a:sym typeface="Helvetica Neue"/>
            </a:endParaRPr>
          </a:p>
          <a:p>
            <a:pPr marL="609585" lvl="0" indent="-423323" algn="l" rtl="0">
              <a:lnSpc>
                <a:spcPct val="100000"/>
              </a:lnSpc>
              <a:spcBef>
                <a:spcPts val="1333"/>
              </a:spcBef>
              <a:spcAft>
                <a:spcPts val="0"/>
              </a:spcAft>
              <a:buClr>
                <a:srgbClr val="398AAA"/>
              </a:buClr>
              <a:buSzPts val="1400"/>
              <a:buFont typeface="Helvetica Neue"/>
              <a:buChar char="●"/>
            </a:pPr>
            <a:r>
              <a:rPr lang="en" sz="1867" b="1" dirty="0">
                <a:solidFill>
                  <a:srgbClr val="398AAA"/>
                </a:solidFill>
                <a:latin typeface="Helvetica Neue"/>
                <a:ea typeface="Helvetica Neue"/>
                <a:cs typeface="Helvetica Neue"/>
                <a:sym typeface="Helvetica Neue"/>
              </a:rPr>
              <a:t>Performance-based pay</a:t>
            </a:r>
            <a:endParaRPr sz="1867" b="1" dirty="0">
              <a:solidFill>
                <a:srgbClr val="398AAA"/>
              </a:solidFill>
              <a:latin typeface="Helvetica Neue"/>
              <a:ea typeface="Helvetica Neue"/>
              <a:cs typeface="Helvetica Neue"/>
              <a:sym typeface="Helvetica Neue"/>
            </a:endParaRPr>
          </a:p>
          <a:p>
            <a:pPr marL="609585" lvl="0" indent="-423323" algn="l" rtl="0">
              <a:lnSpc>
                <a:spcPct val="100000"/>
              </a:lnSpc>
              <a:spcBef>
                <a:spcPts val="1333"/>
              </a:spcBef>
              <a:spcAft>
                <a:spcPts val="0"/>
              </a:spcAft>
              <a:buClr>
                <a:srgbClr val="398AAA"/>
              </a:buClr>
              <a:buSzPts val="1400"/>
              <a:buFont typeface="Helvetica Neue"/>
              <a:buChar char="●"/>
            </a:pPr>
            <a:r>
              <a:rPr lang="en" sz="1867" b="1" dirty="0">
                <a:solidFill>
                  <a:srgbClr val="398AAA"/>
                </a:solidFill>
                <a:latin typeface="Helvetica Neue"/>
                <a:ea typeface="Helvetica Neue"/>
                <a:cs typeface="Helvetica Neue"/>
                <a:sym typeface="Helvetica Neue"/>
              </a:rPr>
              <a:t>Non-traditional benefits</a:t>
            </a:r>
            <a:endParaRPr sz="1867" b="1" dirty="0">
              <a:solidFill>
                <a:srgbClr val="398AAA"/>
              </a:solidFill>
              <a:latin typeface="Helvetica Neue"/>
              <a:ea typeface="Helvetica Neue"/>
              <a:cs typeface="Helvetica Neue"/>
              <a:sym typeface="Helvetica Neue"/>
            </a:endParaRPr>
          </a:p>
          <a:p>
            <a:pPr marL="609585" lvl="0" indent="-423323" algn="l" rtl="0">
              <a:lnSpc>
                <a:spcPct val="100000"/>
              </a:lnSpc>
              <a:spcBef>
                <a:spcPts val="1333"/>
              </a:spcBef>
              <a:spcAft>
                <a:spcPts val="0"/>
              </a:spcAft>
              <a:buClr>
                <a:srgbClr val="398AAA"/>
              </a:buClr>
              <a:buSzPts val="1400"/>
              <a:buFont typeface="Helvetica Neue"/>
              <a:buChar char="●"/>
            </a:pPr>
            <a:r>
              <a:rPr lang="en" sz="1867" b="1" dirty="0">
                <a:solidFill>
                  <a:srgbClr val="398AAA"/>
                </a:solidFill>
                <a:latin typeface="Helvetica Neue"/>
                <a:ea typeface="Helvetica Neue"/>
                <a:cs typeface="Helvetica Neue"/>
                <a:sym typeface="Helvetica Neue"/>
              </a:rPr>
              <a:t>Inflation and cost of living adjustments</a:t>
            </a:r>
            <a:endParaRPr sz="1867" b="1" dirty="0">
              <a:solidFill>
                <a:srgbClr val="398AAA"/>
              </a:solidFill>
              <a:latin typeface="Helvetica Neue"/>
              <a:ea typeface="Helvetica Neue"/>
              <a:cs typeface="Helvetica Neue"/>
              <a:sym typeface="Helvetica Neue"/>
            </a:endParaRPr>
          </a:p>
          <a:p>
            <a:pPr marL="609585" lvl="0" indent="-423323" algn="l" rtl="0">
              <a:lnSpc>
                <a:spcPct val="100000"/>
              </a:lnSpc>
              <a:spcBef>
                <a:spcPts val="1333"/>
              </a:spcBef>
              <a:spcAft>
                <a:spcPts val="0"/>
              </a:spcAft>
              <a:buClr>
                <a:srgbClr val="398AAA"/>
              </a:buClr>
              <a:buSzPts val="1400"/>
              <a:buFont typeface="Helvetica Neue"/>
              <a:buChar char="●"/>
            </a:pPr>
            <a:r>
              <a:rPr lang="en-US" sz="1867" b="1" dirty="0">
                <a:solidFill>
                  <a:srgbClr val="398AAA"/>
                </a:solidFill>
              </a:rPr>
              <a:t>Technology in compensation management</a:t>
            </a:r>
            <a:endParaRPr lang="en-US" sz="1867" b="1" dirty="0">
              <a:solidFill>
                <a:srgbClr val="398AAA"/>
              </a:solidFill>
              <a:latin typeface="Helvetica Neue"/>
              <a:ea typeface="Helvetica Neue"/>
              <a:cs typeface="Helvetica Neue"/>
              <a:sym typeface="Helvetica Neue"/>
            </a:endParaRPr>
          </a:p>
          <a:p>
            <a:pPr marL="609585" lvl="0" indent="-423323" algn="l" rtl="0">
              <a:lnSpc>
                <a:spcPct val="100000"/>
              </a:lnSpc>
              <a:spcBef>
                <a:spcPts val="1333"/>
              </a:spcBef>
              <a:spcAft>
                <a:spcPts val="0"/>
              </a:spcAft>
              <a:buClr>
                <a:srgbClr val="398AAA"/>
              </a:buClr>
              <a:buSzPts val="1400"/>
              <a:buFont typeface="Helvetica Neue"/>
              <a:buChar char="●"/>
            </a:pPr>
            <a:r>
              <a:rPr lang="en" sz="1867" b="1" dirty="0">
                <a:solidFill>
                  <a:srgbClr val="398AAA"/>
                </a:solidFill>
                <a:latin typeface="Helvetica Neue"/>
                <a:ea typeface="Helvetica Neue"/>
                <a:cs typeface="Helvetica Neue"/>
                <a:sym typeface="Helvetica Neue"/>
              </a:rPr>
              <a:t>Sustainability-linked compensation</a:t>
            </a:r>
            <a:endParaRPr sz="1867" b="1" dirty="0">
              <a:solidFill>
                <a:srgbClr val="398AAA"/>
              </a:solidFill>
              <a:latin typeface="Helvetica Neue"/>
              <a:ea typeface="Helvetica Neue"/>
              <a:cs typeface="Helvetica Neue"/>
              <a:sym typeface="Helvetica Neue"/>
            </a:endParaRPr>
          </a:p>
          <a:p>
            <a:pPr marL="609585" lvl="0" indent="0" algn="l" rtl="0">
              <a:lnSpc>
                <a:spcPct val="100000"/>
              </a:lnSpc>
              <a:spcBef>
                <a:spcPts val="1333"/>
              </a:spcBef>
              <a:spcAft>
                <a:spcPts val="1333"/>
              </a:spcAft>
              <a:buNone/>
            </a:pPr>
            <a:endParaRPr sz="1867" b="1" dirty="0">
              <a:solidFill>
                <a:srgbClr val="398AAA"/>
              </a:solidFill>
              <a:latin typeface="Helvetica Neue"/>
              <a:ea typeface="Helvetica Neue"/>
              <a:cs typeface="Helvetica Neue"/>
              <a:sym typeface="Helvetica Neue"/>
            </a:endParaRPr>
          </a:p>
        </p:txBody>
      </p:sp>
      <p:sp>
        <p:nvSpPr>
          <p:cNvPr id="119" name="Google Shape;119;p19">
            <a:extLst>
              <a:ext uri="{FF2B5EF4-FFF2-40B4-BE49-F238E27FC236}">
                <a16:creationId xmlns:a16="http://schemas.microsoft.com/office/drawing/2014/main" id="{A67272CB-F613-B719-4596-B028671104FA}"/>
              </a:ext>
            </a:extLst>
          </p:cNvPr>
          <p:cNvSpPr/>
          <p:nvPr/>
        </p:nvSpPr>
        <p:spPr>
          <a:xfrm rot="10800000" flipH="1">
            <a:off x="0" y="113"/>
            <a:ext cx="10814400" cy="5668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19">
            <a:extLst>
              <a:ext uri="{FF2B5EF4-FFF2-40B4-BE49-F238E27FC236}">
                <a16:creationId xmlns:a16="http://schemas.microsoft.com/office/drawing/2014/main" id="{B137960E-E707-CCCD-AAB8-AAFAE8327292}"/>
              </a:ext>
            </a:extLst>
          </p:cNvPr>
          <p:cNvSpPr/>
          <p:nvPr/>
        </p:nvSpPr>
        <p:spPr>
          <a:xfrm rot="10800000">
            <a:off x="4681200" y="167"/>
            <a:ext cx="7510800" cy="593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19">
            <a:extLst>
              <a:ext uri="{FF2B5EF4-FFF2-40B4-BE49-F238E27FC236}">
                <a16:creationId xmlns:a16="http://schemas.microsoft.com/office/drawing/2014/main" id="{E5EA69A8-3AEC-E82C-FA74-49A995498B87}"/>
              </a:ext>
            </a:extLst>
          </p:cNvPr>
          <p:cNvSpPr/>
          <p:nvPr/>
        </p:nvSpPr>
        <p:spPr>
          <a:xfrm flipH="1">
            <a:off x="1377600" y="5668167"/>
            <a:ext cx="10814400" cy="11900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9">
            <a:extLst>
              <a:ext uri="{FF2B5EF4-FFF2-40B4-BE49-F238E27FC236}">
                <a16:creationId xmlns:a16="http://schemas.microsoft.com/office/drawing/2014/main" id="{5DEDDB41-B9F5-7784-E5E8-967F670415EE}"/>
              </a:ext>
            </a:extLst>
          </p:cNvPr>
          <p:cNvSpPr/>
          <p:nvPr/>
        </p:nvSpPr>
        <p:spPr>
          <a:xfrm>
            <a:off x="0" y="5612636"/>
            <a:ext cx="7510800" cy="12456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1026" name="Picture 2" descr="The Sixth Floor Museum at Dealey Plaza | The Sixth Floor MuseumThe Sixth  Floor Museum at Dealey Plaza | The Sixth Floor Museum">
            <a:extLst>
              <a:ext uri="{FF2B5EF4-FFF2-40B4-BE49-F238E27FC236}">
                <a16:creationId xmlns:a16="http://schemas.microsoft.com/office/drawing/2014/main" id="{78DE8DBA-89EE-D347-A472-F83A8A17D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80" y="1675586"/>
            <a:ext cx="4249339" cy="3202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051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b="1" dirty="0">
                <a:solidFill>
                  <a:srgbClr val="0C455D"/>
                </a:solidFill>
                <a:latin typeface="Helvetica Neue"/>
                <a:ea typeface="Helvetica Neue"/>
                <a:cs typeface="Helvetica Neue"/>
                <a:sym typeface="Helvetica Neue"/>
              </a:rPr>
              <a:t>For More State of the Market</a:t>
            </a:r>
            <a:endParaRPr b="1" dirty="0">
              <a:solidFill>
                <a:srgbClr val="0C455D"/>
              </a:solidFill>
              <a:latin typeface="Helvetica Neue"/>
              <a:ea typeface="Helvetica Neue"/>
              <a:cs typeface="Helvetica Neue"/>
              <a:sym typeface="Helvetica Neue"/>
            </a:endParaRPr>
          </a:p>
        </p:txBody>
      </p:sp>
      <p:sp>
        <p:nvSpPr>
          <p:cNvPr id="129" name="Google Shape;129;p20"/>
          <p:cNvSpPr/>
          <p:nvPr/>
        </p:nvSpPr>
        <p:spPr>
          <a:xfrm rot="10800000" flipH="1">
            <a:off x="0" y="113"/>
            <a:ext cx="10814400" cy="566800"/>
          </a:xfrm>
          <a:prstGeom prst="rtTriangle">
            <a:avLst/>
          </a:prstGeom>
          <a:solidFill>
            <a:srgbClr val="B6D9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0"/>
          <p:cNvSpPr/>
          <p:nvPr/>
        </p:nvSpPr>
        <p:spPr>
          <a:xfrm rot="10800000">
            <a:off x="4681200" y="167"/>
            <a:ext cx="7510800" cy="593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131" name="Google Shape;131;p20"/>
          <p:cNvPicPr preferRelativeResize="0"/>
          <p:nvPr/>
        </p:nvPicPr>
        <p:blipFill>
          <a:blip r:embed="rId3">
            <a:alphaModFix/>
          </a:blip>
          <a:stretch>
            <a:fillRect/>
          </a:stretch>
        </p:blipFill>
        <p:spPr>
          <a:xfrm>
            <a:off x="990317" y="1356967"/>
            <a:ext cx="10211367" cy="5397535"/>
          </a:xfrm>
          <a:prstGeom prst="rect">
            <a:avLst/>
          </a:prstGeom>
          <a:noFill/>
          <a:ln>
            <a:noFill/>
          </a:ln>
        </p:spPr>
      </p:pic>
    </p:spTree>
    <p:extLst>
      <p:ext uri="{BB962C8B-B14F-4D97-AF65-F5344CB8AC3E}">
        <p14:creationId xmlns:p14="http://schemas.microsoft.com/office/powerpoint/2010/main" val="41969582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flipH="1">
            <a:off x="1377600" y="4833033"/>
            <a:ext cx="10814400" cy="2025200"/>
          </a:xfrm>
          <a:prstGeom prst="rtTriangle">
            <a:avLst/>
          </a:prstGeom>
          <a:solidFill>
            <a:srgbClr val="398A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55" name="Google Shape;55;p13"/>
          <p:cNvPicPr preferRelativeResize="0"/>
          <p:nvPr/>
        </p:nvPicPr>
        <p:blipFill>
          <a:blip r:embed="rId3">
            <a:alphaModFix/>
          </a:blip>
          <a:stretch>
            <a:fillRect/>
          </a:stretch>
        </p:blipFill>
        <p:spPr>
          <a:xfrm>
            <a:off x="203200" y="203201"/>
            <a:ext cx="5297309" cy="1696801"/>
          </a:xfrm>
          <a:prstGeom prst="rect">
            <a:avLst/>
          </a:prstGeom>
          <a:noFill/>
          <a:ln>
            <a:noFill/>
          </a:ln>
        </p:spPr>
      </p:pic>
      <p:sp>
        <p:nvSpPr>
          <p:cNvPr id="56" name="Google Shape;56;p13"/>
          <p:cNvSpPr txBox="1"/>
          <p:nvPr/>
        </p:nvSpPr>
        <p:spPr>
          <a:xfrm>
            <a:off x="375300" y="2090533"/>
            <a:ext cx="5956000" cy="923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467" b="1" i="0" u="none" strike="noStrike" kern="0" cap="none" spc="0" normalizeH="0" baseline="0" noProof="0">
                <a:ln>
                  <a:noFill/>
                </a:ln>
                <a:solidFill>
                  <a:srgbClr val="0C455D"/>
                </a:solidFill>
                <a:effectLst/>
                <a:uLnTx/>
                <a:uFillTx/>
                <a:latin typeface="Helvetica Neue"/>
                <a:ea typeface="Helvetica Neue"/>
                <a:cs typeface="Helvetica Neue"/>
                <a:sym typeface="Helvetica Neue"/>
              </a:rPr>
              <a:t>We recruit diverse talent so you can build and retain a high performing team</a:t>
            </a:r>
            <a:endParaRPr kumimoji="0" sz="1467" b="1" i="0" u="none" strike="noStrike" kern="0" cap="none" spc="0" normalizeH="0" baseline="0" noProof="0">
              <a:ln>
                <a:noFill/>
              </a:ln>
              <a:solidFill>
                <a:srgbClr val="0C455D"/>
              </a:solidFill>
              <a:effectLst/>
              <a:uLnTx/>
              <a:uFillTx/>
              <a:latin typeface="Helvetica Neue"/>
              <a:ea typeface="Helvetica Neue"/>
              <a:cs typeface="Helvetica Neue"/>
              <a:sym typeface="Helvetica Neue"/>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467" b="1" i="0" u="none" strike="noStrike" kern="0" cap="none" spc="0" normalizeH="0" baseline="0" noProof="0">
              <a:ln>
                <a:noFill/>
              </a:ln>
              <a:solidFill>
                <a:srgbClr val="0C455D"/>
              </a:solidFill>
              <a:effectLst/>
              <a:uLnTx/>
              <a:uFillTx/>
              <a:latin typeface="Helvetica Neue"/>
              <a:ea typeface="Helvetica Neue"/>
              <a:cs typeface="Helvetica Neue"/>
              <a:sym typeface="Helvetica Neue"/>
            </a:endParaRPr>
          </a:p>
        </p:txBody>
      </p:sp>
      <p:pic>
        <p:nvPicPr>
          <p:cNvPr id="58" name="Google Shape;58;p13"/>
          <p:cNvPicPr preferRelativeResize="0"/>
          <p:nvPr/>
        </p:nvPicPr>
        <p:blipFill>
          <a:blip r:embed="rId4">
            <a:alphaModFix/>
          </a:blip>
          <a:stretch>
            <a:fillRect/>
          </a:stretch>
        </p:blipFill>
        <p:spPr>
          <a:xfrm>
            <a:off x="8155813" y="5908999"/>
            <a:ext cx="1309288" cy="756700"/>
          </a:xfrm>
          <a:prstGeom prst="rect">
            <a:avLst/>
          </a:prstGeom>
          <a:noFill/>
          <a:ln>
            <a:noFill/>
          </a:ln>
        </p:spPr>
      </p:pic>
      <p:pic>
        <p:nvPicPr>
          <p:cNvPr id="59" name="Google Shape;59;p13"/>
          <p:cNvPicPr preferRelativeResize="0"/>
          <p:nvPr/>
        </p:nvPicPr>
        <p:blipFill>
          <a:blip r:embed="rId5">
            <a:alphaModFix/>
          </a:blip>
          <a:stretch>
            <a:fillRect/>
          </a:stretch>
        </p:blipFill>
        <p:spPr>
          <a:xfrm>
            <a:off x="9499260" y="5909001"/>
            <a:ext cx="1189809" cy="756700"/>
          </a:xfrm>
          <a:prstGeom prst="rect">
            <a:avLst/>
          </a:prstGeom>
          <a:noFill/>
          <a:ln>
            <a:noFill/>
          </a:ln>
        </p:spPr>
      </p:pic>
      <p:pic>
        <p:nvPicPr>
          <p:cNvPr id="60" name="Google Shape;60;p13"/>
          <p:cNvPicPr preferRelativeResize="0"/>
          <p:nvPr/>
        </p:nvPicPr>
        <p:blipFill>
          <a:blip r:embed="rId6">
            <a:alphaModFix/>
          </a:blip>
          <a:stretch>
            <a:fillRect/>
          </a:stretch>
        </p:blipFill>
        <p:spPr>
          <a:xfrm>
            <a:off x="10723230" y="5909001"/>
            <a:ext cx="1265569" cy="756700"/>
          </a:xfrm>
          <a:prstGeom prst="rect">
            <a:avLst/>
          </a:prstGeom>
          <a:noFill/>
          <a:ln>
            <a:noFill/>
          </a:ln>
        </p:spPr>
      </p:pic>
      <p:sp>
        <p:nvSpPr>
          <p:cNvPr id="61" name="Google Shape;61;p13"/>
          <p:cNvSpPr txBox="1"/>
          <p:nvPr/>
        </p:nvSpPr>
        <p:spPr>
          <a:xfrm>
            <a:off x="375300" y="2925967"/>
            <a:ext cx="5956000" cy="923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467" b="1" i="0" u="none" strike="noStrike" kern="0" cap="none" spc="0" normalizeH="0" baseline="0" noProof="0">
                <a:ln>
                  <a:noFill/>
                </a:ln>
                <a:solidFill>
                  <a:srgbClr val="0C455D"/>
                </a:solidFill>
                <a:effectLst/>
                <a:uLnTx/>
                <a:uFillTx/>
                <a:latin typeface="Helvetica Neue"/>
                <a:ea typeface="Helvetica Neue"/>
                <a:cs typeface="Helvetica Neue"/>
                <a:sym typeface="Helvetica Neue"/>
              </a:rPr>
              <a:t>Risch Results is a certified woman-owned retained search firm that partners with leaders to find great talent. </a:t>
            </a:r>
            <a:endParaRPr kumimoji="0" sz="1467" b="1" i="0" u="none" strike="noStrike" kern="0" cap="none" spc="0" normalizeH="0" baseline="0" noProof="0">
              <a:ln>
                <a:noFill/>
              </a:ln>
              <a:solidFill>
                <a:srgbClr val="0C455D"/>
              </a:solidFill>
              <a:effectLst/>
              <a:uLnTx/>
              <a:uFillTx/>
              <a:latin typeface="Helvetica Neue"/>
              <a:ea typeface="Helvetica Neue"/>
              <a:cs typeface="Helvetica Neue"/>
              <a:sym typeface="Helvetica Neue"/>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467" b="1" i="0" u="none" strike="noStrike" kern="0" cap="none" spc="0" normalizeH="0" baseline="0" noProof="0">
              <a:ln>
                <a:noFill/>
              </a:ln>
              <a:solidFill>
                <a:srgbClr val="0C455D"/>
              </a:solidFill>
              <a:effectLst/>
              <a:uLnTx/>
              <a:uFillTx/>
              <a:latin typeface="Helvetica Neue"/>
              <a:ea typeface="Helvetica Neue"/>
              <a:cs typeface="Helvetica Neue"/>
              <a:sym typeface="Helvetica Neue"/>
            </a:endParaRPr>
          </a:p>
        </p:txBody>
      </p:sp>
      <p:sp>
        <p:nvSpPr>
          <p:cNvPr id="62" name="Google Shape;62;p13"/>
          <p:cNvSpPr/>
          <p:nvPr/>
        </p:nvSpPr>
        <p:spPr>
          <a:xfrm>
            <a:off x="0" y="4738533"/>
            <a:ext cx="7510800" cy="2119600"/>
          </a:xfrm>
          <a:prstGeom prst="rtTriangle">
            <a:avLst/>
          </a:prstGeom>
          <a:solidFill>
            <a:srgbClr val="0C455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13"/>
          <p:cNvSpPr txBox="1"/>
          <p:nvPr/>
        </p:nvSpPr>
        <p:spPr>
          <a:xfrm>
            <a:off x="203200" y="5773351"/>
            <a:ext cx="3472800" cy="1231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RischResults.com</a:t>
            </a:r>
            <a:endParaRPr kumimoji="0" sz="16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972.839.9447</a:t>
            </a:r>
            <a:endParaRPr kumimoji="0" sz="16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JoleneRisch@RischResults.com</a:t>
            </a:r>
            <a:endParaRPr kumimoji="0" sz="16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64" name="Google Shape;64;p13"/>
          <p:cNvSpPr/>
          <p:nvPr/>
        </p:nvSpPr>
        <p:spPr>
          <a:xfrm>
            <a:off x="203200" y="2242533"/>
            <a:ext cx="172000" cy="172000"/>
          </a:xfrm>
          <a:prstGeom prst="ellipse">
            <a:avLst/>
          </a:prstGeom>
          <a:solidFill>
            <a:srgbClr val="0C455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13"/>
          <p:cNvSpPr/>
          <p:nvPr/>
        </p:nvSpPr>
        <p:spPr>
          <a:xfrm>
            <a:off x="203200" y="3075933"/>
            <a:ext cx="172000" cy="172000"/>
          </a:xfrm>
          <a:prstGeom prst="ellipse">
            <a:avLst/>
          </a:prstGeom>
          <a:solidFill>
            <a:srgbClr val="0C455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3"/>
          <p:cNvSpPr txBox="1"/>
          <p:nvPr/>
        </p:nvSpPr>
        <p:spPr>
          <a:xfrm>
            <a:off x="375303" y="3739667"/>
            <a:ext cx="5849200" cy="1149249"/>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467" b="1" i="0" u="none" strike="noStrike" kern="0" cap="none" spc="0" normalizeH="0" baseline="0" noProof="0" dirty="0">
                <a:ln>
                  <a:noFill/>
                </a:ln>
                <a:solidFill>
                  <a:srgbClr val="0C455D"/>
                </a:solidFill>
                <a:effectLst/>
                <a:highlight>
                  <a:srgbClr val="FFFFFF"/>
                </a:highlight>
                <a:uLnTx/>
                <a:uFillTx/>
                <a:latin typeface="Helvetica Neue"/>
                <a:ea typeface="Helvetica Neue"/>
                <a:cs typeface="Helvetica Neue"/>
                <a:sym typeface="Helvetica Neue"/>
              </a:rPr>
              <a:t>Offering a retained search model for senior level and leadership search and a fractional recruiting model for growing companies with consistent hiring needs throughout the year. </a:t>
            </a:r>
            <a:endParaRPr kumimoji="0" sz="1867" b="1" i="0" u="none" strike="noStrike" kern="0" cap="none" spc="0" normalizeH="0" baseline="0" noProof="0" dirty="0">
              <a:ln>
                <a:noFill/>
              </a:ln>
              <a:solidFill>
                <a:srgbClr val="0C455D"/>
              </a:solidFill>
              <a:effectLst/>
              <a:uLnTx/>
              <a:uFillTx/>
              <a:latin typeface="Helvetica Neue"/>
              <a:ea typeface="Helvetica Neue"/>
              <a:cs typeface="Helvetica Neue"/>
              <a:sym typeface="Helvetica Neue"/>
            </a:endParaRPr>
          </a:p>
        </p:txBody>
      </p:sp>
      <p:sp>
        <p:nvSpPr>
          <p:cNvPr id="67" name="Google Shape;67;p13"/>
          <p:cNvSpPr/>
          <p:nvPr/>
        </p:nvSpPr>
        <p:spPr>
          <a:xfrm>
            <a:off x="203200" y="3909333"/>
            <a:ext cx="172000" cy="172000"/>
          </a:xfrm>
          <a:prstGeom prst="ellipse">
            <a:avLst/>
          </a:prstGeom>
          <a:solidFill>
            <a:srgbClr val="0C455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descr="A group of women posing for a photo&#10;&#10;Description automatically generated">
            <a:extLst>
              <a:ext uri="{FF2B5EF4-FFF2-40B4-BE49-F238E27FC236}">
                <a16:creationId xmlns:a16="http://schemas.microsoft.com/office/drawing/2014/main" id="{7567C5DB-F7A3-0600-5703-F5194B3737AD}"/>
              </a:ext>
            </a:extLst>
          </p:cNvPr>
          <p:cNvPicPr>
            <a:picLocks noChangeAspect="1"/>
          </p:cNvPicPr>
          <p:nvPr/>
        </p:nvPicPr>
        <p:blipFill>
          <a:blip r:embed="rId7"/>
          <a:stretch>
            <a:fillRect/>
          </a:stretch>
        </p:blipFill>
        <p:spPr>
          <a:xfrm>
            <a:off x="7084540" y="520459"/>
            <a:ext cx="4353713" cy="4142808"/>
          </a:xfrm>
          <a:prstGeom prst="rect">
            <a:avLst/>
          </a:prstGeom>
        </p:spPr>
      </p:pic>
    </p:spTree>
    <p:extLst>
      <p:ext uri="{BB962C8B-B14F-4D97-AF65-F5344CB8AC3E}">
        <p14:creationId xmlns:p14="http://schemas.microsoft.com/office/powerpoint/2010/main" val="3379115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5EE16-BB7C-D660-CCE3-D8C99D58B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E91ED-C470-D778-5F61-293DD8D1DC27}"/>
              </a:ext>
            </a:extLst>
          </p:cNvPr>
          <p:cNvSpPr>
            <a:spLocks noGrp="1"/>
          </p:cNvSpPr>
          <p:nvPr>
            <p:ph type="ctrTitle"/>
          </p:nvPr>
        </p:nvSpPr>
        <p:spPr>
          <a:xfrm>
            <a:off x="1524000" y="347723"/>
            <a:ext cx="9144000" cy="2387600"/>
          </a:xfrm>
        </p:spPr>
        <p:txBody>
          <a:bodyPr>
            <a:normAutofit/>
          </a:bodyPr>
          <a:lstStyle/>
          <a:p>
            <a:r>
              <a:rPr lang="en-US" sz="7200" b="1" dirty="0">
                <a:solidFill>
                  <a:srgbClr val="CC0000"/>
                </a:solidFill>
                <a:latin typeface="Gotham" panose="02000504050000020004" pitchFamily="2" charset="0"/>
              </a:rPr>
              <a:t>Critical Risks for </a:t>
            </a:r>
            <a:br>
              <a:rPr lang="en-US" sz="7200" b="1" dirty="0">
                <a:solidFill>
                  <a:srgbClr val="CC0000"/>
                </a:solidFill>
                <a:latin typeface="Gotham" panose="02000504050000020004" pitchFamily="2" charset="0"/>
              </a:rPr>
            </a:br>
            <a:r>
              <a:rPr lang="en-US" sz="7200" b="1" dirty="0">
                <a:solidFill>
                  <a:srgbClr val="CC0000"/>
                </a:solidFill>
                <a:latin typeface="Gotham" panose="02000504050000020004" pitchFamily="2" charset="0"/>
              </a:rPr>
              <a:t>Nonprofits 2024</a:t>
            </a:r>
          </a:p>
        </p:txBody>
      </p:sp>
      <p:pic>
        <p:nvPicPr>
          <p:cNvPr id="5" name="Picture 4" descr="A blue text on a white background&#10;&#10;Description automatically generated">
            <a:extLst>
              <a:ext uri="{FF2B5EF4-FFF2-40B4-BE49-F238E27FC236}">
                <a16:creationId xmlns:a16="http://schemas.microsoft.com/office/drawing/2014/main" id="{3D649859-C522-0377-B53D-158CB1E62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619" y="3689498"/>
            <a:ext cx="7104762" cy="1428571"/>
          </a:xfrm>
          <a:prstGeom prst="rect">
            <a:avLst/>
          </a:prstGeom>
        </p:spPr>
      </p:pic>
      <p:sp>
        <p:nvSpPr>
          <p:cNvPr id="6" name="TextBox 5">
            <a:extLst>
              <a:ext uri="{FF2B5EF4-FFF2-40B4-BE49-F238E27FC236}">
                <a16:creationId xmlns:a16="http://schemas.microsoft.com/office/drawing/2014/main" id="{FB8D3346-3632-028D-F427-57218A414A8F}"/>
              </a:ext>
            </a:extLst>
          </p:cNvPr>
          <p:cNvSpPr txBox="1"/>
          <p:nvPr/>
        </p:nvSpPr>
        <p:spPr>
          <a:xfrm>
            <a:off x="0" y="6305909"/>
            <a:ext cx="12192000" cy="646331"/>
          </a:xfrm>
          <a:prstGeom prst="rect">
            <a:avLst/>
          </a:prstGeom>
          <a:solidFill>
            <a:srgbClr val="2E86AB"/>
          </a:solidFill>
        </p:spPr>
        <p:txBody>
          <a:bodyPr wrap="square" rtlCol="0">
            <a:spAutoFit/>
          </a:bodyPr>
          <a:lstStyle/>
          <a:p>
            <a:pPr algn="ctr"/>
            <a:r>
              <a:rPr lang="en-US" dirty="0">
                <a:solidFill>
                  <a:schemeClr val="bg1"/>
                </a:solidFill>
              </a:rPr>
              <a:t>	Building Community Leaders, Impactful Nonprofits, and Thriving Communities</a:t>
            </a:r>
          </a:p>
          <a:p>
            <a:pPr algn="ctr"/>
            <a:r>
              <a:rPr lang="en-US" dirty="0">
                <a:solidFill>
                  <a:schemeClr val="bg1"/>
                </a:solidFill>
              </a:rPr>
              <a:t>ntxnonprofits.org </a:t>
            </a:r>
          </a:p>
        </p:txBody>
      </p:sp>
    </p:spTree>
    <p:extLst>
      <p:ext uri="{BB962C8B-B14F-4D97-AF65-F5344CB8AC3E}">
        <p14:creationId xmlns:p14="http://schemas.microsoft.com/office/powerpoint/2010/main" val="2939108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7C5C9-5534-9C45-D51A-75F1F04CC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960996-6ED6-E874-5C12-C9C4C530B45F}"/>
              </a:ext>
            </a:extLst>
          </p:cNvPr>
          <p:cNvSpPr>
            <a:spLocks noGrp="1"/>
          </p:cNvSpPr>
          <p:nvPr>
            <p:ph type="ctrTitle"/>
          </p:nvPr>
        </p:nvSpPr>
        <p:spPr>
          <a:xfrm>
            <a:off x="3743864" y="582857"/>
            <a:ext cx="8005684" cy="5347463"/>
          </a:xfrm>
        </p:spPr>
        <p:txBody>
          <a:bodyPr>
            <a:noAutofit/>
          </a:bodyPr>
          <a:lstStyle/>
          <a:p>
            <a:r>
              <a:rPr lang="en-US" sz="4800" b="1" dirty="0">
                <a:latin typeface="Gotham" panose="02000504050000020004" pitchFamily="2" charset="0"/>
              </a:rPr>
              <a:t>From Grassroots to Grown-up: Legal Strategies for Nonprofits to demonstrate Credibility on Paper </a:t>
            </a:r>
            <a:br>
              <a:rPr lang="en-US" sz="4800" b="1" dirty="0">
                <a:latin typeface="Gotham" panose="02000504050000020004" pitchFamily="2" charset="0"/>
              </a:rPr>
            </a:br>
            <a:r>
              <a:rPr lang="en-US" sz="4800" b="1" dirty="0">
                <a:latin typeface="Gotham" panose="02000504050000020004" pitchFamily="2" charset="0"/>
              </a:rPr>
              <a:t>and in Person</a:t>
            </a:r>
            <a:br>
              <a:rPr lang="en-US" sz="4800" b="1" dirty="0">
                <a:latin typeface="Gotham" panose="02000504050000020004" pitchFamily="2" charset="0"/>
              </a:rPr>
            </a:br>
            <a:br>
              <a:rPr lang="en-US" sz="4800" b="1" dirty="0">
                <a:latin typeface="Gotham" panose="02000504050000020004" pitchFamily="2" charset="0"/>
              </a:rPr>
            </a:br>
            <a:r>
              <a:rPr lang="en-US" sz="4800" b="1" dirty="0">
                <a:latin typeface="Gotham" panose="02000504050000020004" pitchFamily="2" charset="0"/>
              </a:rPr>
              <a:t>Margaret Apgar</a:t>
            </a:r>
            <a:endParaRPr lang="en-US" sz="5400" b="1" dirty="0">
              <a:latin typeface="Gotham" panose="02000504050000020004" pitchFamily="2" charset="0"/>
            </a:endParaRPr>
          </a:p>
        </p:txBody>
      </p:sp>
      <p:sp>
        <p:nvSpPr>
          <p:cNvPr id="7" name="Rectangle 6">
            <a:extLst>
              <a:ext uri="{FF2B5EF4-FFF2-40B4-BE49-F238E27FC236}">
                <a16:creationId xmlns:a16="http://schemas.microsoft.com/office/drawing/2014/main" id="{C6245146-A2C9-FC67-24BD-CB4177DA8628}"/>
              </a:ext>
            </a:extLst>
          </p:cNvPr>
          <p:cNvSpPr/>
          <p:nvPr/>
        </p:nvSpPr>
        <p:spPr>
          <a:xfrm>
            <a:off x="0" y="6227065"/>
            <a:ext cx="12192000" cy="630935"/>
          </a:xfrm>
          <a:prstGeom prst="rect">
            <a:avLst/>
          </a:prstGeom>
          <a:solidFill>
            <a:srgbClr val="2E86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9F958FC-3411-E3B8-92F6-604F4E13F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665" y="6279022"/>
            <a:ext cx="6738669" cy="527020"/>
          </a:xfrm>
          <a:prstGeom prst="rect">
            <a:avLst/>
          </a:prstGeom>
        </p:spPr>
      </p:pic>
      <p:pic>
        <p:nvPicPr>
          <p:cNvPr id="5" name="Picture 4" descr="A person wearing glasses and a striped shirt&#10;&#10;Description automatically generated">
            <a:extLst>
              <a:ext uri="{FF2B5EF4-FFF2-40B4-BE49-F238E27FC236}">
                <a16:creationId xmlns:a16="http://schemas.microsoft.com/office/drawing/2014/main" id="{7064A7E9-EF24-AC51-4BCA-D3771D870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39" y="582857"/>
            <a:ext cx="2859502" cy="2859502"/>
          </a:xfrm>
          <a:prstGeom prst="rect">
            <a:avLst/>
          </a:prstGeom>
          <a:ln w="12700">
            <a:solidFill>
              <a:schemeClr val="tx1"/>
            </a:solidFill>
          </a:ln>
        </p:spPr>
      </p:pic>
    </p:spTree>
    <p:extLst>
      <p:ext uri="{BB962C8B-B14F-4D97-AF65-F5344CB8AC3E}">
        <p14:creationId xmlns:p14="http://schemas.microsoft.com/office/powerpoint/2010/main" val="2633150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Budgeting vs. Forecasting</a:t>
            </a:r>
          </a:p>
        </p:txBody>
      </p:sp>
      <p:sp>
        <p:nvSpPr>
          <p:cNvPr id="3" name="Content Placeholder 2"/>
          <p:cNvSpPr>
            <a:spLocks noGrp="1"/>
          </p:cNvSpPr>
          <p:nvPr>
            <p:ph idx="1"/>
          </p:nvPr>
        </p:nvSpPr>
        <p:spPr/>
        <p:txBody>
          <a:bodyPr>
            <a:normAutofit lnSpcReduction="10000"/>
          </a:bodyPr>
          <a:lstStyle/>
          <a:p>
            <a:r>
              <a:rPr lang="en-US" dirty="0"/>
              <a:t>Budget (framework): Expectations for a company over time (annual)</a:t>
            </a:r>
          </a:p>
          <a:p>
            <a:pPr lvl="1"/>
            <a:r>
              <a:rPr lang="en-US" dirty="0"/>
              <a:t>Estimates of revenue/expense</a:t>
            </a:r>
          </a:p>
          <a:p>
            <a:pPr lvl="1"/>
            <a:r>
              <a:rPr lang="en-US" dirty="0"/>
              <a:t>Cash flow expectations</a:t>
            </a:r>
          </a:p>
          <a:p>
            <a:pPr lvl="1"/>
            <a:r>
              <a:rPr lang="en-US" dirty="0"/>
              <a:t>Reducing debt</a:t>
            </a:r>
          </a:p>
          <a:p>
            <a:pPr lvl="1"/>
            <a:r>
              <a:rPr lang="en-US" dirty="0"/>
              <a:t>Compares the actual result to determine the variance</a:t>
            </a:r>
          </a:p>
          <a:p>
            <a:r>
              <a:rPr lang="en-US" dirty="0"/>
              <a:t>Forecasting (activity):</a:t>
            </a:r>
          </a:p>
          <a:p>
            <a:pPr lvl="1"/>
            <a:r>
              <a:rPr lang="en-US" dirty="0"/>
              <a:t>Data collecting for future budgets</a:t>
            </a:r>
          </a:p>
          <a:p>
            <a:pPr lvl="1"/>
            <a:r>
              <a:rPr lang="en-US" dirty="0"/>
              <a:t>Updated periodically (time or triggering event)</a:t>
            </a:r>
          </a:p>
          <a:p>
            <a:pPr lvl="1"/>
            <a:r>
              <a:rPr lang="en-US" dirty="0"/>
              <a:t>Indicates a need to make a change in plans</a:t>
            </a:r>
          </a:p>
          <a:p>
            <a:r>
              <a:rPr lang="en-US" dirty="0"/>
              <a:t>Frequently done on the same document</a:t>
            </a:r>
          </a:p>
        </p:txBody>
      </p:sp>
      <p:sp>
        <p:nvSpPr>
          <p:cNvPr id="4" name="Slide Number Placeholder 3"/>
          <p:cNvSpPr>
            <a:spLocks noGrp="1"/>
          </p:cNvSpPr>
          <p:nvPr>
            <p:ph type="sldNum" sz="quarter" idx="10"/>
          </p:nvPr>
        </p:nvSpPr>
        <p:spPr/>
        <p:txBody>
          <a:bodyPr/>
          <a:lstStyle/>
          <a:p>
            <a:r>
              <a:rPr lang="en-US" dirty="0"/>
              <a:t>4</a:t>
            </a:r>
          </a:p>
        </p:txBody>
      </p:sp>
    </p:spTree>
    <p:extLst>
      <p:ext uri="{BB962C8B-B14F-4D97-AF65-F5344CB8AC3E}">
        <p14:creationId xmlns:p14="http://schemas.microsoft.com/office/powerpoint/2010/main" val="41430893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29" name="Group 28">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30" name="Freeform: Shape 12">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13">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14">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15">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Shape 16">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17">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18">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3033906" y="2273184"/>
            <a:ext cx="6105194" cy="849380"/>
          </a:xfrm>
        </p:spPr>
        <p:txBody>
          <a:bodyPr>
            <a:noAutofit/>
          </a:bodyPr>
          <a:lstStyle/>
          <a:p>
            <a:r>
              <a:rPr lang="en-US" sz="6600" dirty="0">
                <a:solidFill>
                  <a:schemeClr val="tx2"/>
                </a:solidFill>
              </a:rPr>
              <a:t>Apgar Firm</a:t>
            </a:r>
          </a:p>
        </p:txBody>
      </p:sp>
      <p:sp>
        <p:nvSpPr>
          <p:cNvPr id="3" name="Subtitle 2">
            <a:extLst>
              <a:ext uri="{FF2B5EF4-FFF2-40B4-BE49-F238E27FC236}">
                <a16:creationId xmlns:a16="http://schemas.microsoft.com/office/drawing/2014/main" id="{0D537F64-4C96-4AA8-BB21-E8053A3186DD}"/>
              </a:ext>
            </a:extLst>
          </p:cNvPr>
          <p:cNvSpPr>
            <a:spLocks noGrp="1"/>
          </p:cNvSpPr>
          <p:nvPr>
            <p:ph type="subTitle" idx="1"/>
          </p:nvPr>
        </p:nvSpPr>
        <p:spPr>
          <a:xfrm>
            <a:off x="332509" y="3429000"/>
            <a:ext cx="11859491" cy="2888673"/>
          </a:xfrm>
        </p:spPr>
        <p:txBody>
          <a:bodyPr>
            <a:noAutofit/>
          </a:bodyPr>
          <a:lstStyle/>
          <a:p>
            <a:pPr marL="0" indent="0">
              <a:buNone/>
            </a:pPr>
            <a:r>
              <a:rPr lang="en-US" sz="4400" dirty="0">
                <a:solidFill>
                  <a:schemeClr val="tx2"/>
                </a:solidFill>
              </a:rPr>
              <a:t>Outside General Counsel Services for Nonprofits</a:t>
            </a:r>
          </a:p>
          <a:p>
            <a:pPr marL="0" indent="0">
              <a:buNone/>
            </a:pPr>
            <a:endParaRPr lang="en-US" sz="4400" dirty="0">
              <a:solidFill>
                <a:schemeClr val="tx2"/>
              </a:solidFill>
            </a:endParaRPr>
          </a:p>
          <a:p>
            <a:pPr marL="0" indent="0">
              <a:buNone/>
            </a:pPr>
            <a:endParaRPr lang="en-US" sz="1000" dirty="0">
              <a:solidFill>
                <a:schemeClr val="tx2"/>
              </a:solidFill>
            </a:endParaRPr>
          </a:p>
          <a:p>
            <a:pPr marL="0" indent="0">
              <a:buNone/>
            </a:pPr>
            <a:endParaRPr lang="en-US" sz="1000" dirty="0">
              <a:solidFill>
                <a:schemeClr val="tx2"/>
              </a:solidFill>
            </a:endParaRPr>
          </a:p>
          <a:p>
            <a:pPr marL="0" indent="0">
              <a:buNone/>
            </a:pPr>
            <a:endParaRPr lang="en-US" sz="1000" dirty="0">
              <a:solidFill>
                <a:schemeClr val="tx2"/>
              </a:solidFill>
            </a:endParaRPr>
          </a:p>
          <a:p>
            <a:pPr marL="0" indent="0">
              <a:buNone/>
            </a:pPr>
            <a:endParaRPr lang="en-US" sz="1000" dirty="0">
              <a:solidFill>
                <a:schemeClr val="tx2"/>
              </a:solidFill>
            </a:endParaRPr>
          </a:p>
          <a:p>
            <a:r>
              <a:rPr lang="en-US" sz="2000" dirty="0">
                <a:solidFill>
                  <a:schemeClr val="tx2"/>
                </a:solidFill>
              </a:rPr>
              <a:t>Disclaimer: </a:t>
            </a:r>
            <a:r>
              <a:rPr lang="en-US" sz="2000" dirty="0">
                <a:solidFill>
                  <a:schemeClr val="tx2"/>
                </a:solidFill>
                <a:effectLst/>
              </a:rPr>
              <a:t>This material is for educational purposes only and does not constitute tax or legal advice. Viewers must consult their tax and legal advisors to review how this material may apply to their specific situation.</a:t>
            </a:r>
          </a:p>
          <a:p>
            <a:pPr marL="0" indent="0">
              <a:buNone/>
            </a:pPr>
            <a:endParaRPr lang="en-US" sz="1800" dirty="0">
              <a:solidFill>
                <a:schemeClr val="tx2"/>
              </a:solidFill>
            </a:endParaRPr>
          </a:p>
        </p:txBody>
      </p:sp>
    </p:spTree>
    <p:extLst>
      <p:ext uri="{BB962C8B-B14F-4D97-AF65-F5344CB8AC3E}">
        <p14:creationId xmlns:p14="http://schemas.microsoft.com/office/powerpoint/2010/main" val="3946934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p:tmPct val="10000"/>
                                  </p:iterate>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7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83"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 name="Group 100">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87"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erson wearing glasses and smiling&#10;&#10;Description automatically generated with low confidence">
            <a:extLst>
              <a:ext uri="{FF2B5EF4-FFF2-40B4-BE49-F238E27FC236}">
                <a16:creationId xmlns:a16="http://schemas.microsoft.com/office/drawing/2014/main" id="{28E21309-844B-9475-FF1D-5E49D00FB773}"/>
              </a:ext>
            </a:extLst>
          </p:cNvPr>
          <p:cNvPicPr>
            <a:picLocks noChangeAspect="1"/>
          </p:cNvPicPr>
          <p:nvPr/>
        </p:nvPicPr>
        <p:blipFill rotWithShape="1">
          <a:blip r:embed="rId2"/>
          <a:srcRect l="7228" r="12438" b="2"/>
          <a:stretch/>
        </p:blipFill>
        <p:spPr>
          <a:xfrm>
            <a:off x="7082810" y="841663"/>
            <a:ext cx="4166151" cy="5185923"/>
          </a:xfrm>
          <a:prstGeom prst="rect">
            <a:avLst/>
          </a:prstGeom>
        </p:spPr>
      </p:pic>
      <p:grpSp>
        <p:nvGrpSpPr>
          <p:cNvPr id="103" name="Group 102">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104" name="Freeform: Shape 90">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Shape 91">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92">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93">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94">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1014984" y="819015"/>
            <a:ext cx="5821537" cy="1778750"/>
          </a:xfrm>
        </p:spPr>
        <p:txBody>
          <a:bodyPr vert="horz" lIns="91440" tIns="45720" rIns="91440" bIns="45720" rtlCol="0" anchor="b">
            <a:normAutofit/>
          </a:bodyPr>
          <a:lstStyle/>
          <a:p>
            <a:r>
              <a:rPr lang="en-US" sz="4800">
                <a:ea typeface="+mj-ea"/>
                <a:cs typeface="+mj-cs"/>
              </a:rPr>
              <a:t>Thank You</a:t>
            </a:r>
            <a:br>
              <a:rPr lang="en-US" sz="4800">
                <a:ea typeface="+mj-ea"/>
                <a:cs typeface="+mj-cs"/>
              </a:rPr>
            </a:br>
            <a:endParaRPr lang="en-US" sz="4800" dirty="0">
              <a:ea typeface="+mj-ea"/>
              <a:cs typeface="+mj-cs"/>
            </a:endParaRPr>
          </a:p>
        </p:txBody>
      </p:sp>
      <p:sp>
        <p:nvSpPr>
          <p:cNvPr id="3" name="TextBox 2">
            <a:extLst>
              <a:ext uri="{FF2B5EF4-FFF2-40B4-BE49-F238E27FC236}">
                <a16:creationId xmlns:a16="http://schemas.microsoft.com/office/drawing/2014/main" id="{DD98F91C-5219-A1FF-E0C3-AD8D9226A7C2}"/>
              </a:ext>
            </a:extLst>
          </p:cNvPr>
          <p:cNvSpPr txBox="1"/>
          <p:nvPr/>
        </p:nvSpPr>
        <p:spPr>
          <a:xfrm>
            <a:off x="1014984" y="1996418"/>
            <a:ext cx="5821537" cy="3330905"/>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400" dirty="0">
                <a:solidFill>
                  <a:schemeClr val="bg1"/>
                </a:solidFill>
              </a:rPr>
              <a:t>Margaret Apgar</a:t>
            </a:r>
          </a:p>
          <a:p>
            <a:pPr indent="-228600">
              <a:lnSpc>
                <a:spcPct val="90000"/>
              </a:lnSpc>
              <a:spcAft>
                <a:spcPts val="600"/>
              </a:spcAft>
              <a:buFont typeface="Arial" panose="020B0604020202020204" pitchFamily="34" charset="0"/>
              <a:buChar char="•"/>
            </a:pPr>
            <a:r>
              <a:rPr lang="en-US" sz="2400" dirty="0">
                <a:solidFill>
                  <a:schemeClr val="bg1"/>
                </a:solidFill>
              </a:rPr>
              <a:t>Apgar Firm</a:t>
            </a:r>
          </a:p>
          <a:p>
            <a:pPr indent="-228600">
              <a:lnSpc>
                <a:spcPct val="90000"/>
              </a:lnSpc>
              <a:spcAft>
                <a:spcPts val="600"/>
              </a:spcAft>
              <a:buFont typeface="Arial" panose="020B0604020202020204" pitchFamily="34" charset="0"/>
              <a:buChar char="•"/>
            </a:pPr>
            <a:r>
              <a:rPr lang="en-US" sz="2400" i="1" dirty="0">
                <a:solidFill>
                  <a:schemeClr val="bg1"/>
                </a:solidFill>
              </a:rPr>
              <a:t>Outside General Counsel Services</a:t>
            </a:r>
          </a:p>
          <a:p>
            <a:pPr indent="-228600">
              <a:lnSpc>
                <a:spcPct val="90000"/>
              </a:lnSpc>
              <a:spcAft>
                <a:spcPts val="600"/>
              </a:spcAft>
              <a:buFont typeface="Arial" panose="020B0604020202020204" pitchFamily="34" charset="0"/>
              <a:buChar char="•"/>
            </a:pPr>
            <a:r>
              <a:rPr lang="en-US" sz="2400" dirty="0" err="1">
                <a:solidFill>
                  <a:schemeClr val="bg1"/>
                </a:solidFill>
              </a:rPr>
              <a:t>margaret@apgarfirm.com</a:t>
            </a:r>
            <a:endParaRPr lang="en-US" sz="2400" dirty="0">
              <a:solidFill>
                <a:schemeClr val="bg1"/>
              </a:solidFill>
            </a:endParaRPr>
          </a:p>
          <a:p>
            <a:pPr indent="-228600">
              <a:lnSpc>
                <a:spcPct val="90000"/>
              </a:lnSpc>
              <a:spcAft>
                <a:spcPts val="600"/>
              </a:spcAft>
              <a:buFont typeface="Arial" panose="020B0604020202020204" pitchFamily="34" charset="0"/>
              <a:buChar char="•"/>
            </a:pPr>
            <a:r>
              <a:rPr lang="en-US" sz="2400" dirty="0">
                <a:solidFill>
                  <a:schemeClr val="bg1"/>
                </a:solidFill>
              </a:rPr>
              <a:t>(214) 707-2791</a:t>
            </a:r>
          </a:p>
          <a:p>
            <a:pPr indent="-228600">
              <a:lnSpc>
                <a:spcPct val="90000"/>
              </a:lnSpc>
              <a:spcAft>
                <a:spcPts val="600"/>
              </a:spcAft>
              <a:buFont typeface="Arial" panose="020B0604020202020204" pitchFamily="34" charset="0"/>
              <a:buChar char="•"/>
            </a:pPr>
            <a:r>
              <a:rPr lang="en-US" sz="2400" dirty="0">
                <a:solidFill>
                  <a:schemeClr val="bg1"/>
                </a:solidFill>
                <a:hlinkClick r:id="rId3">
                  <a:extLst>
                    <a:ext uri="{A12FA001-AC4F-418D-AE19-62706E023703}">
                      <ahyp:hlinkClr xmlns:ahyp="http://schemas.microsoft.com/office/drawing/2018/hyperlinkcolor" val="tx"/>
                    </a:ext>
                  </a:extLst>
                </a:hlinkClick>
              </a:rPr>
              <a:t>linkedin.com/in/margaret-apgar-b5738539</a:t>
            </a:r>
            <a:endParaRPr lang="en-US" sz="2400" dirty="0">
              <a:solidFill>
                <a:schemeClr val="bg1"/>
              </a:solidFill>
            </a:endParaRPr>
          </a:p>
        </p:txBody>
      </p:sp>
    </p:spTree>
    <p:extLst>
      <p:ext uri="{BB962C8B-B14F-4D97-AF65-F5344CB8AC3E}">
        <p14:creationId xmlns:p14="http://schemas.microsoft.com/office/powerpoint/2010/main" val="44069682"/>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355785" y="256329"/>
            <a:ext cx="6577030" cy="1454051"/>
          </a:xfrm>
        </p:spPr>
        <p:txBody>
          <a:bodyPr vert="horz" lIns="91440" tIns="45720" rIns="91440" bIns="45720" rtlCol="0" anchor="ctr">
            <a:normAutofit/>
          </a:bodyPr>
          <a:lstStyle/>
          <a:p>
            <a:r>
              <a:rPr lang="en-US" sz="3600" kern="1200" dirty="0">
                <a:solidFill>
                  <a:schemeClr val="tx2"/>
                </a:solidFill>
                <a:latin typeface="+mj-lt"/>
                <a:ea typeface="+mj-ea"/>
                <a:cs typeface="+mj-cs"/>
              </a:rPr>
              <a:t>The Worries of the Non-Profit CEO</a:t>
            </a:r>
          </a:p>
        </p:txBody>
      </p:sp>
      <p:sp>
        <p:nvSpPr>
          <p:cNvPr id="6" name="Text Placeholder 5">
            <a:extLst>
              <a:ext uri="{FF2B5EF4-FFF2-40B4-BE49-F238E27FC236}">
                <a16:creationId xmlns:a16="http://schemas.microsoft.com/office/drawing/2014/main" id="{000A9570-5EF6-4AFB-9FCA-7C8998E3FEB1}"/>
              </a:ext>
            </a:extLst>
          </p:cNvPr>
          <p:cNvSpPr>
            <a:spLocks noGrp="1"/>
          </p:cNvSpPr>
          <p:nvPr>
            <p:ph type="body" idx="1"/>
          </p:nvPr>
        </p:nvSpPr>
        <p:spPr>
          <a:xfrm>
            <a:off x="239406" y="1710380"/>
            <a:ext cx="6577030" cy="4703732"/>
          </a:xfrm>
        </p:spPr>
        <p:txBody>
          <a:bodyPr vert="horz" lIns="91440" tIns="45720" rIns="91440" bIns="45720" rtlCol="0" anchor="ctr">
            <a:noAutofit/>
          </a:bodyPr>
          <a:lstStyle/>
          <a:p>
            <a:pPr indent="-228600">
              <a:buFont typeface="Arial" panose="020B0604020202020204" pitchFamily="34" charset="0"/>
              <a:buChar char="•"/>
            </a:pPr>
            <a:r>
              <a:rPr lang="en-US" dirty="0">
                <a:solidFill>
                  <a:schemeClr val="tx2"/>
                </a:solidFill>
              </a:rPr>
              <a:t>How do I fill this form out correctly?</a:t>
            </a:r>
          </a:p>
          <a:p>
            <a:pPr indent="-228600">
              <a:buFont typeface="Arial" panose="020B0604020202020204" pitchFamily="34" charset="0"/>
              <a:buChar char="•"/>
            </a:pPr>
            <a:r>
              <a:rPr lang="en-US" dirty="0">
                <a:solidFill>
                  <a:schemeClr val="tx2"/>
                </a:solidFill>
              </a:rPr>
              <a:t>How do I step back from the day to day now that the organization has grown?</a:t>
            </a:r>
          </a:p>
          <a:p>
            <a:pPr indent="-228600">
              <a:buFont typeface="Arial" panose="020B0604020202020204" pitchFamily="34" charset="0"/>
              <a:buChar char="•"/>
            </a:pPr>
            <a:r>
              <a:rPr lang="en-US" dirty="0">
                <a:solidFill>
                  <a:schemeClr val="tx2"/>
                </a:solidFill>
              </a:rPr>
              <a:t>Is there some filing I have missed?  Did I fill this form out correctly?</a:t>
            </a:r>
          </a:p>
          <a:p>
            <a:pPr indent="-228600">
              <a:buFont typeface="Arial" panose="020B0604020202020204" pitchFamily="34" charset="0"/>
              <a:buChar char="•"/>
            </a:pPr>
            <a:r>
              <a:rPr lang="en-US" dirty="0">
                <a:solidFill>
                  <a:schemeClr val="tx2"/>
                </a:solidFill>
              </a:rPr>
              <a:t>Am I being responsible with donor funds?</a:t>
            </a:r>
          </a:p>
          <a:p>
            <a:pPr indent="-228600">
              <a:buFont typeface="Arial" panose="020B0604020202020204" pitchFamily="34" charset="0"/>
              <a:buChar char="•"/>
            </a:pPr>
            <a:r>
              <a:rPr lang="en-US" dirty="0">
                <a:solidFill>
                  <a:schemeClr val="tx2"/>
                </a:solidFill>
              </a:rPr>
              <a:t>What if the Board doesn’t want me to run this organization anymore?</a:t>
            </a:r>
          </a:p>
          <a:p>
            <a:endParaRPr lang="en-US" sz="1100" dirty="0">
              <a:solidFill>
                <a:schemeClr val="tx2"/>
              </a:solidFill>
            </a:endParaRPr>
          </a:p>
        </p:txBody>
      </p:sp>
      <p:grpSp>
        <p:nvGrpSpPr>
          <p:cNvPr id="24" name="Group 2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25" name="Freeform: Shape 2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person sitting at a desk with hands around his head">
            <a:extLst>
              <a:ext uri="{FF2B5EF4-FFF2-40B4-BE49-F238E27FC236}">
                <a16:creationId xmlns:a16="http://schemas.microsoft.com/office/drawing/2014/main" id="{B2C2D96A-55D6-2F34-4228-E7ABFB1AF835}"/>
              </a:ext>
            </a:extLst>
          </p:cNvPr>
          <p:cNvPicPr>
            <a:picLocks noChangeAspect="1"/>
          </p:cNvPicPr>
          <p:nvPr/>
        </p:nvPicPr>
        <p:blipFill>
          <a:blip r:embed="rId2"/>
          <a:stretch>
            <a:fillRect/>
          </a:stretch>
        </p:blipFill>
        <p:spPr>
          <a:xfrm>
            <a:off x="8100821" y="2179862"/>
            <a:ext cx="3661831" cy="2518474"/>
          </a:xfrm>
          <a:prstGeom prst="rect">
            <a:avLst/>
          </a:prstGeom>
        </p:spPr>
      </p:pic>
    </p:spTree>
    <p:extLst>
      <p:ext uri="{BB962C8B-B14F-4D97-AF65-F5344CB8AC3E}">
        <p14:creationId xmlns:p14="http://schemas.microsoft.com/office/powerpoint/2010/main" val="161728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440A548-C0D4-4418-940E-EDC2F1D9A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08B267-8CD2-4684-A57B-9F1070769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5599847" y="401478"/>
            <a:ext cx="6595939" cy="1454051"/>
          </a:xfrm>
        </p:spPr>
        <p:txBody>
          <a:bodyPr vert="horz" lIns="91440" tIns="45720" rIns="91440" bIns="45720" rtlCol="0" anchor="ctr">
            <a:normAutofit/>
          </a:bodyPr>
          <a:lstStyle/>
          <a:p>
            <a:r>
              <a:rPr lang="en-US" sz="3600" kern="1200" dirty="0">
                <a:solidFill>
                  <a:schemeClr val="tx2"/>
                </a:solidFill>
                <a:latin typeface="+mj-lt"/>
                <a:ea typeface="+mj-ea"/>
                <a:cs typeface="+mj-cs"/>
              </a:rPr>
              <a:t>The Pitfalls of the Piecemeal Approach</a:t>
            </a:r>
          </a:p>
        </p:txBody>
      </p:sp>
      <p:grpSp>
        <p:nvGrpSpPr>
          <p:cNvPr id="23" name="Group 22">
            <a:extLst>
              <a:ext uri="{FF2B5EF4-FFF2-40B4-BE49-F238E27FC236}">
                <a16:creationId xmlns:a16="http://schemas.microsoft.com/office/drawing/2014/main" id="{41E5AB36-9328-47E9-95AD-E38AC1C0E1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24" name="Freeform: Shape 15">
              <a:extLst>
                <a:ext uri="{FF2B5EF4-FFF2-40B4-BE49-F238E27FC236}">
                  <a16:creationId xmlns:a16="http://schemas.microsoft.com/office/drawing/2014/main" id="{4532450F-A219-4BF5-88FA-A4708423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6">
              <a:extLst>
                <a:ext uri="{FF2B5EF4-FFF2-40B4-BE49-F238E27FC236}">
                  <a16:creationId xmlns:a16="http://schemas.microsoft.com/office/drawing/2014/main" id="{035AC662-4000-411A-9E33-6A4B6C0FC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7">
              <a:extLst>
                <a:ext uri="{FF2B5EF4-FFF2-40B4-BE49-F238E27FC236}">
                  <a16:creationId xmlns:a16="http://schemas.microsoft.com/office/drawing/2014/main" id="{D01D44A9-1D51-461B-A228-06F6C500B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atchwork quilt">
            <a:extLst>
              <a:ext uri="{FF2B5EF4-FFF2-40B4-BE49-F238E27FC236}">
                <a16:creationId xmlns:a16="http://schemas.microsoft.com/office/drawing/2014/main" id="{0A98E4F4-F963-01D0-4DCC-BEFF96207DEF}"/>
              </a:ext>
            </a:extLst>
          </p:cNvPr>
          <p:cNvPicPr>
            <a:picLocks noChangeAspect="1"/>
          </p:cNvPicPr>
          <p:nvPr/>
        </p:nvPicPr>
        <p:blipFill>
          <a:blip r:embed="rId2"/>
          <a:stretch>
            <a:fillRect/>
          </a:stretch>
        </p:blipFill>
        <p:spPr>
          <a:xfrm>
            <a:off x="674437" y="1700784"/>
            <a:ext cx="3785616" cy="3785616"/>
          </a:xfrm>
          <a:prstGeom prst="rect">
            <a:avLst/>
          </a:prstGeom>
        </p:spPr>
      </p:pic>
      <p:sp>
        <p:nvSpPr>
          <p:cNvPr id="6" name="Text Placeholder 5">
            <a:extLst>
              <a:ext uri="{FF2B5EF4-FFF2-40B4-BE49-F238E27FC236}">
                <a16:creationId xmlns:a16="http://schemas.microsoft.com/office/drawing/2014/main" id="{000A9570-5EF6-4AFB-9FCA-7C8998E3FEB1}"/>
              </a:ext>
            </a:extLst>
          </p:cNvPr>
          <p:cNvSpPr>
            <a:spLocks noGrp="1"/>
          </p:cNvSpPr>
          <p:nvPr>
            <p:ph type="body" idx="1"/>
          </p:nvPr>
        </p:nvSpPr>
        <p:spPr>
          <a:xfrm>
            <a:off x="5802589" y="1996348"/>
            <a:ext cx="6091008" cy="4849645"/>
          </a:xfrm>
        </p:spPr>
        <p:txBody>
          <a:bodyPr vert="horz" lIns="91440" tIns="45720" rIns="91440" bIns="45720" rtlCol="0" anchor="t">
            <a:normAutofit/>
          </a:bodyPr>
          <a:lstStyle/>
          <a:p>
            <a:pPr indent="-228600">
              <a:buFont typeface="Arial" panose="020B0604020202020204" pitchFamily="34" charset="0"/>
              <a:buChar char="•"/>
            </a:pPr>
            <a:r>
              <a:rPr lang="en-US" b="1" cap="all" dirty="0">
                <a:solidFill>
                  <a:schemeClr val="tx2"/>
                </a:solidFill>
              </a:rPr>
              <a:t>Grassroots PHASE </a:t>
            </a:r>
            <a:r>
              <a:rPr lang="en-US" dirty="0">
                <a:solidFill>
                  <a:schemeClr val="tx2"/>
                </a:solidFill>
              </a:rPr>
              <a:t>= All Hands On Deck.  </a:t>
            </a:r>
          </a:p>
          <a:p>
            <a:pPr lvl="1" indent="-228600">
              <a:buFont typeface="Arial" panose="020B0604020202020204" pitchFamily="34" charset="0"/>
              <a:buChar char="•"/>
            </a:pPr>
            <a:r>
              <a:rPr lang="en-US" dirty="0">
                <a:solidFill>
                  <a:schemeClr val="tx2"/>
                </a:solidFill>
              </a:rPr>
              <a:t>Focus is on activation not design</a:t>
            </a:r>
          </a:p>
          <a:p>
            <a:pPr lvl="1" indent="-228600">
              <a:buFont typeface="Arial" panose="020B0604020202020204" pitchFamily="34" charset="0"/>
              <a:buChar char="•"/>
            </a:pPr>
            <a:r>
              <a:rPr lang="en-US" dirty="0">
                <a:solidFill>
                  <a:schemeClr val="tx2"/>
                </a:solidFill>
              </a:rPr>
              <a:t>Move fast and break things – let’s get this help to those in need STAT! </a:t>
            </a:r>
          </a:p>
          <a:p>
            <a:pPr indent="-228600">
              <a:buFont typeface="Arial" panose="020B0604020202020204" pitchFamily="34" charset="0"/>
              <a:buChar char="•"/>
            </a:pPr>
            <a:r>
              <a:rPr lang="en-US" b="1" cap="all" dirty="0">
                <a:solidFill>
                  <a:schemeClr val="tx2"/>
                </a:solidFill>
              </a:rPr>
              <a:t>Growth Phase </a:t>
            </a:r>
            <a:r>
              <a:rPr lang="en-US" dirty="0">
                <a:solidFill>
                  <a:schemeClr val="tx2"/>
                </a:solidFill>
              </a:rPr>
              <a:t>=  Grown-Up on Paper. </a:t>
            </a:r>
          </a:p>
          <a:p>
            <a:pPr lvl="1" indent="-228600">
              <a:buFont typeface="Arial" panose="020B0604020202020204" pitchFamily="34" charset="0"/>
              <a:buChar char="•"/>
            </a:pPr>
            <a:r>
              <a:rPr lang="en-US" dirty="0">
                <a:solidFill>
                  <a:schemeClr val="tx2"/>
                </a:solidFill>
              </a:rPr>
              <a:t>Built something impressive</a:t>
            </a:r>
          </a:p>
          <a:p>
            <a:pPr lvl="1" indent="-228600">
              <a:buFont typeface="Arial" panose="020B0604020202020204" pitchFamily="34" charset="0"/>
              <a:buChar char="•"/>
            </a:pPr>
            <a:r>
              <a:rPr lang="en-US" dirty="0">
                <a:solidFill>
                  <a:schemeClr val="tx2"/>
                </a:solidFill>
              </a:rPr>
              <a:t>Desire to do more and do it better</a:t>
            </a:r>
          </a:p>
          <a:p>
            <a:pPr lvl="1" indent="-228600">
              <a:buFont typeface="Arial" panose="020B0604020202020204" pitchFamily="34" charset="0"/>
              <a:buChar char="•"/>
            </a:pPr>
            <a:r>
              <a:rPr lang="en-US" dirty="0">
                <a:solidFill>
                  <a:schemeClr val="tx2"/>
                </a:solidFill>
              </a:rPr>
              <a:t>Need to be prepared for more sophisticated discussions and  decisions.  </a:t>
            </a:r>
          </a:p>
          <a:p>
            <a:pPr indent="-228600">
              <a:buFont typeface="Arial" panose="020B0604020202020204" pitchFamily="34" charset="0"/>
              <a:buChar char="•"/>
            </a:pPr>
            <a:r>
              <a:rPr lang="en-US" b="1" cap="all" dirty="0">
                <a:solidFill>
                  <a:schemeClr val="tx2"/>
                </a:solidFill>
              </a:rPr>
              <a:t>Maintenance Phase </a:t>
            </a:r>
            <a:r>
              <a:rPr lang="en-US" dirty="0">
                <a:solidFill>
                  <a:schemeClr val="tx2"/>
                </a:solidFill>
              </a:rPr>
              <a:t>= Well Oiled Machine. </a:t>
            </a:r>
          </a:p>
          <a:p>
            <a:pPr lvl="1" indent="-228600">
              <a:buFont typeface="Arial" panose="020B0604020202020204" pitchFamily="34" charset="0"/>
              <a:buChar char="•"/>
            </a:pPr>
            <a:r>
              <a:rPr lang="en-US" dirty="0">
                <a:solidFill>
                  <a:schemeClr val="tx2"/>
                </a:solidFill>
              </a:rPr>
              <a:t>Cohesive plan aligned with your mission and core values. </a:t>
            </a:r>
          </a:p>
          <a:p>
            <a:pPr lvl="1" indent="-228600">
              <a:buFont typeface="Arial" panose="020B0604020202020204" pitchFamily="34" charset="0"/>
              <a:buChar char="•"/>
            </a:pPr>
            <a:r>
              <a:rPr lang="en-US" dirty="0">
                <a:solidFill>
                  <a:schemeClr val="tx2"/>
                </a:solidFill>
              </a:rPr>
              <a:t>Ready for change, ready for anything!</a:t>
            </a:r>
          </a:p>
        </p:txBody>
      </p:sp>
    </p:spTree>
    <p:extLst>
      <p:ext uri="{BB962C8B-B14F-4D97-AF65-F5344CB8AC3E}">
        <p14:creationId xmlns:p14="http://schemas.microsoft.com/office/powerpoint/2010/main" val="25669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1E226B8-4A14-8C71-7BDD-79057A94B3BF}"/>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itle 3">
            <a:extLst>
              <a:ext uri="{FF2B5EF4-FFF2-40B4-BE49-F238E27FC236}">
                <a16:creationId xmlns:a16="http://schemas.microsoft.com/office/drawing/2014/main" id="{BD825F8D-E9D4-BBA5-8B2D-B7B2D13184EA}"/>
              </a:ext>
            </a:extLst>
          </p:cNvPr>
          <p:cNvSpPr>
            <a:spLocks noGrp="1"/>
          </p:cNvSpPr>
          <p:nvPr>
            <p:ph type="title"/>
          </p:nvPr>
        </p:nvSpPr>
        <p:spPr>
          <a:xfrm>
            <a:off x="806043" y="1966878"/>
            <a:ext cx="10579608" cy="2761944"/>
          </a:xfrm>
        </p:spPr>
        <p:txBody>
          <a:bodyPr vert="horz" lIns="91440" tIns="45720" rIns="91440" bIns="45720" rtlCol="0" anchor="ctr">
            <a:normAutofit/>
          </a:bodyPr>
          <a:lstStyle/>
          <a:p>
            <a:r>
              <a:rPr lang="en-US" sz="4800" dirty="0">
                <a:solidFill>
                  <a:schemeClr val="tx2"/>
                </a:solidFill>
              </a:rPr>
              <a:t>Why Do You Need a Cohesive Risk Plan?</a:t>
            </a:r>
            <a:r>
              <a:rPr lang="en-US" sz="4800" kern="1200" dirty="0">
                <a:solidFill>
                  <a:schemeClr val="tx2"/>
                </a:solidFill>
                <a:latin typeface="+mj-lt"/>
                <a:ea typeface="+mj-ea"/>
                <a:cs typeface="+mj-cs"/>
              </a:rPr>
              <a:t> </a:t>
            </a:r>
          </a:p>
        </p:txBody>
      </p:sp>
      <p:grpSp>
        <p:nvGrpSpPr>
          <p:cNvPr id="29" name="Group 28">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8" name="Freeform: Shape 17">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18">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4" name="Freeform: Shape 23">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715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3779E4F-3DD9-BB8B-3577-8AE8818A9AB6}"/>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itle 3">
            <a:extLst>
              <a:ext uri="{FF2B5EF4-FFF2-40B4-BE49-F238E27FC236}">
                <a16:creationId xmlns:a16="http://schemas.microsoft.com/office/drawing/2014/main" id="{8345EE2F-74BB-3F20-3BB0-BF388F237038}"/>
              </a:ext>
            </a:extLst>
          </p:cNvPr>
          <p:cNvSpPr>
            <a:spLocks noGrp="1"/>
          </p:cNvSpPr>
          <p:nvPr>
            <p:ph type="title"/>
          </p:nvPr>
        </p:nvSpPr>
        <p:spPr>
          <a:xfrm>
            <a:off x="804672" y="457200"/>
            <a:ext cx="10579608" cy="1188720"/>
          </a:xfrm>
        </p:spPr>
        <p:txBody>
          <a:bodyPr vert="horz" lIns="91440" tIns="45720" rIns="91440" bIns="45720" rtlCol="0" anchor="ctr">
            <a:normAutofit/>
          </a:bodyPr>
          <a:lstStyle/>
          <a:p>
            <a:r>
              <a:rPr lang="en-US" sz="4000" dirty="0">
                <a:solidFill>
                  <a:schemeClr val="tx2"/>
                </a:solidFill>
              </a:rPr>
              <a:t>Mission Critical Areas</a:t>
            </a:r>
            <a:endParaRPr lang="en-US" sz="4000" kern="1200" dirty="0">
              <a:solidFill>
                <a:schemeClr val="tx2"/>
              </a:solidFill>
              <a:latin typeface="+mj-lt"/>
              <a:ea typeface="+mj-ea"/>
              <a:cs typeface="+mj-cs"/>
            </a:endParaRPr>
          </a:p>
        </p:txBody>
      </p:sp>
      <p:grpSp>
        <p:nvGrpSpPr>
          <p:cNvPr id="17" name="Group 16">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8" name="Freeform: Shape 17">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4" name="Freeform: Shape 23">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7">
            <a:extLst>
              <a:ext uri="{FF2B5EF4-FFF2-40B4-BE49-F238E27FC236}">
                <a16:creationId xmlns:a16="http://schemas.microsoft.com/office/drawing/2014/main" id="{DDC09A7F-1934-5179-8208-9AA058717FD9}"/>
              </a:ext>
            </a:extLst>
          </p:cNvPr>
          <p:cNvSpPr>
            <a:spLocks/>
          </p:cNvSpPr>
          <p:nvPr/>
        </p:nvSpPr>
        <p:spPr>
          <a:xfrm>
            <a:off x="2321030" y="1645920"/>
            <a:ext cx="7549939" cy="4087602"/>
          </a:xfrm>
          <a:prstGeom prst="rect">
            <a:avLst/>
          </a:prstGeom>
        </p:spPr>
        <p:txBody>
          <a:bodyPr>
            <a:normAutofit/>
          </a:bodyPr>
          <a:lstStyle/>
          <a:p>
            <a:pPr defTabSz="640080">
              <a:lnSpc>
                <a:spcPct val="90000"/>
              </a:lnSpc>
              <a:spcBef>
                <a:spcPts val="840"/>
              </a:spcBef>
              <a:spcAft>
                <a:spcPts val="420"/>
              </a:spcAft>
            </a:pPr>
            <a:endParaRPr lang="en-US" sz="1300" kern="1200" dirty="0">
              <a:solidFill>
                <a:schemeClr val="tx1"/>
              </a:solidFill>
              <a:latin typeface="+mn-lt"/>
              <a:ea typeface="+mn-ea"/>
              <a:cs typeface="+mn-cs"/>
            </a:endParaRPr>
          </a:p>
          <a:p>
            <a:pPr>
              <a:lnSpc>
                <a:spcPct val="90000"/>
              </a:lnSpc>
              <a:spcBef>
                <a:spcPts val="1200"/>
              </a:spcBef>
              <a:spcAft>
                <a:spcPts val="600"/>
              </a:spcAft>
            </a:pPr>
            <a:endParaRPr lang="en-US" sz="1300" dirty="0"/>
          </a:p>
        </p:txBody>
      </p:sp>
      <p:graphicFrame>
        <p:nvGraphicFramePr>
          <p:cNvPr id="5" name="Diagram 4">
            <a:extLst>
              <a:ext uri="{FF2B5EF4-FFF2-40B4-BE49-F238E27FC236}">
                <a16:creationId xmlns:a16="http://schemas.microsoft.com/office/drawing/2014/main" id="{4B3EC63A-A10E-2493-91F6-F29CCB5333E8}"/>
              </a:ext>
            </a:extLst>
          </p:cNvPr>
          <p:cNvGraphicFramePr/>
          <p:nvPr/>
        </p:nvGraphicFramePr>
        <p:xfrm>
          <a:off x="2031999" y="1346662"/>
          <a:ext cx="8774545" cy="5473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68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635AA73-EA1D-C214-C511-B6F4F862416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F3856E9-4239-4EE7-A372-FDCF4882F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C9CDCF-90F8-42B0-BD0A-794C52688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7" name="Group 16">
            <a:extLst>
              <a:ext uri="{FF2B5EF4-FFF2-40B4-BE49-F238E27FC236}">
                <a16:creationId xmlns:a16="http://schemas.microsoft.com/office/drawing/2014/main" id="{C07D05FE-3FB8-4314-A050-9AB40814D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1219"/>
            <a:ext cx="5646974" cy="6483075"/>
            <a:chOff x="-19221" y="0"/>
            <a:chExt cx="5646974" cy="6483075"/>
          </a:xfrm>
        </p:grpSpPr>
        <p:sp>
          <p:nvSpPr>
            <p:cNvPr id="18" name="Freeform: Shape 17">
              <a:extLst>
                <a:ext uri="{FF2B5EF4-FFF2-40B4-BE49-F238E27FC236}">
                  <a16:creationId xmlns:a16="http://schemas.microsoft.com/office/drawing/2014/main" id="{BDDC6C42-DDD5-4105-85F2-9C052563A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FB95E12-4EF0-42F7-BCF9-AD31B4C8E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338F8B2-67A9-4086-9341-7705CAB6F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653AAAF-CCEF-494B-9366-16BB3815A6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4B356D9-49C3-412F-8E03-AC9AE837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3">
            <a:extLst>
              <a:ext uri="{FF2B5EF4-FFF2-40B4-BE49-F238E27FC236}">
                <a16:creationId xmlns:a16="http://schemas.microsoft.com/office/drawing/2014/main" id="{B589D92D-AA4F-157F-8A40-1DA0E1AB55D0}"/>
              </a:ext>
            </a:extLst>
          </p:cNvPr>
          <p:cNvSpPr>
            <a:spLocks noGrp="1"/>
          </p:cNvSpPr>
          <p:nvPr>
            <p:ph type="title"/>
          </p:nvPr>
        </p:nvSpPr>
        <p:spPr>
          <a:xfrm>
            <a:off x="6544723" y="1328910"/>
            <a:ext cx="5355355" cy="4286279"/>
          </a:xfrm>
        </p:spPr>
        <p:txBody>
          <a:bodyPr vert="horz" lIns="91440" tIns="45720" rIns="91440" bIns="45720" rtlCol="0" anchor="ctr">
            <a:normAutofit/>
          </a:bodyPr>
          <a:lstStyle/>
          <a:p>
            <a:r>
              <a:rPr lang="en-US" sz="4000" kern="1200" dirty="0">
                <a:solidFill>
                  <a:schemeClr val="tx2"/>
                </a:solidFill>
                <a:latin typeface="+mj-lt"/>
                <a:ea typeface="+mj-ea"/>
                <a:cs typeface="+mj-cs"/>
              </a:rPr>
              <a:t>Conflict and Risk Management </a:t>
            </a:r>
          </a:p>
        </p:txBody>
      </p:sp>
      <p:sp>
        <p:nvSpPr>
          <p:cNvPr id="8" name="Text Placeholder 7">
            <a:extLst>
              <a:ext uri="{FF2B5EF4-FFF2-40B4-BE49-F238E27FC236}">
                <a16:creationId xmlns:a16="http://schemas.microsoft.com/office/drawing/2014/main" id="{A55CCFAB-D3D6-06D2-0A68-54A20AECD88A}"/>
              </a:ext>
            </a:extLst>
          </p:cNvPr>
          <p:cNvSpPr>
            <a:spLocks/>
          </p:cNvSpPr>
          <p:nvPr/>
        </p:nvSpPr>
        <p:spPr>
          <a:xfrm>
            <a:off x="6091238" y="1972923"/>
            <a:ext cx="5115491" cy="2658334"/>
          </a:xfrm>
          <a:prstGeom prst="rect">
            <a:avLst/>
          </a:prstGeom>
        </p:spPr>
        <p:txBody>
          <a:bodyPr>
            <a:normAutofit/>
          </a:bodyPr>
          <a:lstStyle/>
          <a:p>
            <a:pPr defTabSz="428854">
              <a:spcBef>
                <a:spcPts val="563"/>
              </a:spcBef>
              <a:spcAft>
                <a:spcPts val="281"/>
              </a:spcAft>
            </a:pPr>
            <a:endParaRPr lang="en-US" sz="844" kern="1200" dirty="0">
              <a:solidFill>
                <a:schemeClr val="tx1"/>
              </a:solidFill>
              <a:latin typeface="+mn-lt"/>
              <a:ea typeface="+mn-ea"/>
              <a:cs typeface="+mn-cs"/>
            </a:endParaRPr>
          </a:p>
          <a:p>
            <a:pPr defTabSz="428854">
              <a:spcBef>
                <a:spcPts val="563"/>
              </a:spcBef>
              <a:spcAft>
                <a:spcPts val="281"/>
              </a:spcAft>
            </a:pPr>
            <a:endParaRPr lang="en-US" sz="844" kern="1200" dirty="0">
              <a:solidFill>
                <a:schemeClr val="tx1"/>
              </a:solidFill>
              <a:latin typeface="+mn-lt"/>
              <a:ea typeface="+mn-ea"/>
              <a:cs typeface="+mn-cs"/>
            </a:endParaRPr>
          </a:p>
          <a:p>
            <a:pPr>
              <a:spcBef>
                <a:spcPts val="1200"/>
              </a:spcBef>
              <a:spcAft>
                <a:spcPts val="600"/>
              </a:spcAft>
            </a:pPr>
            <a:endParaRPr lang="en-US" dirty="0"/>
          </a:p>
        </p:txBody>
      </p:sp>
      <p:pic>
        <p:nvPicPr>
          <p:cNvPr id="5" name="Picture 4" descr="Business man walking a red tight rope">
            <a:extLst>
              <a:ext uri="{FF2B5EF4-FFF2-40B4-BE49-F238E27FC236}">
                <a16:creationId xmlns:a16="http://schemas.microsoft.com/office/drawing/2014/main" id="{D0AEB426-2272-7AF3-9CE2-16D064A2C95C}"/>
              </a:ext>
            </a:extLst>
          </p:cNvPr>
          <p:cNvPicPr>
            <a:picLocks noChangeAspect="1"/>
          </p:cNvPicPr>
          <p:nvPr/>
        </p:nvPicPr>
        <p:blipFill>
          <a:blip r:embed="rId2"/>
          <a:stretch>
            <a:fillRect/>
          </a:stretch>
        </p:blipFill>
        <p:spPr>
          <a:xfrm>
            <a:off x="725886" y="2294926"/>
            <a:ext cx="3728063" cy="2268148"/>
          </a:xfrm>
          <a:prstGeom prst="rect">
            <a:avLst/>
          </a:prstGeom>
        </p:spPr>
      </p:pic>
    </p:spTree>
    <p:extLst>
      <p:ext uri="{BB962C8B-B14F-4D97-AF65-F5344CB8AC3E}">
        <p14:creationId xmlns:p14="http://schemas.microsoft.com/office/powerpoint/2010/main" val="236270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9E2DDDC-4834-F26C-6AC4-01EAACD644A0}"/>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39C83B4-CCB6-412E-B7FF-BA0CF31B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BA989C-D286-48D4-B3F1-84F3CBF09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itle 3">
            <a:extLst>
              <a:ext uri="{FF2B5EF4-FFF2-40B4-BE49-F238E27FC236}">
                <a16:creationId xmlns:a16="http://schemas.microsoft.com/office/drawing/2014/main" id="{F76F4459-4B54-2E8B-633D-1987F4FB6E0B}"/>
              </a:ext>
            </a:extLst>
          </p:cNvPr>
          <p:cNvSpPr>
            <a:spLocks noGrp="1"/>
          </p:cNvSpPr>
          <p:nvPr>
            <p:ph type="title"/>
          </p:nvPr>
        </p:nvSpPr>
        <p:spPr>
          <a:xfrm>
            <a:off x="2236985" y="1752887"/>
            <a:ext cx="9083482" cy="2931148"/>
          </a:xfrm>
        </p:spPr>
        <p:txBody>
          <a:bodyPr vert="horz" lIns="91440" tIns="45720" rIns="91440" bIns="45720" rtlCol="0" anchor="ctr">
            <a:normAutofit/>
          </a:bodyPr>
          <a:lstStyle/>
          <a:p>
            <a:r>
              <a:rPr lang="en-US" sz="6600" kern="1200" dirty="0">
                <a:solidFill>
                  <a:schemeClr val="tx2"/>
                </a:solidFill>
                <a:latin typeface="+mj-lt"/>
                <a:ea typeface="+mj-ea"/>
                <a:cs typeface="+mj-cs"/>
              </a:rPr>
              <a:t>Compliance with Laws</a:t>
            </a:r>
          </a:p>
        </p:txBody>
      </p:sp>
      <p:grpSp>
        <p:nvGrpSpPr>
          <p:cNvPr id="17" name="Group 16">
            <a:extLst>
              <a:ext uri="{FF2B5EF4-FFF2-40B4-BE49-F238E27FC236}">
                <a16:creationId xmlns:a16="http://schemas.microsoft.com/office/drawing/2014/main" id="{98925B56-689F-4DFB-8FD0-9BB9D8DE84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179493" cy="2385844"/>
            <a:chOff x="-305" y="-1"/>
            <a:chExt cx="3832880" cy="2876136"/>
          </a:xfrm>
        </p:grpSpPr>
        <p:sp>
          <p:nvSpPr>
            <p:cNvPr id="18" name="Freeform: Shape 17">
              <a:extLst>
                <a:ext uri="{FF2B5EF4-FFF2-40B4-BE49-F238E27FC236}">
                  <a16:creationId xmlns:a16="http://schemas.microsoft.com/office/drawing/2014/main" id="{B9233DCD-C902-4E2F-ABB5-F2498FBB5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5B7C80-EAF5-443A-8461-946150B5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8CD3602-8169-45DE-B122-457CF0F10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73D416A-6D94-4560-9975-67C1FD20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7EE5FDC-1EEC-4871-BD9E-EF321D5F89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453321" y="4487852"/>
            <a:ext cx="2747353" cy="2375262"/>
            <a:chOff x="-305" y="-4155"/>
            <a:chExt cx="2514948" cy="2174333"/>
          </a:xfrm>
        </p:grpSpPr>
        <p:sp>
          <p:nvSpPr>
            <p:cNvPr id="24" name="Freeform: Shape 23">
              <a:extLst>
                <a:ext uri="{FF2B5EF4-FFF2-40B4-BE49-F238E27FC236}">
                  <a16:creationId xmlns:a16="http://schemas.microsoft.com/office/drawing/2014/main" id="{6DE1D26D-7254-43D9-9405-A77E66782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58F69F4-6E29-4950-A92E-ADD768EC8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A0AEE0D-D2B5-4616-8383-D61A58F06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2EA69949-F890-4A2C-84CB-7F0EAF6BD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0993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FA26552-06E8-8AA8-809B-224287FAA3D8}"/>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39C83B4-CCB6-412E-B7FF-BA0CF31B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BA989C-D286-48D4-B3F1-84F3CBF09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itle 3">
            <a:extLst>
              <a:ext uri="{FF2B5EF4-FFF2-40B4-BE49-F238E27FC236}">
                <a16:creationId xmlns:a16="http://schemas.microsoft.com/office/drawing/2014/main" id="{A88D28B7-8ADC-5ED9-A292-65CC473B291B}"/>
              </a:ext>
            </a:extLst>
          </p:cNvPr>
          <p:cNvSpPr>
            <a:spLocks noGrp="1"/>
          </p:cNvSpPr>
          <p:nvPr>
            <p:ph type="title"/>
          </p:nvPr>
        </p:nvSpPr>
        <p:spPr>
          <a:xfrm>
            <a:off x="1809135" y="2005091"/>
            <a:ext cx="10748119" cy="3775985"/>
          </a:xfrm>
        </p:spPr>
        <p:txBody>
          <a:bodyPr vert="horz" lIns="91440" tIns="45720" rIns="91440" bIns="45720" rtlCol="0" anchor="ctr">
            <a:normAutofit/>
          </a:bodyPr>
          <a:lstStyle/>
          <a:p>
            <a:r>
              <a:rPr lang="en-US" sz="6600" kern="1200" dirty="0">
                <a:solidFill>
                  <a:schemeClr val="tx2"/>
                </a:solidFill>
                <a:latin typeface="+mj-lt"/>
                <a:ea typeface="+mj-ea"/>
                <a:cs typeface="+mj-cs"/>
              </a:rPr>
              <a:t>Contracts &amp; Third-Party</a:t>
            </a:r>
            <a:br>
              <a:rPr lang="en-US" sz="6600" kern="1200" dirty="0">
                <a:solidFill>
                  <a:schemeClr val="tx2"/>
                </a:solidFill>
                <a:latin typeface="+mj-lt"/>
                <a:ea typeface="+mj-ea"/>
                <a:cs typeface="+mj-cs"/>
              </a:rPr>
            </a:br>
            <a:r>
              <a:rPr lang="en-US" sz="6600" kern="1200" dirty="0">
                <a:solidFill>
                  <a:schemeClr val="tx2"/>
                </a:solidFill>
                <a:latin typeface="+mj-lt"/>
                <a:ea typeface="+mj-ea"/>
                <a:cs typeface="+mj-cs"/>
              </a:rPr>
              <a:t> Relationships</a:t>
            </a:r>
          </a:p>
        </p:txBody>
      </p:sp>
      <p:grpSp>
        <p:nvGrpSpPr>
          <p:cNvPr id="17" name="Group 16">
            <a:extLst>
              <a:ext uri="{FF2B5EF4-FFF2-40B4-BE49-F238E27FC236}">
                <a16:creationId xmlns:a16="http://schemas.microsoft.com/office/drawing/2014/main" id="{98925B56-689F-4DFB-8FD0-9BB9D8DE84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179493" cy="2385844"/>
            <a:chOff x="-305" y="-1"/>
            <a:chExt cx="3832880" cy="2876136"/>
          </a:xfrm>
        </p:grpSpPr>
        <p:sp>
          <p:nvSpPr>
            <p:cNvPr id="18" name="Freeform: Shape 17">
              <a:extLst>
                <a:ext uri="{FF2B5EF4-FFF2-40B4-BE49-F238E27FC236}">
                  <a16:creationId xmlns:a16="http://schemas.microsoft.com/office/drawing/2014/main" id="{B9233DCD-C902-4E2F-ABB5-F2498FBB5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5B7C80-EAF5-443A-8461-946150B5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8CD3602-8169-45DE-B122-457CF0F10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73D416A-6D94-4560-9975-67C1FD20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7EE5FDC-1EEC-4871-BD9E-EF321D5F89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453321" y="4487852"/>
            <a:ext cx="2747353" cy="2375262"/>
            <a:chOff x="-305" y="-4155"/>
            <a:chExt cx="2514948" cy="2174333"/>
          </a:xfrm>
        </p:grpSpPr>
        <p:sp>
          <p:nvSpPr>
            <p:cNvPr id="24" name="Freeform: Shape 23">
              <a:extLst>
                <a:ext uri="{FF2B5EF4-FFF2-40B4-BE49-F238E27FC236}">
                  <a16:creationId xmlns:a16="http://schemas.microsoft.com/office/drawing/2014/main" id="{6DE1D26D-7254-43D9-9405-A77E66782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58F69F4-6E29-4950-A92E-ADD768EC8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A0AEE0D-D2B5-4616-8383-D61A58F06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2EA69949-F890-4A2C-84CB-7F0EAF6BD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6400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3C77779-1187-0A3F-DDC6-6A73C741A9BA}"/>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39C83B4-CCB6-412E-B7FF-BA0CF31B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BA989C-D286-48D4-B3F1-84F3CBF09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itle 3">
            <a:extLst>
              <a:ext uri="{FF2B5EF4-FFF2-40B4-BE49-F238E27FC236}">
                <a16:creationId xmlns:a16="http://schemas.microsoft.com/office/drawing/2014/main" id="{D46C207B-3E85-89D3-B4F2-E32748A13BDD}"/>
              </a:ext>
            </a:extLst>
          </p:cNvPr>
          <p:cNvSpPr>
            <a:spLocks noGrp="1"/>
          </p:cNvSpPr>
          <p:nvPr>
            <p:ph type="title"/>
          </p:nvPr>
        </p:nvSpPr>
        <p:spPr>
          <a:xfrm>
            <a:off x="4488960" y="1817243"/>
            <a:ext cx="4964361" cy="2385844"/>
          </a:xfrm>
        </p:spPr>
        <p:txBody>
          <a:bodyPr vert="horz" lIns="91440" tIns="45720" rIns="91440" bIns="45720" rtlCol="0" anchor="ctr">
            <a:normAutofit/>
          </a:bodyPr>
          <a:lstStyle/>
          <a:p>
            <a:r>
              <a:rPr lang="en-US" sz="7200" kern="1200" dirty="0">
                <a:solidFill>
                  <a:schemeClr val="tx2"/>
                </a:solidFill>
                <a:latin typeface="+mj-lt"/>
                <a:ea typeface="+mj-ea"/>
                <a:cs typeface="+mj-cs"/>
              </a:rPr>
              <a:t>Finance</a:t>
            </a:r>
          </a:p>
        </p:txBody>
      </p:sp>
      <p:grpSp>
        <p:nvGrpSpPr>
          <p:cNvPr id="17" name="Group 16">
            <a:extLst>
              <a:ext uri="{FF2B5EF4-FFF2-40B4-BE49-F238E27FC236}">
                <a16:creationId xmlns:a16="http://schemas.microsoft.com/office/drawing/2014/main" id="{98925B56-689F-4DFB-8FD0-9BB9D8DE84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179493" cy="2385844"/>
            <a:chOff x="-305" y="-1"/>
            <a:chExt cx="3832880" cy="2876136"/>
          </a:xfrm>
        </p:grpSpPr>
        <p:sp>
          <p:nvSpPr>
            <p:cNvPr id="18" name="Freeform: Shape 17">
              <a:extLst>
                <a:ext uri="{FF2B5EF4-FFF2-40B4-BE49-F238E27FC236}">
                  <a16:creationId xmlns:a16="http://schemas.microsoft.com/office/drawing/2014/main" id="{B9233DCD-C902-4E2F-ABB5-F2498FBB5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5B7C80-EAF5-443A-8461-946150B5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8CD3602-8169-45DE-B122-457CF0F10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73D416A-6D94-4560-9975-67C1FD20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7EE5FDC-1EEC-4871-BD9E-EF321D5F89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453321" y="4487852"/>
            <a:ext cx="2747353" cy="2375262"/>
            <a:chOff x="-305" y="-4155"/>
            <a:chExt cx="2514948" cy="2174333"/>
          </a:xfrm>
        </p:grpSpPr>
        <p:sp>
          <p:nvSpPr>
            <p:cNvPr id="24" name="Freeform: Shape 23">
              <a:extLst>
                <a:ext uri="{FF2B5EF4-FFF2-40B4-BE49-F238E27FC236}">
                  <a16:creationId xmlns:a16="http://schemas.microsoft.com/office/drawing/2014/main" id="{6DE1D26D-7254-43D9-9405-A77E66782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58F69F4-6E29-4950-A92E-ADD768EC8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A0AEE0D-D2B5-4616-8383-D61A58F06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2EA69949-F890-4A2C-84CB-7F0EAF6BD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79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Back to Budget Basics: Methodologies</a:t>
            </a:r>
          </a:p>
        </p:txBody>
      </p:sp>
      <p:sp>
        <p:nvSpPr>
          <p:cNvPr id="6" name="Subtitle 5"/>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5</a:t>
            </a:r>
          </a:p>
        </p:txBody>
      </p:sp>
    </p:spTree>
    <p:extLst>
      <p:ext uri="{BB962C8B-B14F-4D97-AF65-F5344CB8AC3E}">
        <p14:creationId xmlns:p14="http://schemas.microsoft.com/office/powerpoint/2010/main" val="15416034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335DA4A-B356-E37D-C7FC-B921637025DA}"/>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39C83B4-CCB6-412E-B7FF-BA0CF31B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BA989C-D286-48D4-B3F1-84F3CBF09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itle 3">
            <a:extLst>
              <a:ext uri="{FF2B5EF4-FFF2-40B4-BE49-F238E27FC236}">
                <a16:creationId xmlns:a16="http://schemas.microsoft.com/office/drawing/2014/main" id="{E91FF235-255A-B1F6-A7DA-2914C59EF0FC}"/>
              </a:ext>
            </a:extLst>
          </p:cNvPr>
          <p:cNvSpPr>
            <a:spLocks noGrp="1"/>
          </p:cNvSpPr>
          <p:nvPr>
            <p:ph type="title"/>
          </p:nvPr>
        </p:nvSpPr>
        <p:spPr>
          <a:xfrm>
            <a:off x="2419695" y="1286298"/>
            <a:ext cx="8207837" cy="3775985"/>
          </a:xfrm>
        </p:spPr>
        <p:txBody>
          <a:bodyPr vert="horz" lIns="91440" tIns="45720" rIns="91440" bIns="45720" rtlCol="0" anchor="ctr">
            <a:normAutofit/>
          </a:bodyPr>
          <a:lstStyle/>
          <a:p>
            <a:r>
              <a:rPr lang="en-US" sz="6000" kern="1200" dirty="0">
                <a:solidFill>
                  <a:schemeClr val="tx2"/>
                </a:solidFill>
                <a:latin typeface="+mj-lt"/>
                <a:ea typeface="+mj-ea"/>
                <a:cs typeface="+mj-cs"/>
              </a:rPr>
              <a:t>Corporate Governance</a:t>
            </a:r>
          </a:p>
        </p:txBody>
      </p:sp>
      <p:grpSp>
        <p:nvGrpSpPr>
          <p:cNvPr id="17" name="Group 16">
            <a:extLst>
              <a:ext uri="{FF2B5EF4-FFF2-40B4-BE49-F238E27FC236}">
                <a16:creationId xmlns:a16="http://schemas.microsoft.com/office/drawing/2014/main" id="{98925B56-689F-4DFB-8FD0-9BB9D8DE84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179493" cy="2385844"/>
            <a:chOff x="-305" y="-1"/>
            <a:chExt cx="3832880" cy="2876136"/>
          </a:xfrm>
        </p:grpSpPr>
        <p:sp>
          <p:nvSpPr>
            <p:cNvPr id="18" name="Freeform: Shape 17">
              <a:extLst>
                <a:ext uri="{FF2B5EF4-FFF2-40B4-BE49-F238E27FC236}">
                  <a16:creationId xmlns:a16="http://schemas.microsoft.com/office/drawing/2014/main" id="{B9233DCD-C902-4E2F-ABB5-F2498FBB5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5B7C80-EAF5-443A-8461-946150B5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8CD3602-8169-45DE-B122-457CF0F10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73D416A-6D94-4560-9975-67C1FD20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7EE5FDC-1EEC-4871-BD9E-EF321D5F89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453321" y="4487852"/>
            <a:ext cx="2747353" cy="2375262"/>
            <a:chOff x="-305" y="-4155"/>
            <a:chExt cx="2514948" cy="2174333"/>
          </a:xfrm>
        </p:grpSpPr>
        <p:sp>
          <p:nvSpPr>
            <p:cNvPr id="24" name="Freeform: Shape 23">
              <a:extLst>
                <a:ext uri="{FF2B5EF4-FFF2-40B4-BE49-F238E27FC236}">
                  <a16:creationId xmlns:a16="http://schemas.microsoft.com/office/drawing/2014/main" id="{6DE1D26D-7254-43D9-9405-A77E66782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58F69F4-6E29-4950-A92E-ADD768EC8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A0AEE0D-D2B5-4616-8383-D61A58F06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2EA69949-F890-4A2C-84CB-7F0EAF6BD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0922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DC31C4B-B6C9-594E-A7DE-6FB150B49228}"/>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EEBB70-673E-B263-64EE-45C87EB1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E598B7-1B2A-1D88-E996-342AD64D4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itle 3">
            <a:extLst>
              <a:ext uri="{FF2B5EF4-FFF2-40B4-BE49-F238E27FC236}">
                <a16:creationId xmlns:a16="http://schemas.microsoft.com/office/drawing/2014/main" id="{CB29401E-CAC3-266E-A2B7-DC5F51DFCFB0}"/>
              </a:ext>
            </a:extLst>
          </p:cNvPr>
          <p:cNvSpPr>
            <a:spLocks noGrp="1"/>
          </p:cNvSpPr>
          <p:nvPr>
            <p:ph type="title"/>
          </p:nvPr>
        </p:nvSpPr>
        <p:spPr>
          <a:xfrm>
            <a:off x="2419695" y="1286298"/>
            <a:ext cx="8207837" cy="3775985"/>
          </a:xfrm>
        </p:spPr>
        <p:txBody>
          <a:bodyPr vert="horz" lIns="91440" tIns="45720" rIns="91440" bIns="45720" rtlCol="0" anchor="ctr">
            <a:normAutofit/>
          </a:bodyPr>
          <a:lstStyle/>
          <a:p>
            <a:r>
              <a:rPr lang="en-US" sz="6000" dirty="0">
                <a:solidFill>
                  <a:schemeClr val="tx2"/>
                </a:solidFill>
              </a:rPr>
              <a:t>   </a:t>
            </a:r>
            <a:r>
              <a:rPr lang="en-US" sz="6000" kern="1200" dirty="0">
                <a:solidFill>
                  <a:schemeClr val="tx2"/>
                </a:solidFill>
                <a:latin typeface="+mj-lt"/>
                <a:ea typeface="+mj-ea"/>
                <a:cs typeface="+mj-cs"/>
              </a:rPr>
              <a:t>Employment Matters</a:t>
            </a:r>
          </a:p>
        </p:txBody>
      </p:sp>
      <p:grpSp>
        <p:nvGrpSpPr>
          <p:cNvPr id="17" name="Group 16">
            <a:extLst>
              <a:ext uri="{FF2B5EF4-FFF2-40B4-BE49-F238E27FC236}">
                <a16:creationId xmlns:a16="http://schemas.microsoft.com/office/drawing/2014/main" id="{4C613772-82B0-657A-F50C-E9FA56AD1F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179493" cy="2385844"/>
            <a:chOff x="-305" y="-1"/>
            <a:chExt cx="3832880" cy="2876136"/>
          </a:xfrm>
        </p:grpSpPr>
        <p:sp>
          <p:nvSpPr>
            <p:cNvPr id="18" name="Freeform: Shape 17">
              <a:extLst>
                <a:ext uri="{FF2B5EF4-FFF2-40B4-BE49-F238E27FC236}">
                  <a16:creationId xmlns:a16="http://schemas.microsoft.com/office/drawing/2014/main" id="{C88706A9-9B83-12C3-C9E8-9BE92DBF84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6C23B92-CAE5-04C1-B939-3B34E0D6E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1DAB2B1-E6CE-222C-4C9B-8E7CFD170F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DC026AD-3A26-92EF-CB8C-249E39473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8D63FCB-10A9-CB61-CAD1-9933C29A89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453321" y="4487852"/>
            <a:ext cx="2747353" cy="2375262"/>
            <a:chOff x="-305" y="-4155"/>
            <a:chExt cx="2514948" cy="2174333"/>
          </a:xfrm>
        </p:grpSpPr>
        <p:sp>
          <p:nvSpPr>
            <p:cNvPr id="24" name="Freeform: Shape 23">
              <a:extLst>
                <a:ext uri="{FF2B5EF4-FFF2-40B4-BE49-F238E27FC236}">
                  <a16:creationId xmlns:a16="http://schemas.microsoft.com/office/drawing/2014/main" id="{5370122F-9FEF-537B-93F3-D7EFDF4D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E427C3A6-50E8-016A-DEDC-B0129F337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7D6EFA6C-5FA0-CF4E-362D-D103F47CA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5CAECA6A-E116-5F52-3B58-6D3F9C87D1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201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07C1D2A2-600F-C887-7DB0-F4F811D03989}"/>
              </a:ext>
            </a:extLst>
          </p:cNvPr>
          <p:cNvSpPr>
            <a:spLocks noGrp="1"/>
          </p:cNvSpPr>
          <p:nvPr>
            <p:ph type="title"/>
          </p:nvPr>
        </p:nvSpPr>
        <p:spPr>
          <a:xfrm>
            <a:off x="804672" y="457200"/>
            <a:ext cx="10579608" cy="1188720"/>
          </a:xfrm>
        </p:spPr>
        <p:txBody>
          <a:bodyPr vert="horz" lIns="91440" tIns="45720" rIns="91440" bIns="45720" rtlCol="0" anchor="ctr">
            <a:normAutofit/>
          </a:bodyPr>
          <a:lstStyle/>
          <a:p>
            <a:r>
              <a:rPr lang="en-US" sz="4000" kern="1200">
                <a:solidFill>
                  <a:schemeClr val="tx2"/>
                </a:solidFill>
                <a:latin typeface="+mj-lt"/>
                <a:ea typeface="+mj-ea"/>
                <a:cs typeface="+mj-cs"/>
              </a:rPr>
              <a:t>What is the Legal Process?</a:t>
            </a:r>
          </a:p>
        </p:txBody>
      </p:sp>
      <p:grpSp>
        <p:nvGrpSpPr>
          <p:cNvPr id="40" name="Group 39">
            <a:extLst>
              <a:ext uri="{FF2B5EF4-FFF2-40B4-BE49-F238E27FC236}">
                <a16:creationId xmlns:a16="http://schemas.microsoft.com/office/drawing/2014/main" id="{76566969-F813-4CC5-B3E9-363D85B55C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881264" y="-5116"/>
            <a:ext cx="3318648" cy="2490264"/>
            <a:chOff x="-305" y="-1"/>
            <a:chExt cx="3832880" cy="2876136"/>
          </a:xfrm>
        </p:grpSpPr>
        <p:sp>
          <p:nvSpPr>
            <p:cNvPr id="41" name="Freeform: Shape 40">
              <a:extLst>
                <a:ext uri="{FF2B5EF4-FFF2-40B4-BE49-F238E27FC236}">
                  <a16:creationId xmlns:a16="http://schemas.microsoft.com/office/drawing/2014/main" id="{AF8CF66C-45E2-456B-92B0-9E97A331D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65D590E-D70D-4D25-B853-D5208F2AA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6231501E-3F84-4705-A001-13995FA6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552617E4-47FD-4C38-8F70-93BF9B125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0217D733-97B6-4C43-AF0C-5E3CB0EA13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07887"/>
            <a:ext cx="2605762" cy="2252847"/>
            <a:chOff x="-305" y="-4155"/>
            <a:chExt cx="2514948" cy="2174333"/>
          </a:xfrm>
        </p:grpSpPr>
        <p:sp>
          <p:nvSpPr>
            <p:cNvPr id="47" name="Freeform: Shape 46">
              <a:extLst>
                <a:ext uri="{FF2B5EF4-FFF2-40B4-BE49-F238E27FC236}">
                  <a16:creationId xmlns:a16="http://schemas.microsoft.com/office/drawing/2014/main" id="{FD288266-7E76-4D4A-BAAC-E233FA013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B697F88A-8624-4BA2-AF06-E6C3A52F0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8CA77163-C052-481C-9DCF-68C23ACAB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0" name="Freeform: Shape 49">
              <a:extLst>
                <a:ext uri="{FF2B5EF4-FFF2-40B4-BE49-F238E27FC236}">
                  <a16:creationId xmlns:a16="http://schemas.microsoft.com/office/drawing/2014/main" id="{02B425B5-0A0E-4B85-B718-E5DA73431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Placeholder 30" descr="A picture containing sketch, design&#10;&#10;Description automatically generated">
            <a:extLst>
              <a:ext uri="{FF2B5EF4-FFF2-40B4-BE49-F238E27FC236}">
                <a16:creationId xmlns:a16="http://schemas.microsoft.com/office/drawing/2014/main" id="{FD236EF0-7560-E76A-213D-C5A19EF55E55}"/>
              </a:ext>
            </a:extLst>
          </p:cNvPr>
          <p:cNvPicPr>
            <a:picLocks noChangeAspect="1"/>
          </p:cNvPicPr>
          <p:nvPr/>
        </p:nvPicPr>
        <p:blipFill>
          <a:blip r:embed="rId2"/>
          <a:srcRect l="9881" r="9881"/>
          <a:stretch>
            <a:fillRect/>
          </a:stretch>
        </p:blipFill>
        <p:spPr>
          <a:xfrm>
            <a:off x="2041576" y="2560320"/>
            <a:ext cx="979952" cy="979952"/>
          </a:xfrm>
          <a:prstGeom prst="ellipse">
            <a:avLst/>
          </a:prstGeom>
        </p:spPr>
      </p:pic>
      <p:pic>
        <p:nvPicPr>
          <p:cNvPr id="17" name="Picture Placeholder 16" descr="A black and white chess piece&#10;&#10;Description automatically generated with medium confidence">
            <a:extLst>
              <a:ext uri="{FF2B5EF4-FFF2-40B4-BE49-F238E27FC236}">
                <a16:creationId xmlns:a16="http://schemas.microsoft.com/office/drawing/2014/main" id="{6E87DE1A-355C-70D5-0ADA-0D131ED718C3}"/>
              </a:ext>
            </a:extLst>
          </p:cNvPr>
          <p:cNvPicPr>
            <a:picLocks noChangeAspect="1"/>
          </p:cNvPicPr>
          <p:nvPr/>
        </p:nvPicPr>
        <p:blipFill>
          <a:blip r:embed="rId3"/>
          <a:srcRect t="2400" b="2400"/>
          <a:stretch>
            <a:fillRect/>
          </a:stretch>
        </p:blipFill>
        <p:spPr>
          <a:xfrm>
            <a:off x="3787525" y="2560320"/>
            <a:ext cx="979952" cy="979952"/>
          </a:xfrm>
          <a:prstGeom prst="ellipse">
            <a:avLst/>
          </a:prstGeom>
        </p:spPr>
      </p:pic>
      <p:pic>
        <p:nvPicPr>
          <p:cNvPr id="19" name="Picture Placeholder 18" descr="A picture containing diagram, screenshot, white, font&#10;&#10;Description automatically generated">
            <a:extLst>
              <a:ext uri="{FF2B5EF4-FFF2-40B4-BE49-F238E27FC236}">
                <a16:creationId xmlns:a16="http://schemas.microsoft.com/office/drawing/2014/main" id="{5B81FC7F-8321-3431-2598-6D43B59B531D}"/>
              </a:ext>
            </a:extLst>
          </p:cNvPr>
          <p:cNvPicPr>
            <a:picLocks noChangeAspect="1"/>
          </p:cNvPicPr>
          <p:nvPr/>
        </p:nvPicPr>
        <p:blipFill>
          <a:blip r:embed="rId4"/>
          <a:srcRect t="3630" b="3630"/>
          <a:stretch>
            <a:fillRect/>
          </a:stretch>
        </p:blipFill>
        <p:spPr>
          <a:xfrm>
            <a:off x="5533473" y="2560320"/>
            <a:ext cx="979952" cy="979952"/>
          </a:xfrm>
          <a:prstGeom prst="ellipse">
            <a:avLst/>
          </a:prstGeom>
        </p:spPr>
      </p:pic>
      <p:pic>
        <p:nvPicPr>
          <p:cNvPr id="21" name="Picture Placeholder 20" descr="A picture containing sketch, design&#10;&#10;Description automatically generated">
            <a:extLst>
              <a:ext uri="{FF2B5EF4-FFF2-40B4-BE49-F238E27FC236}">
                <a16:creationId xmlns:a16="http://schemas.microsoft.com/office/drawing/2014/main" id="{0A8E85E1-1289-3CAB-891E-01DE58033319}"/>
              </a:ext>
            </a:extLst>
          </p:cNvPr>
          <p:cNvPicPr>
            <a:picLocks noChangeAspect="1"/>
          </p:cNvPicPr>
          <p:nvPr/>
        </p:nvPicPr>
        <p:blipFill>
          <a:blip r:embed="rId5"/>
          <a:srcRect/>
          <a:stretch>
            <a:fillRect/>
          </a:stretch>
        </p:blipFill>
        <p:spPr>
          <a:xfrm>
            <a:off x="7279422" y="2560320"/>
            <a:ext cx="979952" cy="979952"/>
          </a:xfrm>
          <a:prstGeom prst="ellipse">
            <a:avLst/>
          </a:prstGeom>
        </p:spPr>
      </p:pic>
      <p:pic>
        <p:nvPicPr>
          <p:cNvPr id="23" name="Picture Placeholder 22" descr="A picture containing clipart, sketch, child art, linedrawing&#10;&#10;Description automatically generated">
            <a:extLst>
              <a:ext uri="{FF2B5EF4-FFF2-40B4-BE49-F238E27FC236}">
                <a16:creationId xmlns:a16="http://schemas.microsoft.com/office/drawing/2014/main" id="{0423CB11-CD1E-0D3F-0449-DE8477BCCA6C}"/>
              </a:ext>
            </a:extLst>
          </p:cNvPr>
          <p:cNvPicPr>
            <a:picLocks noChangeAspect="1"/>
          </p:cNvPicPr>
          <p:nvPr/>
        </p:nvPicPr>
        <p:blipFill>
          <a:blip r:embed="rId6"/>
          <a:srcRect l="6445" r="6445"/>
          <a:stretch>
            <a:fillRect/>
          </a:stretch>
        </p:blipFill>
        <p:spPr>
          <a:xfrm>
            <a:off x="9025370" y="2560320"/>
            <a:ext cx="979952" cy="979952"/>
          </a:xfrm>
          <a:prstGeom prst="ellipse">
            <a:avLst/>
          </a:prstGeom>
        </p:spPr>
      </p:pic>
      <p:sp>
        <p:nvSpPr>
          <p:cNvPr id="8" name="Text Placeholder 7">
            <a:extLst>
              <a:ext uri="{FF2B5EF4-FFF2-40B4-BE49-F238E27FC236}">
                <a16:creationId xmlns:a16="http://schemas.microsoft.com/office/drawing/2014/main" id="{40372764-2B9C-5F73-BA4C-59ACC1D62346}"/>
              </a:ext>
            </a:extLst>
          </p:cNvPr>
          <p:cNvSpPr>
            <a:spLocks/>
          </p:cNvSpPr>
          <p:nvPr/>
        </p:nvSpPr>
        <p:spPr>
          <a:xfrm>
            <a:off x="1446415" y="4227965"/>
            <a:ext cx="1776096" cy="1138312"/>
          </a:xfrm>
          <a:prstGeom prst="rect">
            <a:avLst/>
          </a:prstGeom>
        </p:spPr>
        <p:txBody>
          <a:bodyPr/>
          <a:lstStyle/>
          <a:p>
            <a:pPr defTabSz="704088">
              <a:spcAft>
                <a:spcPts val="600"/>
              </a:spcAft>
            </a:pPr>
            <a:r>
              <a:rPr lang="en-US" sz="2000" kern="1200" dirty="0">
                <a:solidFill>
                  <a:schemeClr val="tx1"/>
                </a:solidFill>
                <a:latin typeface="+mn-lt"/>
                <a:ea typeface="+mn-ea"/>
                <a:cs typeface="+mn-cs"/>
              </a:rPr>
              <a:t>Info Gathering</a:t>
            </a:r>
            <a:endParaRPr lang="en-US" sz="2000" dirty="0"/>
          </a:p>
        </p:txBody>
      </p:sp>
      <p:sp>
        <p:nvSpPr>
          <p:cNvPr id="9" name="Text Placeholder 8">
            <a:extLst>
              <a:ext uri="{FF2B5EF4-FFF2-40B4-BE49-F238E27FC236}">
                <a16:creationId xmlns:a16="http://schemas.microsoft.com/office/drawing/2014/main" id="{6F6BB459-AE63-60F3-A3E2-A808A3B35490}"/>
              </a:ext>
            </a:extLst>
          </p:cNvPr>
          <p:cNvSpPr>
            <a:spLocks/>
          </p:cNvSpPr>
          <p:nvPr/>
        </p:nvSpPr>
        <p:spPr>
          <a:xfrm>
            <a:off x="3586542" y="4227965"/>
            <a:ext cx="1381918" cy="1138312"/>
          </a:xfrm>
          <a:prstGeom prst="rect">
            <a:avLst/>
          </a:prstGeom>
        </p:spPr>
        <p:txBody>
          <a:bodyPr/>
          <a:lstStyle/>
          <a:p>
            <a:pPr defTabSz="704088">
              <a:spcAft>
                <a:spcPts val="600"/>
              </a:spcAft>
            </a:pPr>
            <a:r>
              <a:rPr lang="en-US" sz="2000" kern="1200" dirty="0">
                <a:solidFill>
                  <a:schemeClr val="tx1"/>
                </a:solidFill>
                <a:latin typeface="+mn-lt"/>
                <a:ea typeface="+mn-ea"/>
                <a:cs typeface="+mn-cs"/>
              </a:rPr>
              <a:t>Strategy</a:t>
            </a:r>
            <a:endParaRPr lang="en-US" sz="2000" dirty="0"/>
          </a:p>
        </p:txBody>
      </p:sp>
      <p:sp>
        <p:nvSpPr>
          <p:cNvPr id="10" name="Text Placeholder 9">
            <a:extLst>
              <a:ext uri="{FF2B5EF4-FFF2-40B4-BE49-F238E27FC236}">
                <a16:creationId xmlns:a16="http://schemas.microsoft.com/office/drawing/2014/main" id="{B1720F31-51F5-91E2-CC5E-F93815E56F94}"/>
              </a:ext>
            </a:extLst>
          </p:cNvPr>
          <p:cNvSpPr>
            <a:spLocks/>
          </p:cNvSpPr>
          <p:nvPr/>
        </p:nvSpPr>
        <p:spPr>
          <a:xfrm>
            <a:off x="5113562" y="4227965"/>
            <a:ext cx="1725434" cy="1138312"/>
          </a:xfrm>
          <a:prstGeom prst="rect">
            <a:avLst/>
          </a:prstGeom>
        </p:spPr>
        <p:txBody>
          <a:bodyPr/>
          <a:lstStyle/>
          <a:p>
            <a:pPr defTabSz="704088">
              <a:spcAft>
                <a:spcPts val="600"/>
              </a:spcAft>
            </a:pPr>
            <a:r>
              <a:rPr lang="en-US" sz="2000" kern="1200" dirty="0">
                <a:solidFill>
                  <a:schemeClr val="tx1"/>
                </a:solidFill>
                <a:latin typeface="+mn-lt"/>
                <a:ea typeface="+mn-ea"/>
                <a:cs typeface="+mn-cs"/>
              </a:rPr>
              <a:t>Decision Tree</a:t>
            </a:r>
            <a:endParaRPr lang="en-US" sz="2000" dirty="0"/>
          </a:p>
        </p:txBody>
      </p:sp>
      <p:sp>
        <p:nvSpPr>
          <p:cNvPr id="11" name="Text Placeholder 10">
            <a:extLst>
              <a:ext uri="{FF2B5EF4-FFF2-40B4-BE49-F238E27FC236}">
                <a16:creationId xmlns:a16="http://schemas.microsoft.com/office/drawing/2014/main" id="{0E48B33E-59EF-5777-AF27-629793A28265}"/>
              </a:ext>
            </a:extLst>
          </p:cNvPr>
          <p:cNvSpPr>
            <a:spLocks/>
          </p:cNvSpPr>
          <p:nvPr/>
        </p:nvSpPr>
        <p:spPr>
          <a:xfrm>
            <a:off x="6838995" y="4227965"/>
            <a:ext cx="1964878" cy="1138312"/>
          </a:xfrm>
          <a:prstGeom prst="rect">
            <a:avLst/>
          </a:prstGeom>
        </p:spPr>
        <p:txBody>
          <a:bodyPr/>
          <a:lstStyle/>
          <a:p>
            <a:pPr defTabSz="704088">
              <a:spcAft>
                <a:spcPts val="600"/>
              </a:spcAft>
            </a:pPr>
            <a:r>
              <a:rPr lang="en-US" sz="2000" kern="1200" dirty="0">
                <a:solidFill>
                  <a:schemeClr val="tx1"/>
                </a:solidFill>
                <a:latin typeface="+mn-lt"/>
                <a:ea typeface="+mn-ea"/>
                <a:cs typeface="+mn-cs"/>
              </a:rPr>
              <a:t>Documentation</a:t>
            </a:r>
            <a:endParaRPr lang="en-US" sz="2000" dirty="0"/>
          </a:p>
        </p:txBody>
      </p:sp>
      <p:sp>
        <p:nvSpPr>
          <p:cNvPr id="12" name="Text Placeholder 11">
            <a:extLst>
              <a:ext uri="{FF2B5EF4-FFF2-40B4-BE49-F238E27FC236}">
                <a16:creationId xmlns:a16="http://schemas.microsoft.com/office/drawing/2014/main" id="{1B348FFB-B273-AE24-A68D-A02E6FE218B7}"/>
              </a:ext>
            </a:extLst>
          </p:cNvPr>
          <p:cNvSpPr>
            <a:spLocks/>
          </p:cNvSpPr>
          <p:nvPr/>
        </p:nvSpPr>
        <p:spPr>
          <a:xfrm>
            <a:off x="8824385" y="4227965"/>
            <a:ext cx="1921199" cy="1138312"/>
          </a:xfrm>
          <a:prstGeom prst="rect">
            <a:avLst/>
          </a:prstGeom>
        </p:spPr>
        <p:txBody>
          <a:bodyPr/>
          <a:lstStyle/>
          <a:p>
            <a:pPr defTabSz="704088">
              <a:spcAft>
                <a:spcPts val="600"/>
              </a:spcAft>
            </a:pPr>
            <a:r>
              <a:rPr lang="en-US" sz="2000" kern="1200" dirty="0">
                <a:solidFill>
                  <a:schemeClr val="tx1"/>
                </a:solidFill>
                <a:latin typeface="+mn-lt"/>
                <a:ea typeface="+mn-ea"/>
                <a:cs typeface="+mn-cs"/>
              </a:rPr>
              <a:t>Peace of Mind</a:t>
            </a:r>
            <a:endParaRPr lang="en-US" sz="2000" dirty="0"/>
          </a:p>
        </p:txBody>
      </p:sp>
    </p:spTree>
    <p:extLst>
      <p:ext uri="{BB962C8B-B14F-4D97-AF65-F5344CB8AC3E}">
        <p14:creationId xmlns:p14="http://schemas.microsoft.com/office/powerpoint/2010/main" val="13082401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amily having Thanksgiving dinner.">
            <a:extLst>
              <a:ext uri="{FF2B5EF4-FFF2-40B4-BE49-F238E27FC236}">
                <a16:creationId xmlns:a16="http://schemas.microsoft.com/office/drawing/2014/main" id="{6B576329-1D92-183A-3669-08FB8370FE8A}"/>
              </a:ext>
            </a:extLst>
          </p:cNvPr>
          <p:cNvPicPr>
            <a:picLocks noChangeAspect="1"/>
          </p:cNvPicPr>
          <p:nvPr/>
        </p:nvPicPr>
        <p:blipFill rotWithShape="1">
          <a:blip r:embed="rId2"/>
          <a:srcRect r="-2" b="8012"/>
          <a:stretch/>
        </p:blipFill>
        <p:spPr>
          <a:xfrm>
            <a:off x="-9527" y="3725"/>
            <a:ext cx="5846165" cy="6850548"/>
          </a:xfrm>
          <a:prstGeom prst="rect">
            <a:avLst/>
          </a:prstGeom>
        </p:spPr>
      </p:pic>
      <p:grpSp>
        <p:nvGrpSpPr>
          <p:cNvPr id="17" name="Group 16">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18" name="Freeform: Shape 17">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21" name="Freeform: Shape 20">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21">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6094105" y="802955"/>
            <a:ext cx="4977976" cy="1454051"/>
          </a:xfrm>
        </p:spPr>
        <p:txBody>
          <a:bodyPr vert="horz" lIns="91440" tIns="45720" rIns="91440" bIns="45720" rtlCol="0" anchor="b">
            <a:normAutofit/>
          </a:bodyPr>
          <a:lstStyle/>
          <a:p>
            <a:r>
              <a:rPr lang="en-US" sz="3300">
                <a:solidFill>
                  <a:schemeClr val="tx2"/>
                </a:solidFill>
              </a:rPr>
              <a:t>Goal = Peace of Mind and Ability to Focus on Strategic Enactment of Mission</a:t>
            </a:r>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6090574" y="2415756"/>
            <a:ext cx="4977578" cy="3639289"/>
          </a:xfrm>
        </p:spPr>
        <p:txBody>
          <a:bodyPr vert="horz" lIns="91440" tIns="45720" rIns="91440" bIns="45720" rtlCol="0" anchor="ctr">
            <a:normAutofit/>
          </a:bodyPr>
          <a:lstStyle/>
          <a:p>
            <a:pPr>
              <a:lnSpc>
                <a:spcPct val="90000"/>
              </a:lnSpc>
              <a:spcBef>
                <a:spcPts val="1200"/>
              </a:spcBef>
              <a:spcAft>
                <a:spcPts val="600"/>
              </a:spcAft>
            </a:pPr>
            <a:r>
              <a:rPr lang="en-US" sz="2800" dirty="0">
                <a:solidFill>
                  <a:schemeClr val="tx2"/>
                </a:solidFill>
                <a:cs typeface="+mn-cs"/>
              </a:rPr>
              <a:t>You have the peace of mind that if something happens there will not be additional chaos or pain during a trauma that will disrupt what you built</a:t>
            </a:r>
          </a:p>
          <a:p>
            <a:pPr>
              <a:lnSpc>
                <a:spcPct val="90000"/>
              </a:lnSpc>
              <a:spcBef>
                <a:spcPts val="1200"/>
              </a:spcBef>
              <a:spcAft>
                <a:spcPts val="600"/>
              </a:spcAft>
            </a:pPr>
            <a:r>
              <a:rPr lang="en-US" sz="2800" dirty="0">
                <a:solidFill>
                  <a:schemeClr val="tx2"/>
                </a:solidFill>
                <a:cs typeface="+mn-cs"/>
              </a:rPr>
              <a:t>You can focus on your mission and make strategic decisions</a:t>
            </a:r>
          </a:p>
        </p:txBody>
      </p:sp>
    </p:spTree>
    <p:extLst>
      <p:ext uri="{BB962C8B-B14F-4D97-AF65-F5344CB8AC3E}">
        <p14:creationId xmlns:p14="http://schemas.microsoft.com/office/powerpoint/2010/main" val="37930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A5BDA8-2093-F896-8916-95352D509056}"/>
            </a:ext>
          </a:extLst>
        </p:cNvPr>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3"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7"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erson wearing glasses and smiling&#10;&#10;Description automatically generated with low confidence">
            <a:extLst>
              <a:ext uri="{FF2B5EF4-FFF2-40B4-BE49-F238E27FC236}">
                <a16:creationId xmlns:a16="http://schemas.microsoft.com/office/drawing/2014/main" id="{E00059D2-94A9-E43C-40A3-A54AE2BE5160}"/>
              </a:ext>
            </a:extLst>
          </p:cNvPr>
          <p:cNvPicPr>
            <a:picLocks noChangeAspect="1"/>
          </p:cNvPicPr>
          <p:nvPr/>
        </p:nvPicPr>
        <p:blipFill rotWithShape="1">
          <a:blip r:embed="rId2"/>
          <a:srcRect l="7228" r="12438" b="2"/>
          <a:stretch/>
        </p:blipFill>
        <p:spPr>
          <a:xfrm>
            <a:off x="7082810" y="841663"/>
            <a:ext cx="4166151" cy="5185923"/>
          </a:xfrm>
          <a:prstGeom prst="rect">
            <a:avLst/>
          </a:prstGeom>
        </p:spPr>
      </p:pic>
      <p:grpSp>
        <p:nvGrpSpPr>
          <p:cNvPr id="20" name="Group 19">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1" name="Freeform: Shape 20">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398BD21-24BD-7BB3-258E-7994A85327D9}"/>
              </a:ext>
            </a:extLst>
          </p:cNvPr>
          <p:cNvSpPr>
            <a:spLocks noGrp="1"/>
          </p:cNvSpPr>
          <p:nvPr>
            <p:ph type="ctrTitle"/>
          </p:nvPr>
        </p:nvSpPr>
        <p:spPr>
          <a:xfrm>
            <a:off x="1014984" y="819015"/>
            <a:ext cx="5821537" cy="2353362"/>
          </a:xfrm>
        </p:spPr>
        <p:txBody>
          <a:bodyPr vert="horz" lIns="91440" tIns="45720" rIns="91440" bIns="45720" rtlCol="0" anchor="b">
            <a:normAutofit/>
          </a:bodyPr>
          <a:lstStyle/>
          <a:p>
            <a:r>
              <a:rPr lang="en-US" sz="4800">
                <a:ea typeface="+mj-ea"/>
                <a:cs typeface="+mj-cs"/>
              </a:rPr>
              <a:t>Thank You</a:t>
            </a:r>
          </a:p>
        </p:txBody>
      </p:sp>
      <p:sp>
        <p:nvSpPr>
          <p:cNvPr id="3" name="TextBox 2">
            <a:extLst>
              <a:ext uri="{FF2B5EF4-FFF2-40B4-BE49-F238E27FC236}">
                <a16:creationId xmlns:a16="http://schemas.microsoft.com/office/drawing/2014/main" id="{7A689946-7EC7-D7AC-C316-54D4E8CFE2F4}"/>
              </a:ext>
            </a:extLst>
          </p:cNvPr>
          <p:cNvSpPr txBox="1"/>
          <p:nvPr/>
        </p:nvSpPr>
        <p:spPr>
          <a:xfrm>
            <a:off x="1014984" y="3442089"/>
            <a:ext cx="5821537" cy="2596896"/>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a:solidFill>
                  <a:schemeClr val="bg1"/>
                </a:solidFill>
              </a:rPr>
              <a:t>Margaret Apgar</a:t>
            </a:r>
          </a:p>
          <a:p>
            <a:pPr indent="-228600">
              <a:lnSpc>
                <a:spcPct val="90000"/>
              </a:lnSpc>
              <a:spcAft>
                <a:spcPts val="600"/>
              </a:spcAft>
              <a:buFont typeface="Arial" panose="020B0604020202020204" pitchFamily="34" charset="0"/>
              <a:buChar char="•"/>
            </a:pPr>
            <a:r>
              <a:rPr lang="en-US">
                <a:solidFill>
                  <a:schemeClr val="bg1"/>
                </a:solidFill>
              </a:rPr>
              <a:t>Apgar Firm</a:t>
            </a:r>
          </a:p>
          <a:p>
            <a:pPr indent="-228600">
              <a:lnSpc>
                <a:spcPct val="90000"/>
              </a:lnSpc>
              <a:spcAft>
                <a:spcPts val="600"/>
              </a:spcAft>
              <a:buFont typeface="Arial" panose="020B0604020202020204" pitchFamily="34" charset="0"/>
              <a:buChar char="•"/>
            </a:pPr>
            <a:r>
              <a:rPr lang="en-US" i="1">
                <a:solidFill>
                  <a:schemeClr val="bg1"/>
                </a:solidFill>
              </a:rPr>
              <a:t>Outside General Counsel Services</a:t>
            </a:r>
          </a:p>
          <a:p>
            <a:pPr indent="-228600">
              <a:lnSpc>
                <a:spcPct val="90000"/>
              </a:lnSpc>
              <a:spcAft>
                <a:spcPts val="600"/>
              </a:spcAft>
              <a:buFont typeface="Arial" panose="020B0604020202020204" pitchFamily="34" charset="0"/>
              <a:buChar char="•"/>
            </a:pPr>
            <a:r>
              <a:rPr lang="en-US">
                <a:solidFill>
                  <a:schemeClr val="bg1"/>
                </a:solidFill>
              </a:rPr>
              <a:t>margaret@apgarfirm.com</a:t>
            </a:r>
          </a:p>
          <a:p>
            <a:pPr indent="-228600">
              <a:lnSpc>
                <a:spcPct val="90000"/>
              </a:lnSpc>
              <a:spcAft>
                <a:spcPts val="600"/>
              </a:spcAft>
              <a:buFont typeface="Arial" panose="020B0604020202020204" pitchFamily="34" charset="0"/>
              <a:buChar char="•"/>
            </a:pPr>
            <a:r>
              <a:rPr lang="en-US">
                <a:solidFill>
                  <a:schemeClr val="bg1"/>
                </a:solidFill>
              </a:rPr>
              <a:t>(214) 707-2791</a:t>
            </a:r>
          </a:p>
          <a:p>
            <a:pPr indent="-228600">
              <a:lnSpc>
                <a:spcPct val="90000"/>
              </a:lnSpc>
              <a:spcAft>
                <a:spcPts val="600"/>
              </a:spcAft>
              <a:buFont typeface="Arial" panose="020B0604020202020204" pitchFamily="34" charset="0"/>
              <a:buChar char="•"/>
            </a:pPr>
            <a:r>
              <a:rPr lang="en-US">
                <a:solidFill>
                  <a:schemeClr val="bg1"/>
                </a:solidFill>
                <a:hlinkClick r:id="rId3">
                  <a:extLst>
                    <a:ext uri="{A12FA001-AC4F-418D-AE19-62706E023703}">
                      <ahyp:hlinkClr xmlns:ahyp="http://schemas.microsoft.com/office/drawing/2018/hyperlinkcolor" val="tx"/>
                    </a:ext>
                  </a:extLst>
                </a:hlinkClick>
              </a:rPr>
              <a:t>linkedin.com/in/margaret-apgar-b5738539</a:t>
            </a:r>
            <a:endParaRPr lang="en-US">
              <a:solidFill>
                <a:schemeClr val="bg1"/>
              </a:solidFill>
            </a:endParaRPr>
          </a:p>
        </p:txBody>
      </p:sp>
    </p:spTree>
    <p:extLst>
      <p:ext uri="{BB962C8B-B14F-4D97-AF65-F5344CB8AC3E}">
        <p14:creationId xmlns:p14="http://schemas.microsoft.com/office/powerpoint/2010/main" val="1550348187"/>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F7AA8-E5FB-A1CC-C66B-2D3395C86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77EB4-CF73-ABCB-2EBB-D1AAEA04916D}"/>
              </a:ext>
            </a:extLst>
          </p:cNvPr>
          <p:cNvSpPr>
            <a:spLocks noGrp="1"/>
          </p:cNvSpPr>
          <p:nvPr>
            <p:ph type="ctrTitle"/>
          </p:nvPr>
        </p:nvSpPr>
        <p:spPr>
          <a:xfrm>
            <a:off x="1524000" y="347723"/>
            <a:ext cx="9144000" cy="2387600"/>
          </a:xfrm>
        </p:spPr>
        <p:txBody>
          <a:bodyPr>
            <a:normAutofit/>
          </a:bodyPr>
          <a:lstStyle/>
          <a:p>
            <a:r>
              <a:rPr lang="en-US" sz="7200" b="1" dirty="0">
                <a:solidFill>
                  <a:srgbClr val="CC0000"/>
                </a:solidFill>
                <a:latin typeface="Gotham" panose="02000504050000020004" pitchFamily="2" charset="0"/>
              </a:rPr>
              <a:t>Critical Risks for </a:t>
            </a:r>
            <a:br>
              <a:rPr lang="en-US" sz="7200" b="1" dirty="0">
                <a:solidFill>
                  <a:srgbClr val="CC0000"/>
                </a:solidFill>
                <a:latin typeface="Gotham" panose="02000504050000020004" pitchFamily="2" charset="0"/>
              </a:rPr>
            </a:br>
            <a:r>
              <a:rPr lang="en-US" sz="7200" b="1" dirty="0">
                <a:solidFill>
                  <a:srgbClr val="CC0000"/>
                </a:solidFill>
                <a:latin typeface="Gotham" panose="02000504050000020004" pitchFamily="2" charset="0"/>
              </a:rPr>
              <a:t>Nonprofits 2024</a:t>
            </a:r>
          </a:p>
        </p:txBody>
      </p:sp>
      <p:pic>
        <p:nvPicPr>
          <p:cNvPr id="5" name="Picture 4" descr="A blue text on a white background&#10;&#10;Description automatically generated">
            <a:extLst>
              <a:ext uri="{FF2B5EF4-FFF2-40B4-BE49-F238E27FC236}">
                <a16:creationId xmlns:a16="http://schemas.microsoft.com/office/drawing/2014/main" id="{69CC702C-6B78-7F4D-CEA7-60C4BF4FF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619" y="3689498"/>
            <a:ext cx="7104762" cy="1428571"/>
          </a:xfrm>
          <a:prstGeom prst="rect">
            <a:avLst/>
          </a:prstGeom>
        </p:spPr>
      </p:pic>
      <p:sp>
        <p:nvSpPr>
          <p:cNvPr id="6" name="TextBox 5">
            <a:extLst>
              <a:ext uri="{FF2B5EF4-FFF2-40B4-BE49-F238E27FC236}">
                <a16:creationId xmlns:a16="http://schemas.microsoft.com/office/drawing/2014/main" id="{7B202C7B-9D87-3CB1-A2C5-D4C1DA8CB814}"/>
              </a:ext>
            </a:extLst>
          </p:cNvPr>
          <p:cNvSpPr txBox="1"/>
          <p:nvPr/>
        </p:nvSpPr>
        <p:spPr>
          <a:xfrm>
            <a:off x="0" y="6305909"/>
            <a:ext cx="12192000" cy="646331"/>
          </a:xfrm>
          <a:prstGeom prst="rect">
            <a:avLst/>
          </a:prstGeom>
          <a:solidFill>
            <a:srgbClr val="2E86AB"/>
          </a:solidFill>
        </p:spPr>
        <p:txBody>
          <a:bodyPr wrap="square" rtlCol="0">
            <a:spAutoFit/>
          </a:bodyPr>
          <a:lstStyle/>
          <a:p>
            <a:pPr algn="ctr"/>
            <a:r>
              <a:rPr lang="en-US" dirty="0">
                <a:solidFill>
                  <a:schemeClr val="bg1"/>
                </a:solidFill>
              </a:rPr>
              <a:t>	Building Community Leaders, Impactful Nonprofits, and Thriving Communities</a:t>
            </a:r>
          </a:p>
          <a:p>
            <a:pPr algn="ctr"/>
            <a:r>
              <a:rPr lang="en-US" dirty="0">
                <a:solidFill>
                  <a:schemeClr val="bg1"/>
                </a:solidFill>
              </a:rPr>
              <a:t>ntxnonprofits.org </a:t>
            </a:r>
          </a:p>
        </p:txBody>
      </p:sp>
    </p:spTree>
    <p:extLst>
      <p:ext uri="{BB962C8B-B14F-4D97-AF65-F5344CB8AC3E}">
        <p14:creationId xmlns:p14="http://schemas.microsoft.com/office/powerpoint/2010/main" val="477620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0717A-857F-F744-727E-D445B3CFA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0D3806-E524-B640-F268-7797FAF365FA}"/>
              </a:ext>
            </a:extLst>
          </p:cNvPr>
          <p:cNvSpPr>
            <a:spLocks noGrp="1"/>
          </p:cNvSpPr>
          <p:nvPr>
            <p:ph type="ctrTitle"/>
          </p:nvPr>
        </p:nvSpPr>
        <p:spPr>
          <a:xfrm>
            <a:off x="4450117" y="275305"/>
            <a:ext cx="6974967" cy="5356856"/>
          </a:xfrm>
        </p:spPr>
        <p:txBody>
          <a:bodyPr>
            <a:noAutofit/>
          </a:bodyPr>
          <a:lstStyle/>
          <a:p>
            <a:r>
              <a:rPr lang="en-US" sz="6500" b="1" dirty="0">
                <a:latin typeface="Gotham" panose="02000504050000020004" pitchFamily="2" charset="0"/>
              </a:rPr>
              <a:t>The “Hard Market” Playbook</a:t>
            </a:r>
            <a:br>
              <a:rPr lang="en-US" sz="6500" b="1" dirty="0">
                <a:latin typeface="Gotham" panose="02000504050000020004" pitchFamily="2" charset="0"/>
              </a:rPr>
            </a:br>
            <a:br>
              <a:rPr lang="en-US" sz="6500" b="1" dirty="0">
                <a:latin typeface="Gotham" panose="02000504050000020004" pitchFamily="2" charset="0"/>
              </a:rPr>
            </a:br>
            <a:r>
              <a:rPr lang="en-US" sz="6500" b="1" dirty="0">
                <a:latin typeface="Gotham" panose="02000504050000020004" pitchFamily="2" charset="0"/>
              </a:rPr>
              <a:t>Adam Sammons</a:t>
            </a:r>
          </a:p>
        </p:txBody>
      </p:sp>
      <p:sp>
        <p:nvSpPr>
          <p:cNvPr id="7" name="Rectangle 6">
            <a:extLst>
              <a:ext uri="{FF2B5EF4-FFF2-40B4-BE49-F238E27FC236}">
                <a16:creationId xmlns:a16="http://schemas.microsoft.com/office/drawing/2014/main" id="{9CB1C70D-E0EE-3067-ABBE-CAF1F57194EE}"/>
              </a:ext>
            </a:extLst>
          </p:cNvPr>
          <p:cNvSpPr/>
          <p:nvPr/>
        </p:nvSpPr>
        <p:spPr>
          <a:xfrm>
            <a:off x="0" y="6227065"/>
            <a:ext cx="12192000" cy="630935"/>
          </a:xfrm>
          <a:prstGeom prst="rect">
            <a:avLst/>
          </a:prstGeom>
          <a:solidFill>
            <a:srgbClr val="2E86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CBEB7A8-97B9-8335-260B-9619CAC2A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665" y="6279022"/>
            <a:ext cx="6738669" cy="527020"/>
          </a:xfrm>
          <a:prstGeom prst="rect">
            <a:avLst/>
          </a:prstGeom>
        </p:spPr>
      </p:pic>
      <p:pic>
        <p:nvPicPr>
          <p:cNvPr id="6" name="Picture 5" descr="A person in a suit smiling&#10;&#10;Description automatically generated">
            <a:extLst>
              <a:ext uri="{FF2B5EF4-FFF2-40B4-BE49-F238E27FC236}">
                <a16:creationId xmlns:a16="http://schemas.microsoft.com/office/drawing/2014/main" id="{6552890C-1266-EBC1-6E22-E29B73E9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99" y="1032557"/>
            <a:ext cx="2855065" cy="2855065"/>
          </a:xfrm>
          <a:prstGeom prst="rect">
            <a:avLst/>
          </a:prstGeom>
          <a:ln w="12700">
            <a:solidFill>
              <a:schemeClr val="tx1"/>
            </a:solidFill>
          </a:ln>
        </p:spPr>
      </p:pic>
    </p:spTree>
    <p:extLst>
      <p:ext uri="{BB962C8B-B14F-4D97-AF65-F5344CB8AC3E}">
        <p14:creationId xmlns:p14="http://schemas.microsoft.com/office/powerpoint/2010/main" val="4451551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4064F-D046-4D08-C763-447855F8A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40A511-65E1-C901-3CC1-79D6EB1CCCA9}"/>
              </a:ext>
            </a:extLst>
          </p:cNvPr>
          <p:cNvSpPr>
            <a:spLocks noGrp="1"/>
          </p:cNvSpPr>
          <p:nvPr>
            <p:ph type="ctrTitle"/>
          </p:nvPr>
        </p:nvSpPr>
        <p:spPr>
          <a:xfrm>
            <a:off x="1524000" y="347723"/>
            <a:ext cx="9144000" cy="2387600"/>
          </a:xfrm>
        </p:spPr>
        <p:txBody>
          <a:bodyPr>
            <a:normAutofit/>
          </a:bodyPr>
          <a:lstStyle/>
          <a:p>
            <a:r>
              <a:rPr lang="en-US" sz="7200" b="1" dirty="0">
                <a:solidFill>
                  <a:srgbClr val="CC0000"/>
                </a:solidFill>
                <a:latin typeface="Gotham" panose="02000504050000020004" pitchFamily="2" charset="0"/>
              </a:rPr>
              <a:t>Critical Risks for </a:t>
            </a:r>
            <a:br>
              <a:rPr lang="en-US" sz="7200" b="1" dirty="0">
                <a:solidFill>
                  <a:srgbClr val="CC0000"/>
                </a:solidFill>
                <a:latin typeface="Gotham" panose="02000504050000020004" pitchFamily="2" charset="0"/>
              </a:rPr>
            </a:br>
            <a:r>
              <a:rPr lang="en-US" sz="7200" b="1" dirty="0">
                <a:solidFill>
                  <a:srgbClr val="CC0000"/>
                </a:solidFill>
                <a:latin typeface="Gotham" panose="02000504050000020004" pitchFamily="2" charset="0"/>
              </a:rPr>
              <a:t>Nonprofits 2024</a:t>
            </a:r>
          </a:p>
        </p:txBody>
      </p:sp>
      <p:pic>
        <p:nvPicPr>
          <p:cNvPr id="5" name="Picture 4" descr="A blue text on a white background&#10;&#10;Description automatically generated">
            <a:extLst>
              <a:ext uri="{FF2B5EF4-FFF2-40B4-BE49-F238E27FC236}">
                <a16:creationId xmlns:a16="http://schemas.microsoft.com/office/drawing/2014/main" id="{4F83974B-059D-4565-8834-98C8F9E8D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619" y="3689498"/>
            <a:ext cx="7104762" cy="1428571"/>
          </a:xfrm>
          <a:prstGeom prst="rect">
            <a:avLst/>
          </a:prstGeom>
        </p:spPr>
      </p:pic>
      <p:sp>
        <p:nvSpPr>
          <p:cNvPr id="6" name="TextBox 5">
            <a:extLst>
              <a:ext uri="{FF2B5EF4-FFF2-40B4-BE49-F238E27FC236}">
                <a16:creationId xmlns:a16="http://schemas.microsoft.com/office/drawing/2014/main" id="{99180EB4-7036-147A-F83A-54EAF3C1712F}"/>
              </a:ext>
            </a:extLst>
          </p:cNvPr>
          <p:cNvSpPr txBox="1"/>
          <p:nvPr/>
        </p:nvSpPr>
        <p:spPr>
          <a:xfrm>
            <a:off x="0" y="6305909"/>
            <a:ext cx="12192000" cy="646331"/>
          </a:xfrm>
          <a:prstGeom prst="rect">
            <a:avLst/>
          </a:prstGeom>
          <a:solidFill>
            <a:srgbClr val="2E86AB"/>
          </a:solidFill>
        </p:spPr>
        <p:txBody>
          <a:bodyPr wrap="square" rtlCol="0">
            <a:spAutoFit/>
          </a:bodyPr>
          <a:lstStyle/>
          <a:p>
            <a:pPr algn="ctr"/>
            <a:r>
              <a:rPr lang="en-US" dirty="0">
                <a:solidFill>
                  <a:schemeClr val="bg1"/>
                </a:solidFill>
              </a:rPr>
              <a:t>	Building Community Leaders, Impactful Nonprofits, and Thriving Communities</a:t>
            </a:r>
          </a:p>
          <a:p>
            <a:pPr algn="ctr"/>
            <a:r>
              <a:rPr lang="en-US" dirty="0">
                <a:solidFill>
                  <a:schemeClr val="bg1"/>
                </a:solidFill>
              </a:rPr>
              <a:t>ntxnonprofits.org </a:t>
            </a:r>
          </a:p>
        </p:txBody>
      </p:sp>
    </p:spTree>
    <p:extLst>
      <p:ext uri="{BB962C8B-B14F-4D97-AF65-F5344CB8AC3E}">
        <p14:creationId xmlns:p14="http://schemas.microsoft.com/office/powerpoint/2010/main" val="25586360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DFE1B-B21A-8CC3-24CC-FF1289AC3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4063C-C693-75CF-542E-5D5E9A6559D3}"/>
              </a:ext>
            </a:extLst>
          </p:cNvPr>
          <p:cNvSpPr>
            <a:spLocks noGrp="1"/>
          </p:cNvSpPr>
          <p:nvPr>
            <p:ph type="ctrTitle"/>
          </p:nvPr>
        </p:nvSpPr>
        <p:spPr>
          <a:xfrm>
            <a:off x="4215726" y="471949"/>
            <a:ext cx="7206303" cy="5559552"/>
          </a:xfrm>
        </p:spPr>
        <p:txBody>
          <a:bodyPr>
            <a:normAutofit fontScale="90000"/>
          </a:bodyPr>
          <a:lstStyle/>
          <a:p>
            <a:r>
              <a:rPr lang="en-US" sz="7200" b="1" dirty="0">
                <a:latin typeface="Gotham" panose="02000504050000020004" pitchFamily="2" charset="0"/>
              </a:rPr>
              <a:t>Embracing the Texas Cybersecurity Framework</a:t>
            </a:r>
            <a:br>
              <a:rPr lang="en-US" sz="7200" b="1" dirty="0">
                <a:latin typeface="Gotham" panose="02000504050000020004" pitchFamily="2" charset="0"/>
              </a:rPr>
            </a:br>
            <a:br>
              <a:rPr lang="en-US" sz="7200" b="1" dirty="0">
                <a:latin typeface="Gotham" panose="02000504050000020004" pitchFamily="2" charset="0"/>
              </a:rPr>
            </a:br>
            <a:r>
              <a:rPr lang="en-US" sz="7200" b="1" dirty="0">
                <a:latin typeface="Gotham" panose="02000504050000020004" pitchFamily="2" charset="0"/>
              </a:rPr>
              <a:t>Kevin Mulhall</a:t>
            </a:r>
          </a:p>
        </p:txBody>
      </p:sp>
      <p:sp>
        <p:nvSpPr>
          <p:cNvPr id="7" name="Rectangle 6">
            <a:extLst>
              <a:ext uri="{FF2B5EF4-FFF2-40B4-BE49-F238E27FC236}">
                <a16:creationId xmlns:a16="http://schemas.microsoft.com/office/drawing/2014/main" id="{6177B40C-A710-436E-33B1-0CB98EBA931D}"/>
              </a:ext>
            </a:extLst>
          </p:cNvPr>
          <p:cNvSpPr/>
          <p:nvPr/>
        </p:nvSpPr>
        <p:spPr>
          <a:xfrm>
            <a:off x="0" y="6227065"/>
            <a:ext cx="12192000" cy="630935"/>
          </a:xfrm>
          <a:prstGeom prst="rect">
            <a:avLst/>
          </a:prstGeom>
          <a:solidFill>
            <a:srgbClr val="2E86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CA0D15-A68C-D533-AF6B-090B6BA7E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665" y="6279022"/>
            <a:ext cx="6738669" cy="527020"/>
          </a:xfrm>
          <a:prstGeom prst="rect">
            <a:avLst/>
          </a:prstGeom>
        </p:spPr>
      </p:pic>
      <p:pic>
        <p:nvPicPr>
          <p:cNvPr id="5" name="Picture 4" descr="A person with grey hair and beard&#10;&#10;Description automatically generated">
            <a:extLst>
              <a:ext uri="{FF2B5EF4-FFF2-40B4-BE49-F238E27FC236}">
                <a16:creationId xmlns:a16="http://schemas.microsoft.com/office/drawing/2014/main" id="{E980E9FD-97E0-1049-31C2-9DEE9087A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87" y="746381"/>
            <a:ext cx="2866491" cy="2960379"/>
          </a:xfrm>
          <a:prstGeom prst="rect">
            <a:avLst/>
          </a:prstGeom>
          <a:ln w="12700">
            <a:solidFill>
              <a:schemeClr val="tx1"/>
            </a:solidFill>
          </a:ln>
        </p:spPr>
      </p:pic>
    </p:spTree>
    <p:extLst>
      <p:ext uri="{BB962C8B-B14F-4D97-AF65-F5344CB8AC3E}">
        <p14:creationId xmlns:p14="http://schemas.microsoft.com/office/powerpoint/2010/main" val="3932848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name="Slide 1">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571405" y="1191396"/>
            <a:ext cx="7101969" cy="1284839"/>
          </a:xfrm>
          <a:prstGeom prst="rect">
            <a:avLst/>
          </a:prstGeom>
          <a:noFill/>
        </p:spPr>
        <p:txBody>
          <a:bodyPr wrap="square" lIns="0" tIns="0" rIns="0" bIns="0" rtlCol="0" anchor="t"/>
          <a:lstStyle/>
          <a:p>
            <a:pPr algn="l">
              <a:lnSpc>
                <a:spcPts val="5060"/>
              </a:lnSpc>
              <a:buNone/>
            </a:pPr>
            <a:r>
              <a:rPr lang="en-US" sz="4016" dirty="0">
                <a:solidFill>
                  <a:srgbClr val="FFFFFF"/>
                </a:solidFill>
                <a:latin typeface="Montserrat" pitchFamily="34" charset="0"/>
                <a:ea typeface="Montserrat" pitchFamily="34" charset="-122"/>
                <a:cs typeface="Montserrat" pitchFamily="34" charset="-120"/>
              </a:rPr>
              <a:t>Texas Cybersecurity Framework: Presentation</a:t>
            </a:r>
            <a:endParaRPr lang="en-US" dirty="0"/>
          </a:p>
        </p:txBody>
      </p:sp>
      <p:sp>
        <p:nvSpPr>
          <p:cNvPr id="3" name="Object 2"/>
          <p:cNvSpPr/>
          <p:nvPr/>
        </p:nvSpPr>
        <p:spPr>
          <a:xfrm>
            <a:off x="380905" y="6306235"/>
            <a:ext cx="7101969" cy="201522"/>
          </a:xfrm>
          <a:prstGeom prst="rect">
            <a:avLst/>
          </a:prstGeom>
          <a:noFill/>
        </p:spPr>
        <p:txBody>
          <a:bodyPr wrap="square" lIns="0" tIns="0" rIns="0" bIns="0" rtlCol="0" anchor="t"/>
          <a:lstStyle/>
          <a:p>
            <a:pPr algn="l">
              <a:lnSpc>
                <a:spcPts val="1588"/>
              </a:lnSpc>
              <a:spcBef>
                <a:spcPts val="96"/>
              </a:spcBef>
              <a:buNone/>
            </a:pPr>
            <a:r>
              <a:rPr lang="en-US" sz="1260" dirty="0">
                <a:solidFill>
                  <a:srgbClr val="FFFFFF"/>
                </a:solidFill>
                <a:latin typeface="Montserrat" pitchFamily="34" charset="0"/>
                <a:ea typeface="Montserrat" pitchFamily="34" charset="-122"/>
                <a:cs typeface="Montserrat" pitchFamily="34" charset="-120"/>
              </a:rPr>
              <a:t>Overview of Texas' approach to cybersecurity risk management</a:t>
            </a:r>
            <a:endParaRPr lang="en-US" dirty="0"/>
          </a:p>
        </p:txBody>
      </p:sp>
    </p:spTree>
    <p:extLst>
      <p:ext uri="{BB962C8B-B14F-4D97-AF65-F5344CB8AC3E}">
        <p14:creationId xmlns:p14="http://schemas.microsoft.com/office/powerpoint/2010/main" val="640275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LGT 2016 Colors">
      <a:dk1>
        <a:srgbClr val="000000"/>
      </a:dk1>
      <a:lt1>
        <a:srgbClr val="FFFFFF"/>
      </a:lt1>
      <a:dk2>
        <a:srgbClr val="005596"/>
      </a:dk2>
      <a:lt2>
        <a:srgbClr val="EEECE1"/>
      </a:lt2>
      <a:accent1>
        <a:srgbClr val="82ACBD"/>
      </a:accent1>
      <a:accent2>
        <a:srgbClr val="ED7B23"/>
      </a:accent2>
      <a:accent3>
        <a:srgbClr val="AB1F59"/>
      </a:accent3>
      <a:accent4>
        <a:srgbClr val="EED912"/>
      </a:accent4>
      <a:accent5>
        <a:srgbClr val="377374"/>
      </a:accent5>
      <a:accent6>
        <a:srgbClr val="0A2A49"/>
      </a:accent6>
      <a:hlink>
        <a:srgbClr val="82ACCA"/>
      </a:hlink>
      <a:folHlink>
        <a:srgbClr val="D9E5E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C5088AC-DF2E-C04B-80EA-FE1B3A22B7AD}" vid="{B1B2EA1A-F7B4-014F-AB7E-F3110463FB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 PPT Template 2017 FINAL.potx" id="{79849187-1420-4052-B450-0DD3D79C0181}" vid="{0543B446-399D-46C3-AF78-914437CC497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docProps/app.xml><?xml version="1.0" encoding="utf-8"?>
<Properties xmlns="http://schemas.openxmlformats.org/officeDocument/2006/extended-properties" xmlns:vt="http://schemas.openxmlformats.org/officeDocument/2006/docPropsVTypes">
  <TotalTime>1639</TotalTime>
  <Words>9073</Words>
  <Application>Microsoft Office PowerPoint</Application>
  <PresentationFormat>Widescreen</PresentationFormat>
  <Paragraphs>805</Paragraphs>
  <Slides>117</Slides>
  <Notes>58</Notes>
  <HiddenSlides>0</HiddenSlides>
  <MMClips>0</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117</vt:i4>
      </vt:variant>
    </vt:vector>
  </HeadingPairs>
  <TitlesOfParts>
    <vt:vector size="146" baseType="lpstr">
      <vt:lpstr>Aptos</vt:lpstr>
      <vt:lpstr>Aptos Display</vt:lpstr>
      <vt:lpstr>Arial</vt:lpstr>
      <vt:lpstr>Calibri</vt:lpstr>
      <vt:lpstr>Calibri Light</vt:lpstr>
      <vt:lpstr>Century</vt:lpstr>
      <vt:lpstr>Corbel</vt:lpstr>
      <vt:lpstr>Courier New</vt:lpstr>
      <vt:lpstr>Franklin Gothic Book</vt:lpstr>
      <vt:lpstr>Franklin Gothic Demi</vt:lpstr>
      <vt:lpstr>Franklin Gothic Demi Cond</vt:lpstr>
      <vt:lpstr>Franklin Gothic Heavy</vt:lpstr>
      <vt:lpstr>Franklin Gothic Medium</vt:lpstr>
      <vt:lpstr>Franklin Gothic Medium Cond</vt:lpstr>
      <vt:lpstr>Gill Sans MT</vt:lpstr>
      <vt:lpstr>Gotham</vt:lpstr>
      <vt:lpstr>Helvetica Neue</vt:lpstr>
      <vt:lpstr>Montserrat</vt:lpstr>
      <vt:lpstr>Roboto</vt:lpstr>
      <vt:lpstr>Symbol</vt:lpstr>
      <vt:lpstr>Times New Roman</vt:lpstr>
      <vt:lpstr>Trade Gothic LT Pro</vt:lpstr>
      <vt:lpstr>Wingdings</vt:lpstr>
      <vt:lpstr>Office Theme</vt:lpstr>
      <vt:lpstr>Office Theme</vt:lpstr>
      <vt:lpstr>Office Theme</vt:lpstr>
      <vt:lpstr>Simple Light</vt:lpstr>
      <vt:lpstr>Office Theme</vt:lpstr>
      <vt:lpstr>Office Theme</vt:lpstr>
      <vt:lpstr>Critical Risks for  Nonprofits 2024</vt:lpstr>
      <vt:lpstr>Thank You to Our Sponsors</vt:lpstr>
      <vt:lpstr>Panel: Worst Case Scenarios – Things You Wouldn’t Believe</vt:lpstr>
      <vt:lpstr>BYOB: Build Your Own Budget   Lucas LaChance</vt:lpstr>
      <vt:lpstr>BYOB: Build Your Own Budget  (Now with Forecasting, too!)</vt:lpstr>
      <vt:lpstr>Lucas LaChance, CPA, CIA Partner, Practice Growth</vt:lpstr>
      <vt:lpstr>Budgeting vs. Forecasting: Just Semantics, Right?</vt:lpstr>
      <vt:lpstr>Budgeting vs. Forecasting</vt:lpstr>
      <vt:lpstr>Back to Budget Basics: Methodologies</vt:lpstr>
      <vt:lpstr>Budgeting Methods</vt:lpstr>
      <vt:lpstr>Budgeting Methods</vt:lpstr>
      <vt:lpstr>Budgeting Methods</vt:lpstr>
      <vt:lpstr>Budgeting Methods</vt:lpstr>
      <vt:lpstr>Budgeting Methods</vt:lpstr>
      <vt:lpstr>Controls to Help Prevent and Detect Potential Financial Statement Fraud</vt:lpstr>
      <vt:lpstr>BYOB: Build Your Own Budget</vt:lpstr>
      <vt:lpstr>Step 1: Project Revenue</vt:lpstr>
      <vt:lpstr>Step 2: Research Costs</vt:lpstr>
      <vt:lpstr>Step 3: What are your KPIs?</vt:lpstr>
      <vt:lpstr>Step 4: 12-Month Cash Flows</vt:lpstr>
      <vt:lpstr>Step 5: Adjust for Slow or No Pays</vt:lpstr>
      <vt:lpstr>Step 6: Adjust for Seasonality</vt:lpstr>
      <vt:lpstr>Step 7: Factor in Industry and Economics</vt:lpstr>
      <vt:lpstr>Step 8: When and How to Spend</vt:lpstr>
      <vt:lpstr>Step 9: Discuss Expenditures with Program Heads</vt:lpstr>
      <vt:lpstr>Step 10: Prioritize Investing</vt:lpstr>
      <vt:lpstr>Step 11: Budget Reviews</vt:lpstr>
      <vt:lpstr>Step 12: Have a Plan B</vt:lpstr>
      <vt:lpstr>Forecasting Best Practices</vt:lpstr>
      <vt:lpstr>Forecasting: Final Notes</vt:lpstr>
      <vt:lpstr>PowerPoint Presentation</vt:lpstr>
      <vt:lpstr>Critical Risks for  Nonprofits 2024</vt:lpstr>
      <vt:lpstr>Financial and Reputational Risks Facing Nonprofits  Jeff Salavarria</vt:lpstr>
      <vt:lpstr>Protection in a Digital Age</vt:lpstr>
      <vt:lpstr>Fraud</vt:lpstr>
      <vt:lpstr>PowerPoint Presentation</vt:lpstr>
      <vt:lpstr>Payment Fraud Protecting your bank accounts </vt:lpstr>
      <vt:lpstr>PowerPoint Presentation</vt:lpstr>
      <vt:lpstr>PowerPoint Presentation</vt:lpstr>
      <vt:lpstr>PowerPoint Presentation</vt:lpstr>
      <vt:lpstr>PowerPoint Presentation</vt:lpstr>
      <vt:lpstr>Phishing Think before you click. Over 90% of successful cyber attacks start with a phishing email.</vt:lpstr>
      <vt:lpstr>PowerPoint Presentation</vt:lpstr>
      <vt:lpstr>Fraud Signals</vt:lpstr>
      <vt:lpstr>PowerPoint Presentation</vt:lpstr>
      <vt:lpstr>Business Email Compromise</vt:lpstr>
      <vt:lpstr>Business Email Compromise</vt:lpstr>
      <vt:lpstr>Other Forms of Fraud</vt:lpstr>
      <vt:lpstr>Best Defense - Business Email Compromise</vt:lpstr>
      <vt:lpstr>PowerPoint Presentation</vt:lpstr>
      <vt:lpstr>PowerPoint Presentation</vt:lpstr>
      <vt:lpstr>PowerPoint Presentation</vt:lpstr>
      <vt:lpstr>PowerPoint Presentation</vt:lpstr>
      <vt:lpstr>PowerPoint Presentation</vt:lpstr>
      <vt:lpstr>PowerPoint Presentation</vt:lpstr>
      <vt:lpstr>How to Protect your Business</vt:lpstr>
      <vt:lpstr>PowerPoint Presentation</vt:lpstr>
      <vt:lpstr>PowerPoint Presentation</vt:lpstr>
      <vt:lpstr>PowerPoint Presentation</vt:lpstr>
      <vt:lpstr>PowerPoint Presentation</vt:lpstr>
      <vt:lpstr>PowerPoint Presentation</vt:lpstr>
      <vt:lpstr>PowerPoint Presentation</vt:lpstr>
      <vt:lpstr>Thank You</vt:lpstr>
      <vt:lpstr>Critical Risks for  Nonprofits 2024</vt:lpstr>
      <vt:lpstr>Revitalizing Your Team: How NFP Leaders Can  Reclaim Talent &amp; Reduce Turnover  Jolene Risch</vt:lpstr>
      <vt:lpstr>PowerPoint Presentation</vt:lpstr>
      <vt:lpstr>Risch Results </vt:lpstr>
      <vt:lpstr>Agenda</vt:lpstr>
      <vt:lpstr>Social Impact Staff Retention Survey, 2024</vt:lpstr>
      <vt:lpstr>Recruiting and Retention Challenges in the NFP Community</vt:lpstr>
      <vt:lpstr>Reducing Turnover</vt:lpstr>
      <vt:lpstr>Becoming a Talent Magnet</vt:lpstr>
      <vt:lpstr>Compensation as a Key to Hiring and Retention </vt:lpstr>
      <vt:lpstr>Compensation Strategies To Help Hiring And Retention</vt:lpstr>
      <vt:lpstr>Anticipated Compensation Trends for 2024</vt:lpstr>
      <vt:lpstr>For More State of the Market</vt:lpstr>
      <vt:lpstr>PowerPoint Presentation</vt:lpstr>
      <vt:lpstr>Critical Risks for  Nonprofits 2024</vt:lpstr>
      <vt:lpstr>From Grassroots to Grown-up: Legal Strategies for Nonprofits to demonstrate Credibility on Paper  and in Person  Margaret Apgar</vt:lpstr>
      <vt:lpstr>Apgar Firm</vt:lpstr>
      <vt:lpstr>Thank You </vt:lpstr>
      <vt:lpstr>The Worries of the Non-Profit CEO</vt:lpstr>
      <vt:lpstr>The Pitfalls of the Piecemeal Approach</vt:lpstr>
      <vt:lpstr>Why Do You Need a Cohesive Risk Plan? </vt:lpstr>
      <vt:lpstr>Mission Critical Areas</vt:lpstr>
      <vt:lpstr>Conflict and Risk Management </vt:lpstr>
      <vt:lpstr>Compliance with Laws</vt:lpstr>
      <vt:lpstr>Contracts &amp; Third-Party  Relationships</vt:lpstr>
      <vt:lpstr>Finance</vt:lpstr>
      <vt:lpstr>Corporate Governance</vt:lpstr>
      <vt:lpstr>   Employment Matters</vt:lpstr>
      <vt:lpstr>What is the Legal Process?</vt:lpstr>
      <vt:lpstr>Goal = Peace of Mind and Ability to Focus on Strategic Enactment of Mission</vt:lpstr>
      <vt:lpstr>Thank You</vt:lpstr>
      <vt:lpstr>Critical Risks for  Nonprofits 2024</vt:lpstr>
      <vt:lpstr>The “Hard Market” Playbook  Adam Sammons</vt:lpstr>
      <vt:lpstr>Critical Risks for  Nonprofits 2024</vt:lpstr>
      <vt:lpstr>Embracing the Texas Cybersecurity Framework  Kevin Mulhall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Risks for  Nonprofits 2024</vt:lpstr>
      <vt:lpstr>Thank You to Our Collaborators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Risks for  Nonprofits 2024</dc:title>
  <dc:creator>Julia Bessler</dc:creator>
  <cp:lastModifiedBy>Julia Bessler</cp:lastModifiedBy>
  <cp:revision>14</cp:revision>
  <dcterms:created xsi:type="dcterms:W3CDTF">2024-01-10T15:42:39Z</dcterms:created>
  <dcterms:modified xsi:type="dcterms:W3CDTF">2024-02-21T15:21:15Z</dcterms:modified>
</cp:coreProperties>
</file>